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theme/themeOverride39.xml" ContentType="application/vnd.openxmlformats-officedocument.themeOverr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heme/themeOverride17.xml" ContentType="application/vnd.openxmlformats-officedocument.themeOverride+xml"/>
  <Override PartName="/ppt/theme/themeOverride28.xml" ContentType="application/vnd.openxmlformats-officedocument.themeOverr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heme/themeOverride24.xml" ContentType="application/vnd.openxmlformats-officedocument.themeOverride+xml"/>
  <Override PartName="/ppt/theme/themeOverride35.xml" ContentType="application/vnd.openxmlformats-officedocument.themeOverride+xml"/>
  <Override PartName="/ppt/theme/themeOverride53.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theme/themeOverride20.xml" ContentType="application/vnd.openxmlformats-officedocument.themeOverr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Override6.xml" ContentType="application/vnd.openxmlformats-officedocument.themeOverrid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heme/themeOverride29.xml" ContentType="application/vnd.openxmlformats-officedocument.themeOverride+xml"/>
  <Override PartName="/ppt/notesSlides/notesSlide42.xml" ContentType="application/vnd.openxmlformats-officedocument.presentationml.notesSlide+xml"/>
  <Override PartName="/ppt/theme/themeOverride47.xml" ContentType="application/vnd.openxmlformats-officedocument.themeOverride+xml"/>
  <Override PartName="/ppt/theme/themeOverride58.xml" ContentType="application/vnd.openxmlformats-officedocument.themeOverr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heme/themeOverride36.xml" ContentType="application/vnd.openxmlformats-officedocument.themeOverride+xml"/>
  <Override PartName="/ppt/theme/themeOverride25.xml" ContentType="application/vnd.openxmlformats-officedocument.themeOverride+xml"/>
  <Override PartName="/ppt/theme/themeOverride43.xml" ContentType="application/vnd.openxmlformats-officedocument.themeOverride+xml"/>
  <Override PartName="/ppt/theme/themeOverride54.xml" ContentType="application/vnd.openxmlformats-officedocument.themeOverr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tags/tag6.xml" ContentType="application/vnd.openxmlformats-officedocument.presentationml.tags+xml"/>
  <Override PartName="/ppt/theme/themeOverride50.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heme/themeOverride59.xml" ContentType="application/vnd.openxmlformats-officedocument.themeOverr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ppt/theme/themeOverride48.xml" ContentType="application/vnd.openxmlformats-officedocument.themeOverr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Override37.xml" ContentType="application/vnd.openxmlformats-officedocument.themeOverride+xml"/>
  <Override PartName="/ppt/notesSlides/notesSlide50.xml" ContentType="application/vnd.openxmlformats-officedocument.presentationml.notesSlide+xml"/>
  <Override PartName="/ppt/theme/themeOverride55.xml" ContentType="application/vnd.openxmlformats-officedocument.themeOverride+xml"/>
  <Override PartName="/ppt/notesSlides/notesSlide10.xml" ContentType="application/vnd.openxmlformats-officedocument.presentationml.notesSlide+xml"/>
  <Override PartName="/ppt/theme/themeOverride15.xml" ContentType="application/vnd.openxmlformats-officedocument.themeOverride+xml"/>
  <Override PartName="/ppt/theme/themeOverride26.xml" ContentType="application/vnd.openxmlformats-officedocument.themeOverride+xml"/>
  <Override PartName="/ppt/theme/themeOverride44.xml" ContentType="application/vnd.openxmlformats-officedocument.themeOverr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22.xml" ContentType="application/vnd.openxmlformats-officedocument.themeOverride+xml"/>
  <Override PartName="/ppt/theme/themeOverride33.xml" ContentType="application/vnd.openxmlformats-officedocument.themeOverride+xml"/>
  <Override PartName="/ppt/theme/themeOverride51.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40.xml" ContentType="application/vnd.openxmlformats-officedocument.themeOverr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heme/themeOverride4.xml" ContentType="application/vnd.openxmlformats-officedocument.themeOverrid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heme/themeOverride38.xml" ContentType="application/vnd.openxmlformats-officedocument.themeOverride+xml"/>
  <Override PartName="/ppt/theme/themeOverride49.xml" ContentType="application/vnd.openxmlformats-officedocument.themeOverr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heme/themeOverride27.xml" ContentType="application/vnd.openxmlformats-officedocument.themeOverride+xml"/>
  <Override PartName="/ppt/notesSlides/notesSlide40.xml" ContentType="application/vnd.openxmlformats-officedocument.presentationml.notesSlide+xml"/>
  <Override PartName="/ppt/theme/themeOverride45.xml" ContentType="application/vnd.openxmlformats-officedocument.themeOverride+xml"/>
  <Override PartName="/ppt/theme/themeOverride56.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34.xml" ContentType="application/vnd.openxmlformats-officedocument.themeOverride+xml"/>
  <Override PartName="/ppt/slides/slide8.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heme/themeOverride41.xml" ContentType="application/vnd.openxmlformats-officedocument.themeOverride+xml"/>
  <Override PartName="/ppt/theme/themeOverride52.xml" ContentType="application/vnd.openxmlformats-officedocument.themeOverride+xml"/>
  <Override PartName="/ppt/slides/slide29.xml" ContentType="application/vnd.openxmlformats-officedocument.presentationml.sl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heme/themeOverride57.xml" ContentType="application/vnd.openxmlformats-officedocument.themeOverride+xml"/>
  <Override PartName="/ppt/notesSlides/notesSlide12.xml" ContentType="application/vnd.openxmlformats-officedocument.presentationml.notesSlide+xml"/>
  <Override PartName="/ppt/theme/themeOverride46.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8"/>
  </p:notesMasterIdLst>
  <p:handoutMasterIdLst>
    <p:handoutMasterId r:id="rId69"/>
  </p:handoutMasterIdLst>
  <p:sldIdLst>
    <p:sldId id="313" r:id="rId2"/>
    <p:sldId id="351" r:id="rId3"/>
    <p:sldId id="320" r:id="rId4"/>
    <p:sldId id="388" r:id="rId5"/>
    <p:sldId id="322" r:id="rId6"/>
    <p:sldId id="267" r:id="rId7"/>
    <p:sldId id="271" r:id="rId8"/>
    <p:sldId id="323" r:id="rId9"/>
    <p:sldId id="324" r:id="rId10"/>
    <p:sldId id="331" r:id="rId11"/>
    <p:sldId id="334" r:id="rId12"/>
    <p:sldId id="325" r:id="rId13"/>
    <p:sldId id="328" r:id="rId14"/>
    <p:sldId id="338" r:id="rId15"/>
    <p:sldId id="344" r:id="rId16"/>
    <p:sldId id="300" r:id="rId17"/>
    <p:sldId id="398" r:id="rId18"/>
    <p:sldId id="286" r:id="rId19"/>
    <p:sldId id="297" r:id="rId20"/>
    <p:sldId id="299" r:id="rId21"/>
    <p:sldId id="400" r:id="rId22"/>
    <p:sldId id="401" r:id="rId23"/>
    <p:sldId id="402" r:id="rId24"/>
    <p:sldId id="403" r:id="rId25"/>
    <p:sldId id="272" r:id="rId26"/>
    <p:sldId id="391" r:id="rId27"/>
    <p:sldId id="392" r:id="rId28"/>
    <p:sldId id="393" r:id="rId29"/>
    <p:sldId id="394" r:id="rId30"/>
    <p:sldId id="395" r:id="rId31"/>
    <p:sldId id="396" r:id="rId32"/>
    <p:sldId id="280" r:id="rId33"/>
    <p:sldId id="404" r:id="rId34"/>
    <p:sldId id="379" r:id="rId35"/>
    <p:sldId id="407" r:id="rId36"/>
    <p:sldId id="397" r:id="rId37"/>
    <p:sldId id="282" r:id="rId38"/>
    <p:sldId id="374" r:id="rId39"/>
    <p:sldId id="375" r:id="rId40"/>
    <p:sldId id="376" r:id="rId41"/>
    <p:sldId id="339" r:id="rId42"/>
    <p:sldId id="340" r:id="rId43"/>
    <p:sldId id="341" r:id="rId44"/>
    <p:sldId id="342" r:id="rId45"/>
    <p:sldId id="355" r:id="rId46"/>
    <p:sldId id="356" r:id="rId47"/>
    <p:sldId id="357" r:id="rId48"/>
    <p:sldId id="358" r:id="rId49"/>
    <p:sldId id="359" r:id="rId50"/>
    <p:sldId id="363" r:id="rId51"/>
    <p:sldId id="365" r:id="rId52"/>
    <p:sldId id="364" r:id="rId53"/>
    <p:sldId id="390" r:id="rId54"/>
    <p:sldId id="366" r:id="rId55"/>
    <p:sldId id="367" r:id="rId56"/>
    <p:sldId id="406" r:id="rId57"/>
    <p:sldId id="368" r:id="rId58"/>
    <p:sldId id="369" r:id="rId59"/>
    <p:sldId id="370" r:id="rId60"/>
    <p:sldId id="373" r:id="rId61"/>
    <p:sldId id="405" r:id="rId62"/>
    <p:sldId id="349" r:id="rId63"/>
    <p:sldId id="350" r:id="rId64"/>
    <p:sldId id="301" r:id="rId65"/>
    <p:sldId id="311" r:id="rId66"/>
    <p:sldId id="399" r:id="rId67"/>
  </p:sldIdLst>
  <p:sldSz cx="9144000" cy="6858000" type="screen4x3"/>
  <p:notesSz cx="6985000" cy="9271000"/>
  <p:embeddedFontLst>
    <p:embeddedFont>
      <p:font typeface="MS PGothic" pitchFamily="34" charset="-128"/>
      <p:regular r:id="rId70"/>
    </p:embeddedFont>
    <p:embeddedFont>
      <p:font typeface="Impact" pitchFamily="34" charset="0"/>
      <p:regular r:id="rId71"/>
    </p:embeddedFont>
    <p:embeddedFont>
      <p:font typeface="MS Shell Dlg" pitchFamily="34" charset="0"/>
      <p:regular r:id="rId72"/>
    </p:embeddedFont>
    <p:embeddedFont>
      <p:font typeface="Arial Unicode MS" pitchFamily="34" charset="-128"/>
      <p:regular r:id="rId73"/>
    </p:embeddedFont>
  </p:embeddedFontLst>
  <p:defaultTextStyle>
    <a:defPPr>
      <a:defRPr lang="en-US"/>
    </a:defPPr>
    <a:lvl1pPr algn="l" rtl="0" fontAlgn="base">
      <a:spcBef>
        <a:spcPct val="0"/>
      </a:spcBef>
      <a:spcAft>
        <a:spcPct val="0"/>
      </a:spcAft>
      <a:defRPr sz="900" b="1" i="1" kern="1200">
        <a:solidFill>
          <a:schemeClr val="tx1"/>
        </a:solidFill>
        <a:latin typeface="Arial" charset="0"/>
        <a:ea typeface="+mn-ea"/>
        <a:cs typeface="Arial" charset="0"/>
      </a:defRPr>
    </a:lvl1pPr>
    <a:lvl2pPr marL="457200" algn="l" rtl="0" fontAlgn="base">
      <a:spcBef>
        <a:spcPct val="0"/>
      </a:spcBef>
      <a:spcAft>
        <a:spcPct val="0"/>
      </a:spcAft>
      <a:defRPr sz="900" b="1" i="1" kern="1200">
        <a:solidFill>
          <a:schemeClr val="tx1"/>
        </a:solidFill>
        <a:latin typeface="Arial" charset="0"/>
        <a:ea typeface="+mn-ea"/>
        <a:cs typeface="Arial" charset="0"/>
      </a:defRPr>
    </a:lvl2pPr>
    <a:lvl3pPr marL="914400" algn="l" rtl="0" fontAlgn="base">
      <a:spcBef>
        <a:spcPct val="0"/>
      </a:spcBef>
      <a:spcAft>
        <a:spcPct val="0"/>
      </a:spcAft>
      <a:defRPr sz="900" b="1" i="1" kern="1200">
        <a:solidFill>
          <a:schemeClr val="tx1"/>
        </a:solidFill>
        <a:latin typeface="Arial" charset="0"/>
        <a:ea typeface="+mn-ea"/>
        <a:cs typeface="Arial" charset="0"/>
      </a:defRPr>
    </a:lvl3pPr>
    <a:lvl4pPr marL="1371600" algn="l" rtl="0" fontAlgn="base">
      <a:spcBef>
        <a:spcPct val="0"/>
      </a:spcBef>
      <a:spcAft>
        <a:spcPct val="0"/>
      </a:spcAft>
      <a:defRPr sz="900" b="1" i="1" kern="1200">
        <a:solidFill>
          <a:schemeClr val="tx1"/>
        </a:solidFill>
        <a:latin typeface="Arial" charset="0"/>
        <a:ea typeface="+mn-ea"/>
        <a:cs typeface="Arial" charset="0"/>
      </a:defRPr>
    </a:lvl4pPr>
    <a:lvl5pPr marL="1828800" algn="l" rtl="0" fontAlgn="base">
      <a:spcBef>
        <a:spcPct val="0"/>
      </a:spcBef>
      <a:spcAft>
        <a:spcPct val="0"/>
      </a:spcAft>
      <a:defRPr sz="900" b="1" i="1" kern="1200">
        <a:solidFill>
          <a:schemeClr val="tx1"/>
        </a:solidFill>
        <a:latin typeface="Arial" charset="0"/>
        <a:ea typeface="+mn-ea"/>
        <a:cs typeface="Arial" charset="0"/>
      </a:defRPr>
    </a:lvl5pPr>
    <a:lvl6pPr marL="2286000" algn="l" defTabSz="914400" rtl="0" eaLnBrk="1" latinLnBrk="0" hangingPunct="1">
      <a:defRPr sz="900" b="1" i="1" kern="1200">
        <a:solidFill>
          <a:schemeClr val="tx1"/>
        </a:solidFill>
        <a:latin typeface="Arial" charset="0"/>
        <a:ea typeface="+mn-ea"/>
        <a:cs typeface="Arial" charset="0"/>
      </a:defRPr>
    </a:lvl6pPr>
    <a:lvl7pPr marL="2743200" algn="l" defTabSz="914400" rtl="0" eaLnBrk="1" latinLnBrk="0" hangingPunct="1">
      <a:defRPr sz="900" b="1" i="1" kern="1200">
        <a:solidFill>
          <a:schemeClr val="tx1"/>
        </a:solidFill>
        <a:latin typeface="Arial" charset="0"/>
        <a:ea typeface="+mn-ea"/>
        <a:cs typeface="Arial" charset="0"/>
      </a:defRPr>
    </a:lvl7pPr>
    <a:lvl8pPr marL="3200400" algn="l" defTabSz="914400" rtl="0" eaLnBrk="1" latinLnBrk="0" hangingPunct="1">
      <a:defRPr sz="900" b="1" i="1" kern="1200">
        <a:solidFill>
          <a:schemeClr val="tx1"/>
        </a:solidFill>
        <a:latin typeface="Arial" charset="0"/>
        <a:ea typeface="+mn-ea"/>
        <a:cs typeface="Arial" charset="0"/>
      </a:defRPr>
    </a:lvl8pPr>
    <a:lvl9pPr marL="3657600" algn="l" defTabSz="914400" rtl="0" eaLnBrk="1" latinLnBrk="0" hangingPunct="1">
      <a:defRPr sz="900" b="1" i="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AFD00"/>
    <a:srgbClr val="CF0E30"/>
    <a:srgbClr val="676767"/>
    <a:srgbClr val="000000"/>
    <a:srgbClr val="DADADA"/>
    <a:srgbClr val="CECECE"/>
    <a:srgbClr val="60C9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snapToGrid="0">
      <p:cViewPr>
        <p:scale>
          <a:sx n="75" d="100"/>
          <a:sy n="75" d="100"/>
        </p:scale>
        <p:origin x="-2652" y="-10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702" y="1122"/>
      </p:cViewPr>
      <p:guideLst>
        <p:guide orient="horz" pos="2920"/>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10338" y="8870950"/>
            <a:ext cx="403225" cy="307975"/>
          </a:xfrm>
          <a:prstGeom prst="rect">
            <a:avLst/>
          </a:prstGeom>
          <a:noFill/>
          <a:ln w="12700">
            <a:noFill/>
            <a:miter lim="800000"/>
            <a:headEnd/>
            <a:tailEnd/>
          </a:ln>
          <a:effectLst/>
        </p:spPr>
        <p:txBody>
          <a:bodyPr wrap="none" lIns="91601" tIns="44997" rIns="91601" bIns="44997" anchor="ctr">
            <a:spAutoFit/>
          </a:bodyPr>
          <a:lstStyle/>
          <a:p>
            <a:pPr algn="r" defTabSz="925513" eaLnBrk="0" hangingPunct="0">
              <a:defRPr/>
            </a:pPr>
            <a:fld id="{6E69308F-31C7-45C5-8C8E-F4F2B93AD6BF}" type="slidenum">
              <a:rPr lang="en-US" altLang="en-US" sz="1400" b="0">
                <a:effectLst>
                  <a:outerShdw blurRad="38100" dist="38100" dir="2700000" algn="tl">
                    <a:srgbClr val="C0C0C0"/>
                  </a:outerShdw>
                </a:effectLst>
                <a:latin typeface="Arial" pitchFamily="34" charset="0"/>
                <a:cs typeface="+mn-cs"/>
              </a:rPr>
              <a:pPr algn="r" defTabSz="925513" eaLnBrk="0" hangingPunct="0">
                <a:defRPr/>
              </a:pPr>
              <a:t>‹#›</a:t>
            </a:fld>
            <a:endParaRPr lang="en-US" altLang="en-US" sz="1400" b="0">
              <a:effectLst>
                <a:outerShdw blurRad="38100" dist="38100" dir="2700000" algn="tl">
                  <a:srgbClr val="C0C0C0"/>
                </a:outerShdw>
              </a:effectLst>
              <a:latin typeface="Arial" pitchFamily="34" charset="0"/>
              <a:cs typeface="+mn-cs"/>
            </a:endParaRPr>
          </a:p>
        </p:txBody>
      </p:sp>
      <p:sp>
        <p:nvSpPr>
          <p:cNvPr id="3075" name="Rectangle 3"/>
          <p:cNvSpPr>
            <a:spLocks noChangeArrowheads="1"/>
          </p:cNvSpPr>
          <p:nvPr/>
        </p:nvSpPr>
        <p:spPr bwMode="auto">
          <a:xfrm>
            <a:off x="3400425" y="4311650"/>
            <a:ext cx="1566863" cy="460375"/>
          </a:xfrm>
          <a:prstGeom prst="rect">
            <a:avLst/>
          </a:prstGeom>
          <a:noFill/>
          <a:ln w="12700">
            <a:noFill/>
            <a:miter lim="800000"/>
            <a:headEnd/>
            <a:tailEnd/>
          </a:ln>
          <a:effectLst/>
        </p:spPr>
        <p:txBody>
          <a:bodyPr wrap="none" lIns="91601" tIns="44997" rIns="91601" bIns="44997">
            <a:spAutoFit/>
          </a:bodyPr>
          <a:lstStyle/>
          <a:p>
            <a:pPr defTabSz="925513" eaLnBrk="0" hangingPunct="0">
              <a:defRPr/>
            </a:pPr>
            <a:fld id="{B39762E4-8B7B-4896-8678-AA91C26D5DF4}" type="datetime1">
              <a:rPr lang="en-US" altLang="en-US" sz="2400" b="0">
                <a:effectLst>
                  <a:outerShdw blurRad="38100" dist="38100" dir="2700000" algn="tl">
                    <a:srgbClr val="C0C0C0"/>
                  </a:outerShdw>
                </a:effectLst>
                <a:latin typeface="Arial" pitchFamily="34" charset="0"/>
                <a:cs typeface="+mn-cs"/>
              </a:rPr>
              <a:pPr defTabSz="925513" eaLnBrk="0" hangingPunct="0">
                <a:defRPr/>
              </a:pPr>
              <a:t>4/16/2013</a:t>
            </a:fld>
            <a:endParaRPr lang="en-US" altLang="en-US" sz="2400" b="0">
              <a:effectLst>
                <a:outerShdw blurRad="38100" dist="38100" dir="2700000" algn="tl">
                  <a:srgbClr val="C0C0C0"/>
                </a:outerShdw>
              </a:effectLst>
              <a:latin typeface="Arial" pitchFamily="34" charset="0"/>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863" y="4403725"/>
            <a:ext cx="5121275" cy="4171950"/>
          </a:xfrm>
          <a:prstGeom prst="rect">
            <a:avLst/>
          </a:prstGeom>
          <a:noFill/>
          <a:ln w="12700">
            <a:noFill/>
            <a:miter lim="800000"/>
            <a:headEnd/>
            <a:tailEnd/>
          </a:ln>
          <a:effectLst/>
        </p:spPr>
        <p:txBody>
          <a:bodyPr vert="horz" wrap="square" lIns="91601" tIns="44997" rIns="91601" bIns="44997" numCol="1" anchor="t" anchorCtr="0" compatLnSpc="1">
            <a:prstTxWarp prst="textNoShape">
              <a:avLst/>
            </a:prstTxWarp>
          </a:bodyPr>
          <a:lstStyle/>
          <a:p>
            <a:pPr lvl="0"/>
            <a:r>
              <a:rPr lang="en-US" altLang="en-US" noProof="0" smtClean="0"/>
              <a:t>Click to edit Master notes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15043" name="Rectangle 3"/>
          <p:cNvSpPr>
            <a:spLocks noGrp="1" noRot="1" noChangeAspect="1" noChangeArrowheads="1" noTextEdit="1"/>
          </p:cNvSpPr>
          <p:nvPr>
            <p:ph type="sldImg" idx="2"/>
          </p:nvPr>
        </p:nvSpPr>
        <p:spPr bwMode="auto">
          <a:xfrm>
            <a:off x="1182688" y="701675"/>
            <a:ext cx="4618037" cy="3463925"/>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510338" y="8870950"/>
            <a:ext cx="403225" cy="307975"/>
          </a:xfrm>
          <a:prstGeom prst="rect">
            <a:avLst/>
          </a:prstGeom>
          <a:noFill/>
          <a:ln w="12700">
            <a:noFill/>
            <a:miter lim="800000"/>
            <a:headEnd/>
            <a:tailEnd/>
          </a:ln>
          <a:effectLst/>
        </p:spPr>
        <p:txBody>
          <a:bodyPr wrap="none" lIns="91601" tIns="44997" rIns="91601" bIns="44997" anchor="ctr">
            <a:spAutoFit/>
          </a:bodyPr>
          <a:lstStyle/>
          <a:p>
            <a:pPr algn="r" defTabSz="925513" eaLnBrk="0" hangingPunct="0">
              <a:defRPr/>
            </a:pPr>
            <a:fld id="{3AD08F05-D9B3-482E-8D65-398F6547B9A7}" type="slidenum">
              <a:rPr lang="en-US" altLang="en-US" sz="1400" b="0">
                <a:effectLst>
                  <a:outerShdw blurRad="38100" dist="38100" dir="2700000" algn="tl">
                    <a:srgbClr val="C0C0C0"/>
                  </a:outerShdw>
                </a:effectLst>
                <a:latin typeface="Arial" pitchFamily="34" charset="0"/>
                <a:cs typeface="+mn-cs"/>
              </a:rPr>
              <a:pPr algn="r" defTabSz="925513" eaLnBrk="0" hangingPunct="0">
                <a:defRPr/>
              </a:pPr>
              <a:t>‹#›</a:t>
            </a:fld>
            <a:endParaRPr lang="en-US" altLang="en-US" sz="1400" b="0">
              <a:effectLst>
                <a:outerShdw blurRad="38100" dist="38100" dir="2700000" algn="tl">
                  <a:srgbClr val="C0C0C0"/>
                </a:outerShdw>
              </a:effectLst>
              <a:latin typeface="Arial" pitchFamily="34" charset="0"/>
              <a:cs typeface="+mn-cs"/>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body" idx="1"/>
          </p:nvPr>
        </p:nvSpPr>
        <p:spPr>
          <a:noFill/>
          <a:ln w="9525"/>
        </p:spPr>
        <p:txBody>
          <a:bodyPr/>
          <a:lstStyle/>
          <a:p>
            <a:endParaRPr lang="en-US" altLang="en-US" smtClean="0">
              <a:latin typeface="Arial" charset="0"/>
            </a:endParaRPr>
          </a:p>
        </p:txBody>
      </p:sp>
      <p:sp>
        <p:nvSpPr>
          <p:cNvPr id="253954"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body" idx="1"/>
          </p:nvPr>
        </p:nvSpPr>
        <p:spPr>
          <a:noFill/>
          <a:ln w="9525"/>
        </p:spPr>
        <p:txBody>
          <a:bodyPr/>
          <a:lstStyle/>
          <a:p>
            <a:r>
              <a:rPr lang="en-US" altLang="en-US" sz="1400" smtClean="0">
                <a:latin typeface="Arial" charset="0"/>
              </a:rPr>
              <a:t>Other commonly requested parts are the soft charge resistor and soft charge contactor. These two components work together to slowly charge the DC bus when power is applied to the inverter. This picture shows a typical soft charge resistor, and contactor. A resistor is nothing more than a coil of wire that resists the power flow in to the inverter. The contactor is just a heavy duty switch. </a:t>
            </a:r>
          </a:p>
          <a:p>
            <a:endParaRPr lang="en-US" altLang="en-US" sz="1400" smtClean="0">
              <a:latin typeface="Arial" charset="0"/>
            </a:endParaRPr>
          </a:p>
          <a:p>
            <a:r>
              <a:rPr lang="en-US" altLang="en-US" sz="1400" smtClean="0">
                <a:latin typeface="Arial" charset="0"/>
              </a:rPr>
              <a:t>The other purpose of these components is that they limit the inrush current through the converter section.</a:t>
            </a:r>
          </a:p>
        </p:txBody>
      </p:sp>
      <p:sp>
        <p:nvSpPr>
          <p:cNvPr id="37890" name="Rectangle 3"/>
          <p:cNvSpPr>
            <a:spLocks noGrp="1" noRot="1" noChangeAspect="1" noChangeArrowheads="1" noTextEdit="1"/>
          </p:cNvSpPr>
          <p:nvPr>
            <p:ph type="sldImg"/>
          </p:nvPr>
        </p:nvSpPr>
        <p:spPr>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body" idx="1"/>
          </p:nvPr>
        </p:nvSpPr>
        <p:spPr>
          <a:noFill/>
          <a:ln w="9525"/>
        </p:spPr>
        <p:txBody>
          <a:bodyPr/>
          <a:lstStyle/>
          <a:p>
            <a:r>
              <a:rPr lang="en-US" altLang="en-US" sz="1400" smtClean="0">
                <a:latin typeface="Arial" charset="0"/>
              </a:rPr>
              <a:t>Fuse definition:	an electrical safety device consisting of 		or including a wire or strip of fusible 		metal that melts and interrupts the 			circuit when the current exceeds a 			particular amperage </a:t>
            </a:r>
          </a:p>
          <a:p>
            <a:endParaRPr lang="en-US" altLang="en-US" sz="1400" smtClean="0">
              <a:latin typeface="Arial" charset="0"/>
            </a:endParaRPr>
          </a:p>
          <a:p>
            <a:endParaRPr lang="en-US" altLang="en-US" sz="1400" smtClean="0">
              <a:latin typeface="Arial" charset="0"/>
            </a:endParaRPr>
          </a:p>
          <a:p>
            <a:r>
              <a:rPr lang="en-US" altLang="en-US" sz="1400" smtClean="0">
                <a:latin typeface="Arial" charset="0"/>
              </a:rPr>
              <a:t>Another common component in the main circuit is the DC bus fuse. The DC bus fuse ranges in size and shape. The fuse shown here is typical of the third generation type DC bus fuses. </a:t>
            </a:r>
          </a:p>
        </p:txBody>
      </p:sp>
      <p:sp>
        <p:nvSpPr>
          <p:cNvPr id="39938" name="Rectangle 3"/>
          <p:cNvSpPr>
            <a:spLocks noGrp="1" noRot="1" noChangeAspect="1" noChangeArrowheads="1" noTextEdit="1"/>
          </p:cNvSpPr>
          <p:nvPr>
            <p:ph type="sldImg"/>
          </p:nvPr>
        </p:nvSpPr>
        <p:spPr>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body" idx="1"/>
          </p:nvPr>
        </p:nvSpPr>
        <p:spPr>
          <a:noFill/>
          <a:ln w="9525"/>
        </p:spPr>
        <p:txBody>
          <a:bodyPr/>
          <a:lstStyle/>
          <a:p>
            <a:r>
              <a:rPr lang="en-US" altLang="en-US" sz="1400" smtClean="0">
                <a:latin typeface="Arial" charset="0"/>
              </a:rPr>
              <a:t>We have been mentioning the DC bus. Well the DC bus is not really a component in the inverter. If a customer calls and wants to purchase a spare DC bus, he is mistaken. The DC bus is an electrical point inside the inverter, that runs throughout the inverter. It connects what are called the main circuit components.</a:t>
            </a:r>
          </a:p>
        </p:txBody>
      </p:sp>
      <p:sp>
        <p:nvSpPr>
          <p:cNvPr id="43010" name="Rectangle 3"/>
          <p:cNvSpPr>
            <a:spLocks noGrp="1" noRot="1" noChangeAspect="1" noChangeArrowheads="1" noTextEdit="1"/>
          </p:cNvSpPr>
          <p:nvPr>
            <p:ph type="sldImg"/>
          </p:nvPr>
        </p:nvSpPr>
        <p:spPr>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body" idx="1"/>
          </p:nvPr>
        </p:nvSpPr>
        <p:spPr>
          <a:noFill/>
          <a:ln w="9525"/>
        </p:spPr>
        <p:txBody>
          <a:bodyPr/>
          <a:lstStyle/>
          <a:p>
            <a:r>
              <a:rPr lang="en-US" altLang="en-US" sz="1400" smtClean="0">
                <a:latin typeface="Arial" charset="0"/>
              </a:rPr>
              <a:t>The next major component in the main circuit are the output transistors. The output transistors are fancy switches that take the DC bus power and send it to the motor. </a:t>
            </a:r>
          </a:p>
          <a:p>
            <a:endParaRPr lang="en-US" altLang="en-US" sz="1400" smtClean="0">
              <a:latin typeface="Arial" charset="0"/>
            </a:endParaRPr>
          </a:p>
          <a:p>
            <a:r>
              <a:rPr lang="en-US" altLang="en-US" sz="1400" b="1" u="sng" smtClean="0">
                <a:latin typeface="Arial" charset="0"/>
              </a:rPr>
              <a:t>Clarification:</a:t>
            </a:r>
            <a:r>
              <a:rPr lang="en-US" altLang="en-US" sz="1400" smtClean="0">
                <a:latin typeface="Arial" charset="0"/>
              </a:rPr>
              <a:t>  </a:t>
            </a:r>
          </a:p>
          <a:p>
            <a:r>
              <a:rPr lang="en-US" altLang="en-US" sz="1400" smtClean="0">
                <a:latin typeface="Arial" charset="0"/>
              </a:rPr>
              <a:t>Voltage does not flow like current, but for our purposes, we will assign a direction to voltage.</a:t>
            </a:r>
          </a:p>
        </p:txBody>
      </p:sp>
      <p:sp>
        <p:nvSpPr>
          <p:cNvPr id="45058" name="Rectangle 3"/>
          <p:cNvSpPr>
            <a:spLocks noGrp="1" noRot="1" noChangeAspect="1" noChangeArrowheads="1" noTextEdit="1"/>
          </p:cNvSpPr>
          <p:nvPr>
            <p:ph type="sldImg"/>
          </p:nvPr>
        </p:nvSpPr>
        <p:spPr>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noFill/>
          <a:ln w="9525"/>
        </p:spPr>
        <p:txBody>
          <a:bodyPr/>
          <a:lstStyle/>
          <a:p>
            <a:r>
              <a:rPr lang="en-US" altLang="en-US" sz="1400" smtClean="0">
                <a:latin typeface="Arial" charset="0"/>
              </a:rPr>
              <a:t>Another very important part of the inverter is the control board. The control board is the brain of the inverter. You tell the control board to speed up, the control board tells the rest of the inverter to speed up.</a:t>
            </a:r>
            <a:r>
              <a:rPr lang="en-US" altLang="en-US" smtClean="0">
                <a:latin typeface="Arial" charset="0"/>
              </a:rPr>
              <a:t> </a:t>
            </a:r>
          </a:p>
        </p:txBody>
      </p:sp>
      <p:sp>
        <p:nvSpPr>
          <p:cNvPr id="48130" name="Rectangle 3"/>
          <p:cNvSpPr>
            <a:spLocks noGrp="1" noRot="1" noChangeAspect="1" noChangeArrowheads="1" noTextEdit="1"/>
          </p:cNvSpPr>
          <p:nvPr>
            <p:ph type="sldImg"/>
          </p:nvPr>
        </p:nvSpPr>
        <p:spPr>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body" idx="1"/>
          </p:nvPr>
        </p:nvSpPr>
        <p:spPr>
          <a:noFill/>
          <a:ln w="9525"/>
        </p:spPr>
        <p:txBody>
          <a:bodyPr/>
          <a:lstStyle/>
          <a:p>
            <a:r>
              <a:rPr lang="en-US" altLang="en-US" sz="1400" smtClean="0">
                <a:latin typeface="Arial" charset="0"/>
              </a:rPr>
              <a:t>Larger units have gate drive boards. A gate drive board has the gate circuit and power supplies just like the power board, but does not have any of the main circuit components. Some people call this board the gate driver or on the older equipment</a:t>
            </a:r>
          </a:p>
          <a:p>
            <a:endParaRPr lang="en-US" altLang="en-US" sz="1400" smtClean="0">
              <a:latin typeface="Arial" charset="0"/>
            </a:endParaRPr>
          </a:p>
          <a:p>
            <a:r>
              <a:rPr lang="en-US" altLang="en-US" sz="1400" smtClean="0">
                <a:latin typeface="Arial" charset="0"/>
              </a:rPr>
              <a:t>A “gate” is the control element of the inverter transistors.  When a small positive voltage is applied to the gate momentarily, the IGBT will conduct current.</a:t>
            </a:r>
            <a:br>
              <a:rPr lang="en-US" altLang="en-US" sz="1400" smtClean="0">
                <a:latin typeface="Arial" charset="0"/>
              </a:rPr>
            </a:br>
            <a:endParaRPr lang="en-US" altLang="en-US" sz="1400" smtClean="0">
              <a:latin typeface="Arial" charset="0"/>
            </a:endParaRPr>
          </a:p>
        </p:txBody>
      </p:sp>
      <p:sp>
        <p:nvSpPr>
          <p:cNvPr id="51202" name="Rectangle 3"/>
          <p:cNvSpPr>
            <a:spLocks noGrp="1" noRot="1" noChangeAspect="1" noChangeArrowheads="1" noTextEdit="1"/>
          </p:cNvSpPr>
          <p:nvPr>
            <p:ph type="sldImg"/>
          </p:nvPr>
        </p:nvSpPr>
        <p:spPr>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body" idx="1"/>
          </p:nvPr>
        </p:nvSpPr>
        <p:spPr>
          <a:noFill/>
          <a:ln w="9525"/>
        </p:spPr>
        <p:txBody>
          <a:bodyPr/>
          <a:lstStyle/>
          <a:p>
            <a:pPr marL="228600" indent="-228600"/>
            <a:r>
              <a:rPr lang="en-US" altLang="en-US" sz="1400" smtClean="0">
                <a:latin typeface="Arial" charset="0"/>
              </a:rPr>
              <a:t>Now that you know the main sections of a VFD, let’s take a look at a typical inverter block diagram. The inverter consists of three major components:</a:t>
            </a:r>
          </a:p>
          <a:p>
            <a:pPr marL="228600" indent="-228600">
              <a:buFontTx/>
              <a:buAutoNum type="arabicPeriod"/>
            </a:pPr>
            <a:r>
              <a:rPr lang="en-US" altLang="en-US" sz="1400" smtClean="0">
                <a:latin typeface="Arial" charset="0"/>
              </a:rPr>
              <a:t>The main circuit </a:t>
            </a:r>
          </a:p>
          <a:p>
            <a:pPr marL="228600" indent="-228600">
              <a:buFontTx/>
              <a:buAutoNum type="arabicPeriod"/>
            </a:pPr>
            <a:r>
              <a:rPr lang="en-US" altLang="en-US" sz="1400" smtClean="0">
                <a:latin typeface="Arial" charset="0"/>
              </a:rPr>
              <a:t>The Gate drive board  </a:t>
            </a:r>
          </a:p>
          <a:p>
            <a:pPr marL="228600" indent="-228600">
              <a:buFontTx/>
              <a:buAutoNum type="arabicPeriod"/>
            </a:pPr>
            <a:r>
              <a:rPr lang="en-US" altLang="en-US" sz="1400" smtClean="0">
                <a:latin typeface="Arial" charset="0"/>
              </a:rPr>
              <a:t>The control board.</a:t>
            </a:r>
          </a:p>
          <a:p>
            <a:pPr marL="228600" indent="-228600"/>
            <a:endParaRPr lang="en-US" altLang="en-US" sz="1400" smtClean="0">
              <a:latin typeface="Arial" charset="0"/>
            </a:endParaRPr>
          </a:p>
          <a:p>
            <a:pPr marL="228600" indent="-228600"/>
            <a:r>
              <a:rPr lang="en-US" altLang="en-US" sz="1400" smtClean="0">
                <a:latin typeface="Arial" charset="0"/>
              </a:rPr>
              <a:t>The main circuit consists of all the high current carrying components that deliver power to the motor. It consists of (go over each part and give a simple explanation of each)</a:t>
            </a:r>
          </a:p>
          <a:p>
            <a:pPr marL="228600" indent="-228600"/>
            <a:r>
              <a:rPr lang="en-US" altLang="en-US" sz="1400" smtClean="0">
                <a:latin typeface="Arial" charset="0"/>
              </a:rPr>
              <a:t>The gate drive board (also called the base drive board) is a go-between, from the control board to the main circuit. It consists of circuits (go over each circuit and give a simple explanation of each).</a:t>
            </a:r>
          </a:p>
          <a:p>
            <a:pPr marL="228600" indent="-228600"/>
            <a:r>
              <a:rPr lang="en-US" altLang="en-US" sz="1400" smtClean="0">
                <a:latin typeface="Arial" charset="0"/>
              </a:rPr>
              <a:t>The control board is the inverters interface with the real world. It takes in commands (run, stop, slow down, speed  up) and sends them to the gate drive board, which then sends them to the main circuit.</a:t>
            </a:r>
          </a:p>
        </p:txBody>
      </p:sp>
      <p:sp>
        <p:nvSpPr>
          <p:cNvPr id="53250" name="Rectangle 3"/>
          <p:cNvSpPr>
            <a:spLocks noGrp="1" noRot="1" noChangeAspect="1" noChangeArrowheads="1" noTextEdit="1"/>
          </p:cNvSpPr>
          <p:nvPr>
            <p:ph type="sldImg"/>
          </p:nvPr>
        </p:nvSpPr>
        <p:spPr>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a:noFill/>
          <a:ln w="9525"/>
        </p:spPr>
        <p:txBody>
          <a:bodyPr/>
          <a:lstStyle/>
          <a:p>
            <a:pPr marL="228600" indent="-228600"/>
            <a:endParaRPr lang="en-US" altLang="en-US" sz="1400" smtClean="0">
              <a:latin typeface="Arial" charset="0"/>
            </a:endParaRPr>
          </a:p>
        </p:txBody>
      </p:sp>
      <p:sp>
        <p:nvSpPr>
          <p:cNvPr id="55298" name="Rectangle 3"/>
          <p:cNvSpPr>
            <a:spLocks noGrp="1" noRot="1" noChangeAspect="1" noChangeArrowheads="1" noTextEdit="1"/>
          </p:cNvSpPr>
          <p:nvPr>
            <p:ph type="sldImg"/>
          </p:nvPr>
        </p:nvSpPr>
        <p:spPr>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1"/>
          </p:nvPr>
        </p:nvSpPr>
        <p:spPr>
          <a:noFill/>
          <a:ln w="9525"/>
        </p:spPr>
        <p:txBody>
          <a:bodyPr/>
          <a:lstStyle/>
          <a:p>
            <a:r>
              <a:rPr lang="en-US" altLang="en-US" sz="1400" smtClean="0">
                <a:latin typeface="Arial" charset="0"/>
              </a:rPr>
              <a:t>So far we have talked about the V/f pattern of the inverter and that it is important to keep a constant volts per hertz ratio. If we do some investigation, we can see that the V/f ratio at 60Hz is about 7.67 and the ratio at 1.5Hz is about 15.3.  This does not look constant to me! Lets look at this a little closer.</a:t>
            </a:r>
          </a:p>
          <a:p>
            <a:endParaRPr lang="en-US" altLang="en-US" sz="1400" smtClean="0">
              <a:latin typeface="Arial" charset="0"/>
            </a:endParaRPr>
          </a:p>
        </p:txBody>
      </p:sp>
      <p:sp>
        <p:nvSpPr>
          <p:cNvPr id="57346" name="Rectangle 3"/>
          <p:cNvSpPr>
            <a:spLocks noGrp="1" noRot="1" noChangeAspect="1" noChangeArrowheads="1" noTextEdit="1"/>
          </p:cNvSpPr>
          <p:nvPr>
            <p:ph type="sldImg"/>
          </p:nvPr>
        </p:nvSpPr>
        <p:spPr>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body" idx="1"/>
          </p:nvPr>
        </p:nvSpPr>
        <p:spPr>
          <a:noFill/>
          <a:ln w="9525"/>
        </p:spPr>
        <p:txBody>
          <a:bodyPr/>
          <a:lstStyle/>
          <a:p>
            <a:r>
              <a:rPr lang="en-US" altLang="en-US" sz="1400" smtClean="0">
                <a:latin typeface="Arial" charset="0"/>
              </a:rPr>
              <a:t>And this leads to the optimum amount of motor torque per amp.</a:t>
            </a:r>
          </a:p>
        </p:txBody>
      </p:sp>
      <p:sp>
        <p:nvSpPr>
          <p:cNvPr id="59394" name="Rectangle 3"/>
          <p:cNvSpPr>
            <a:spLocks noGrp="1" noRot="1" noChangeAspect="1" noChangeArrowheads="1" noTextEdit="1"/>
          </p:cNvSpPr>
          <p:nvPr>
            <p:ph type="sldImg"/>
          </p:nvPr>
        </p:nvSpPr>
        <p:spPr>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a:noFill/>
          <a:ln w="9525"/>
        </p:spPr>
        <p:txBody>
          <a:bodyPr lIns="91588" tIns="44990" rIns="91588" bIns="44990"/>
          <a:lstStyle/>
          <a:p>
            <a:endParaRPr lang="en-US" altLang="en-US" sz="1600" smtClean="0">
              <a:latin typeface="Arial" charset="0"/>
            </a:endParaRPr>
          </a:p>
        </p:txBody>
      </p:sp>
      <p:sp>
        <p:nvSpPr>
          <p:cNvPr id="20482" name="Rectangle 3"/>
          <p:cNvSpPr>
            <a:spLocks noGrp="1" noRot="1" noChangeAspect="1" noChangeArrowheads="1" noTextEdit="1"/>
          </p:cNvSpPr>
          <p:nvPr>
            <p:ph type="sldImg"/>
          </p:nvPr>
        </p:nvSpPr>
        <p:spPr>
          <a:xfrm>
            <a:off x="1184275" y="701675"/>
            <a:ext cx="4618038" cy="3463925"/>
          </a:xfrm>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body" idx="1"/>
          </p:nvPr>
        </p:nvSpPr>
        <p:spPr>
          <a:noFill/>
          <a:ln w="9525"/>
        </p:spPr>
        <p:txBody>
          <a:bodyPr/>
          <a:lstStyle/>
          <a:p>
            <a:r>
              <a:rPr lang="en-US" altLang="en-US" sz="1400" smtClean="0">
                <a:latin typeface="Arial" charset="0"/>
              </a:rPr>
              <a:t>If the V/f pattern is set too high</a:t>
            </a:r>
          </a:p>
          <a:p>
            <a:endParaRPr lang="en-US" altLang="en-US" sz="1400" smtClean="0">
              <a:latin typeface="Arial" charset="0"/>
            </a:endParaRPr>
          </a:p>
          <a:p>
            <a:r>
              <a:rPr lang="en-US" altLang="en-US" sz="1400" smtClean="0">
                <a:latin typeface="Arial" charset="0"/>
              </a:rPr>
              <a:t>An over saturation condition will occur that causes the motor to draw high current but not produce any more torque.  This condition can cause the inverter to trip on overcurrent or overload faults.  And obviously, with all the extra current the motor temperature is going to increase.</a:t>
            </a:r>
          </a:p>
        </p:txBody>
      </p:sp>
      <p:sp>
        <p:nvSpPr>
          <p:cNvPr id="61442" name="Rectangle 3"/>
          <p:cNvSpPr>
            <a:spLocks noGrp="1" noRot="1" noChangeAspect="1" noChangeArrowheads="1" noTextEdit="1"/>
          </p:cNvSpPr>
          <p:nvPr>
            <p:ph type="sldImg"/>
          </p:nvPr>
        </p:nvSpPr>
        <p:spPr>
          <a:ln cap="flat"/>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body" idx="1"/>
          </p:nvPr>
        </p:nvSpPr>
        <p:spPr>
          <a:noFill/>
          <a:ln w="9525"/>
        </p:spPr>
        <p:txBody>
          <a:bodyPr/>
          <a:lstStyle/>
          <a:p>
            <a:r>
              <a:rPr lang="en-US" altLang="en-US" sz="1400" smtClean="0">
                <a:latin typeface="Arial" charset="0"/>
              </a:rPr>
              <a:t>The output transistors of the inverter work like switches. They turn on and off in a specific pattern to produce an output voltage waveform. What we will do is move through the next few screen and watch the switch closures as we progress through time.</a:t>
            </a:r>
          </a:p>
          <a:p>
            <a:endParaRPr lang="en-US" altLang="en-US" sz="1400" smtClean="0">
              <a:latin typeface="Arial" charset="0"/>
            </a:endParaRPr>
          </a:p>
          <a:p>
            <a:r>
              <a:rPr lang="en-US" altLang="en-US" sz="1400" smtClean="0">
                <a:latin typeface="Arial" charset="0"/>
              </a:rPr>
              <a:t>Click the mouse button and watch the switches close (the closed switches will turn red).</a:t>
            </a:r>
            <a:r>
              <a:rPr lang="en-US" altLang="en-US" smtClean="0">
                <a:latin typeface="Arial" charset="0"/>
              </a:rPr>
              <a:t>  </a:t>
            </a:r>
          </a:p>
        </p:txBody>
      </p:sp>
      <p:sp>
        <p:nvSpPr>
          <p:cNvPr id="167938" name="Rectangle 3"/>
          <p:cNvSpPr>
            <a:spLocks noGrp="1" noRot="1" noChangeAspect="1" noChangeArrowheads="1" noTextEdit="1"/>
          </p:cNvSpPr>
          <p:nvPr>
            <p:ph type="sldImg"/>
          </p:nvPr>
        </p:nvSpPr>
        <p:spPr>
          <a:ln cap="flat"/>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body" idx="1"/>
          </p:nvPr>
        </p:nvSpPr>
        <p:spPr>
          <a:noFill/>
          <a:ln w="9525"/>
        </p:spPr>
        <p:txBody>
          <a:bodyPr/>
          <a:lstStyle/>
          <a:p>
            <a:pPr>
              <a:spcBef>
                <a:spcPct val="50000"/>
              </a:spcBef>
              <a:buClr>
                <a:schemeClr val="accent1"/>
              </a:buClr>
              <a:buSzPct val="75000"/>
              <a:buFont typeface="Monotype Sorts"/>
              <a:buNone/>
            </a:pPr>
            <a:r>
              <a:rPr lang="en-US" altLang="en-US" sz="1400" smtClean="0">
                <a:latin typeface="Arial" charset="0"/>
              </a:rPr>
              <a:t>The switch state reflects the time between 0 and t</a:t>
            </a:r>
            <a:r>
              <a:rPr lang="en-US" altLang="en-US" sz="1400" baseline="-25000" smtClean="0">
                <a:latin typeface="Arial" charset="0"/>
              </a:rPr>
              <a:t>1</a:t>
            </a:r>
          </a:p>
          <a:p>
            <a:endParaRPr lang="en-US" altLang="en-US" sz="1400" smtClean="0">
              <a:latin typeface="Arial" charset="0"/>
            </a:endParaRPr>
          </a:p>
        </p:txBody>
      </p:sp>
      <p:sp>
        <p:nvSpPr>
          <p:cNvPr id="171010" name="Rectangle 3"/>
          <p:cNvSpPr>
            <a:spLocks noGrp="1" noRot="1" noChangeAspect="1" noChangeArrowheads="1" noTextEdit="1"/>
          </p:cNvSpPr>
          <p:nvPr>
            <p:ph type="sldImg"/>
          </p:nvPr>
        </p:nvSpPr>
        <p:spPr>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body" idx="1"/>
          </p:nvPr>
        </p:nvSpPr>
        <p:spPr>
          <a:noFill/>
          <a:ln w="9525"/>
        </p:spPr>
        <p:txBody>
          <a:bodyPr/>
          <a:lstStyle/>
          <a:p>
            <a:pPr>
              <a:spcBef>
                <a:spcPct val="50000"/>
              </a:spcBef>
              <a:buClr>
                <a:schemeClr val="accent1"/>
              </a:buClr>
              <a:buSzPct val="75000"/>
              <a:buFont typeface="Monotype Sorts"/>
              <a:buNone/>
            </a:pPr>
            <a:r>
              <a:rPr lang="en-US" altLang="en-US" sz="1400" smtClean="0">
                <a:latin typeface="Arial" charset="0"/>
              </a:rPr>
              <a:t>The switch state reflects the time between t</a:t>
            </a:r>
            <a:r>
              <a:rPr lang="en-US" altLang="en-US" sz="1400" baseline="-25000" smtClean="0">
                <a:latin typeface="Arial" charset="0"/>
              </a:rPr>
              <a:t>1</a:t>
            </a:r>
            <a:r>
              <a:rPr lang="en-US" altLang="en-US" sz="1400" smtClean="0">
                <a:latin typeface="Arial" charset="0"/>
              </a:rPr>
              <a:t> and t</a:t>
            </a:r>
            <a:r>
              <a:rPr lang="en-US" altLang="en-US" sz="1400" baseline="-25000" smtClean="0">
                <a:latin typeface="Arial" charset="0"/>
              </a:rPr>
              <a:t>2</a:t>
            </a:r>
          </a:p>
          <a:p>
            <a:endParaRPr lang="en-US" altLang="en-US" sz="1400" smtClean="0">
              <a:latin typeface="Arial" charset="0"/>
            </a:endParaRPr>
          </a:p>
        </p:txBody>
      </p:sp>
      <p:sp>
        <p:nvSpPr>
          <p:cNvPr id="174082" name="Rectangle 3"/>
          <p:cNvSpPr>
            <a:spLocks noGrp="1" noRot="1" noChangeAspect="1" noChangeArrowheads="1" noTextEdit="1"/>
          </p:cNvSpPr>
          <p:nvPr>
            <p:ph type="sldImg"/>
          </p:nvPr>
        </p:nvSpPr>
        <p:spPr>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body" idx="1"/>
          </p:nvPr>
        </p:nvSpPr>
        <p:spPr>
          <a:noFill/>
          <a:ln w="9525"/>
        </p:spPr>
        <p:txBody>
          <a:bodyPr/>
          <a:lstStyle/>
          <a:p>
            <a:r>
              <a:rPr lang="en-US" altLang="en-US" sz="1400" smtClean="0">
                <a:latin typeface="Arial" charset="0"/>
              </a:rPr>
              <a:t>The switch state reflects the time between t</a:t>
            </a:r>
            <a:r>
              <a:rPr lang="en-US" altLang="en-US" sz="1400" baseline="-25000" smtClean="0">
                <a:latin typeface="Arial" charset="0"/>
              </a:rPr>
              <a:t>2</a:t>
            </a:r>
            <a:r>
              <a:rPr lang="en-US" altLang="en-US" sz="1400" smtClean="0">
                <a:latin typeface="Arial" charset="0"/>
              </a:rPr>
              <a:t> and t</a:t>
            </a:r>
            <a:r>
              <a:rPr lang="en-US" altLang="en-US" sz="1400" baseline="-25000" smtClean="0">
                <a:latin typeface="Arial" charset="0"/>
              </a:rPr>
              <a:t>3</a:t>
            </a:r>
          </a:p>
        </p:txBody>
      </p:sp>
      <p:sp>
        <p:nvSpPr>
          <p:cNvPr id="177154" name="Rectangle 3"/>
          <p:cNvSpPr>
            <a:spLocks noGrp="1" noRot="1" noChangeAspect="1" noChangeArrowheads="1" noTextEdit="1"/>
          </p:cNvSpPr>
          <p:nvPr>
            <p:ph type="sldImg"/>
          </p:nvPr>
        </p:nvSpPr>
        <p:spPr>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body" idx="1"/>
          </p:nvPr>
        </p:nvSpPr>
        <p:spPr>
          <a:noFill/>
          <a:ln w="9525"/>
        </p:spPr>
        <p:txBody>
          <a:bodyPr/>
          <a:lstStyle/>
          <a:p>
            <a:pPr>
              <a:spcBef>
                <a:spcPct val="0"/>
              </a:spcBef>
            </a:pPr>
            <a:r>
              <a:rPr lang="en-US" altLang="en-US" sz="1400" smtClean="0">
                <a:latin typeface="Arial" charset="0"/>
              </a:rPr>
              <a:t>The switch state reflects the time between t</a:t>
            </a:r>
            <a:r>
              <a:rPr lang="en-US" altLang="en-US" sz="1400" baseline="-25000" smtClean="0">
                <a:latin typeface="Arial" charset="0"/>
              </a:rPr>
              <a:t>3</a:t>
            </a:r>
            <a:r>
              <a:rPr lang="en-US" altLang="en-US" sz="1400" smtClean="0">
                <a:latin typeface="Arial" charset="0"/>
              </a:rPr>
              <a:t> and t</a:t>
            </a:r>
            <a:r>
              <a:rPr lang="en-US" altLang="en-US" sz="1400" baseline="-25000" smtClean="0">
                <a:latin typeface="Arial" charset="0"/>
              </a:rPr>
              <a:t>4</a:t>
            </a:r>
          </a:p>
        </p:txBody>
      </p:sp>
      <p:sp>
        <p:nvSpPr>
          <p:cNvPr id="180226" name="Rectangle 3"/>
          <p:cNvSpPr>
            <a:spLocks noGrp="1" noRot="1" noChangeAspect="1" noChangeArrowheads="1" noTextEdit="1"/>
          </p:cNvSpPr>
          <p:nvPr>
            <p:ph type="sldImg"/>
          </p:nvPr>
        </p:nvSpPr>
        <p:spPr>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body" idx="1"/>
          </p:nvPr>
        </p:nvSpPr>
        <p:spPr>
          <a:noFill/>
          <a:ln w="9525"/>
        </p:spPr>
        <p:txBody>
          <a:bodyPr/>
          <a:lstStyle/>
          <a:p>
            <a:pPr>
              <a:spcBef>
                <a:spcPct val="50000"/>
              </a:spcBef>
              <a:buClr>
                <a:schemeClr val="accent1"/>
              </a:buClr>
              <a:buSzPct val="75000"/>
              <a:buFont typeface="Monotype Sorts"/>
              <a:buNone/>
            </a:pPr>
            <a:r>
              <a:rPr lang="en-US" altLang="en-US" sz="1400" smtClean="0">
                <a:latin typeface="Arial" charset="0"/>
              </a:rPr>
              <a:t>The switch state reflects the time between t</a:t>
            </a:r>
            <a:r>
              <a:rPr lang="en-US" altLang="en-US" sz="1400" baseline="-25000" smtClean="0">
                <a:latin typeface="Arial" charset="0"/>
              </a:rPr>
              <a:t>4</a:t>
            </a:r>
            <a:r>
              <a:rPr lang="en-US" altLang="en-US" sz="1400" smtClean="0">
                <a:latin typeface="Arial" charset="0"/>
              </a:rPr>
              <a:t> and t</a:t>
            </a:r>
            <a:r>
              <a:rPr lang="en-US" altLang="en-US" sz="1400" baseline="-25000" smtClean="0">
                <a:latin typeface="Arial" charset="0"/>
              </a:rPr>
              <a:t>5</a:t>
            </a:r>
            <a:endParaRPr lang="en-US" altLang="en-US" sz="1400" smtClean="0">
              <a:latin typeface="Arial" charset="0"/>
            </a:endParaRPr>
          </a:p>
          <a:p>
            <a:endParaRPr lang="en-US" altLang="en-US" sz="1400" smtClean="0">
              <a:latin typeface="Arial" charset="0"/>
            </a:endParaRPr>
          </a:p>
        </p:txBody>
      </p:sp>
      <p:sp>
        <p:nvSpPr>
          <p:cNvPr id="183298" name="Rectangle 3"/>
          <p:cNvSpPr>
            <a:spLocks noGrp="1" noRot="1" noChangeAspect="1" noChangeArrowheads="1" noTextEdit="1"/>
          </p:cNvSpPr>
          <p:nvPr>
            <p:ph type="sldImg"/>
          </p:nvPr>
        </p:nvSpPr>
        <p:spPr>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body" idx="1"/>
          </p:nvPr>
        </p:nvSpPr>
        <p:spPr>
          <a:noFill/>
          <a:ln w="9525"/>
        </p:spPr>
        <p:txBody>
          <a:bodyPr/>
          <a:lstStyle/>
          <a:p>
            <a:r>
              <a:rPr lang="en-US" altLang="en-US" sz="1400" smtClean="0">
                <a:latin typeface="Arial" charset="0"/>
              </a:rPr>
              <a:t>The switch state reflects the time between t</a:t>
            </a:r>
            <a:r>
              <a:rPr lang="en-US" altLang="en-US" sz="1400" baseline="-25000" smtClean="0">
                <a:latin typeface="Arial" charset="0"/>
              </a:rPr>
              <a:t>5</a:t>
            </a:r>
            <a:r>
              <a:rPr lang="en-US" altLang="en-US" sz="1400" smtClean="0">
                <a:latin typeface="Arial" charset="0"/>
              </a:rPr>
              <a:t> and t</a:t>
            </a:r>
            <a:r>
              <a:rPr lang="en-US" altLang="en-US" sz="1400" baseline="-25000" smtClean="0">
                <a:latin typeface="Arial" charset="0"/>
              </a:rPr>
              <a:t>6</a:t>
            </a:r>
          </a:p>
        </p:txBody>
      </p:sp>
      <p:sp>
        <p:nvSpPr>
          <p:cNvPr id="186370" name="Rectangle 3"/>
          <p:cNvSpPr>
            <a:spLocks noGrp="1" noRot="1" noChangeAspect="1" noChangeArrowheads="1" noTextEdit="1"/>
          </p:cNvSpPr>
          <p:nvPr>
            <p:ph type="sldImg"/>
          </p:nvPr>
        </p:nvSpPr>
        <p:spPr>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body" idx="1"/>
          </p:nvPr>
        </p:nvSpPr>
        <p:spPr>
          <a:noFill/>
          <a:ln w="9525"/>
        </p:spPr>
        <p:txBody>
          <a:bodyPr/>
          <a:lstStyle/>
          <a:p>
            <a:pPr>
              <a:spcBef>
                <a:spcPct val="50000"/>
              </a:spcBef>
              <a:buClr>
                <a:schemeClr val="accent1"/>
              </a:buClr>
              <a:buSzPct val="75000"/>
              <a:buFont typeface="Monotype Sorts"/>
              <a:buNone/>
            </a:pPr>
            <a:r>
              <a:rPr lang="en-US" altLang="en-US" sz="1400" smtClean="0">
                <a:latin typeface="Arial" charset="0"/>
              </a:rPr>
              <a:t>Inverters turn motors slower than magnetic motor starters or reduced voltage starters down to as low as 0 Hz.</a:t>
            </a:r>
          </a:p>
          <a:p>
            <a:pPr>
              <a:spcBef>
                <a:spcPct val="50000"/>
              </a:spcBef>
              <a:buClr>
                <a:schemeClr val="accent1"/>
              </a:buClr>
              <a:buSzPct val="75000"/>
              <a:buFont typeface="Monotype Sorts"/>
              <a:buNone/>
            </a:pPr>
            <a:endParaRPr lang="en-US" altLang="en-US" sz="1400" smtClean="0">
              <a:latin typeface="Arial" charset="0"/>
            </a:endParaRPr>
          </a:p>
          <a:p>
            <a:pPr>
              <a:spcBef>
                <a:spcPct val="50000"/>
              </a:spcBef>
              <a:buClr>
                <a:schemeClr val="accent1"/>
              </a:buClr>
              <a:buSzPct val="75000"/>
              <a:buFont typeface="Monotype Sorts"/>
              <a:buNone/>
            </a:pPr>
            <a:r>
              <a:rPr lang="en-US" altLang="en-US" sz="1400" smtClean="0">
                <a:latin typeface="Arial" charset="0"/>
              </a:rPr>
              <a:t>Answer:  Yes.  The frequency range specifications of our inverters allows operation up to 400 Hz.  When the motor is used above 60 Hz, the motor mechanical design should be verified.</a:t>
            </a:r>
          </a:p>
          <a:p>
            <a:endParaRPr lang="en-US" altLang="en-US" sz="1400" smtClean="0">
              <a:latin typeface="Arial" charset="0"/>
            </a:endParaRPr>
          </a:p>
        </p:txBody>
      </p:sp>
      <p:sp>
        <p:nvSpPr>
          <p:cNvPr id="188418" name="Rectangle 3"/>
          <p:cNvSpPr>
            <a:spLocks noGrp="1" noRot="1" noChangeAspect="1" noChangeArrowheads="1" noTextEdit="1"/>
          </p:cNvSpPr>
          <p:nvPr>
            <p:ph type="sldImg"/>
          </p:nvPr>
        </p:nvSpPr>
        <p:spPr>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body" idx="1"/>
          </p:nvPr>
        </p:nvSpPr>
        <p:spPr>
          <a:noFill/>
          <a:ln w="9525"/>
        </p:spPr>
        <p:txBody>
          <a:bodyPr/>
          <a:lstStyle/>
          <a:p>
            <a:r>
              <a:rPr lang="en-US" altLang="en-US" smtClean="0">
                <a:latin typeface="Arial" charset="0"/>
              </a:rPr>
              <a:t>The totally enclosed blower type motor is often times called an inverter duty motor. The enclosure has no ventilation openings, and is externally cooling by a separately powered motor/ blower combination. This allows the speed range of this motor to be much wider then the TEFC type motor. Typically a TEBC type motor speed range is about 10:1 and some goes a high as 1000:1. This arrangement allows continuous running at very low speeds.</a:t>
            </a:r>
          </a:p>
        </p:txBody>
      </p:sp>
      <p:sp>
        <p:nvSpPr>
          <p:cNvPr id="190466" name="Rectangle 3"/>
          <p:cNvSpPr>
            <a:spLocks noGrp="1" noRot="1" noChangeAspect="1" noChangeArrowheads="1" noTextEdit="1"/>
          </p:cNvSpPr>
          <p:nvPr>
            <p:ph type="sldImg"/>
          </p:nvPr>
        </p:nvSpPr>
        <p:spPr>
          <a:xfrm>
            <a:off x="1182688" y="701675"/>
            <a:ext cx="4619625" cy="3463925"/>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body" idx="1"/>
          </p:nvPr>
        </p:nvSpPr>
        <p:spPr>
          <a:noFill/>
          <a:ln w="9525"/>
        </p:spPr>
        <p:txBody>
          <a:bodyPr/>
          <a:lstStyle/>
          <a:p>
            <a:r>
              <a:rPr lang="en-US" altLang="en-US" smtClean="0">
                <a:latin typeface="Arial" charset="0"/>
              </a:rPr>
              <a:t>Advantages:		fully adjustable accel and decel times, fault 		diagnostics, reverse run without extra 			contactors, several monitor functions, saves 		energy</a:t>
            </a:r>
          </a:p>
          <a:p>
            <a:endParaRPr lang="en-US" altLang="en-US" smtClean="0">
              <a:latin typeface="Arial" charset="0"/>
            </a:endParaRPr>
          </a:p>
          <a:p>
            <a:endParaRPr lang="en-US" altLang="en-US" smtClean="0">
              <a:latin typeface="Arial" charset="0"/>
            </a:endParaRPr>
          </a:p>
          <a:p>
            <a:endParaRPr lang="en-US" altLang="en-US" smtClean="0">
              <a:latin typeface="Arial" charset="0"/>
            </a:endParaRPr>
          </a:p>
          <a:p>
            <a:r>
              <a:rPr lang="en-US" altLang="en-US" smtClean="0">
                <a:latin typeface="Arial" charset="0"/>
              </a:rPr>
              <a:t>Disadvantages:	higher initial cost than magnetic motor starter 		&amp; reduced voltage motor starter</a:t>
            </a:r>
          </a:p>
        </p:txBody>
      </p:sp>
      <p:sp>
        <p:nvSpPr>
          <p:cNvPr id="22530" name="Rectangle 3"/>
          <p:cNvSpPr>
            <a:spLocks noGrp="1" noRot="1" noChangeAspect="1" noChangeArrowheads="1" noTextEdit="1"/>
          </p:cNvSpPr>
          <p:nvPr>
            <p:ph type="sldImg"/>
          </p:nvPr>
        </p:nvSpPr>
        <p:spPr>
          <a:ln cap="fla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body" idx="1"/>
          </p:nvPr>
        </p:nvSpPr>
        <p:spPr>
          <a:noFill/>
          <a:ln w="9525"/>
        </p:spPr>
        <p:txBody>
          <a:bodyPr/>
          <a:lstStyle/>
          <a:p>
            <a:pPr>
              <a:spcBef>
                <a:spcPct val="50000"/>
              </a:spcBef>
              <a:buClr>
                <a:schemeClr val="accent1"/>
              </a:buClr>
              <a:buSzPct val="75000"/>
              <a:buFont typeface="Monotype Sorts"/>
              <a:buNone/>
            </a:pPr>
            <a:r>
              <a:rPr lang="en-US" altLang="en-US" sz="1400" smtClean="0">
                <a:latin typeface="Arial" charset="0"/>
              </a:rPr>
              <a:t>Inverters turn motors slower than magnetic motor starters or reduced voltage starters</a:t>
            </a:r>
          </a:p>
          <a:p>
            <a:pPr>
              <a:spcBef>
                <a:spcPct val="50000"/>
              </a:spcBef>
              <a:buClr>
                <a:schemeClr val="accent1"/>
              </a:buClr>
              <a:buSzPct val="75000"/>
              <a:buFont typeface="Monotype Sorts"/>
              <a:buNone/>
            </a:pPr>
            <a:endParaRPr lang="en-US" altLang="en-US" sz="1400" smtClean="0">
              <a:latin typeface="Arial" charset="0"/>
            </a:endParaRPr>
          </a:p>
          <a:p>
            <a:pPr>
              <a:spcBef>
                <a:spcPct val="50000"/>
              </a:spcBef>
              <a:buClr>
                <a:schemeClr val="accent1"/>
              </a:buClr>
              <a:buSzPct val="75000"/>
              <a:buFont typeface="Monotype Sorts"/>
              <a:buNone/>
            </a:pPr>
            <a:r>
              <a:rPr lang="en-US" altLang="en-US" sz="1400" smtClean="0">
                <a:latin typeface="Arial" charset="0"/>
              </a:rPr>
              <a:t>Answer:  Yes.  The frequency range specifications of our inverters allows operation up to 400 Hz.  When the motor is used above 60 Hz, the motor mechanical design should be verified.</a:t>
            </a:r>
          </a:p>
          <a:p>
            <a:endParaRPr lang="en-US" altLang="en-US" sz="1400" smtClean="0">
              <a:latin typeface="Arial" charset="0"/>
            </a:endParaRPr>
          </a:p>
        </p:txBody>
      </p:sp>
      <p:sp>
        <p:nvSpPr>
          <p:cNvPr id="192514" name="Rectangle 3"/>
          <p:cNvSpPr>
            <a:spLocks noGrp="1" noRot="1" noChangeAspect="1" noChangeArrowheads="1" noTextEdit="1"/>
          </p:cNvSpPr>
          <p:nvPr>
            <p:ph type="sldImg"/>
          </p:nvPr>
        </p:nvSpPr>
        <p:spPr>
          <a:ln cap="fla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body" idx="1"/>
          </p:nvPr>
        </p:nvSpPr>
        <p:spPr>
          <a:noFill/>
          <a:ln w="9525"/>
        </p:spPr>
        <p:txBody>
          <a:bodyPr/>
          <a:lstStyle/>
          <a:p>
            <a:endParaRPr lang="en-US" altLang="en-US" smtClean="0">
              <a:solidFill>
                <a:schemeClr val="bg2"/>
              </a:solidFill>
              <a:latin typeface="Arial" charset="0"/>
            </a:endParaRPr>
          </a:p>
        </p:txBody>
      </p:sp>
      <p:sp>
        <p:nvSpPr>
          <p:cNvPr id="195586" name="Rectangle 3"/>
          <p:cNvSpPr>
            <a:spLocks noGrp="1" noRot="1" noChangeAspect="1" noChangeArrowheads="1" noTextEdit="1"/>
          </p:cNvSpPr>
          <p:nvPr>
            <p:ph type="sldImg"/>
          </p:nvPr>
        </p:nvSpPr>
        <p:spPr>
          <a:ln cap="fla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body" idx="1"/>
          </p:nvPr>
        </p:nvSpPr>
        <p:spPr>
          <a:noFill/>
          <a:ln w="9525"/>
        </p:spPr>
        <p:txBody>
          <a:bodyPr/>
          <a:lstStyle/>
          <a:p>
            <a:endParaRPr lang="en-US" altLang="en-US" smtClean="0">
              <a:latin typeface="Arial" charset="0"/>
            </a:endParaRPr>
          </a:p>
        </p:txBody>
      </p:sp>
      <p:sp>
        <p:nvSpPr>
          <p:cNvPr id="197634" name="Rectangle 3"/>
          <p:cNvSpPr>
            <a:spLocks noGrp="1" noRot="1" noChangeAspect="1" noChangeArrowheads="1" noTextEdit="1"/>
          </p:cNvSpPr>
          <p:nvPr>
            <p:ph type="sldImg"/>
          </p:nvPr>
        </p:nvSpPr>
        <p:spPr>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body" idx="1"/>
          </p:nvPr>
        </p:nvSpPr>
        <p:spPr>
          <a:noFill/>
          <a:ln w="9525"/>
        </p:spPr>
        <p:txBody>
          <a:bodyPr/>
          <a:lstStyle/>
          <a:p>
            <a:r>
              <a:rPr lang="en-US" altLang="en-US" sz="1400" smtClean="0">
                <a:latin typeface="Arial" charset="0"/>
              </a:rPr>
              <a:t>Torque production of an induction motor when connected to an inverter is slightly different then what we have been previously discussing. The speed torque curve when running on the inverter at 60Hz will be the same as running across the line at 60Hz. But......</a:t>
            </a:r>
          </a:p>
        </p:txBody>
      </p:sp>
      <p:sp>
        <p:nvSpPr>
          <p:cNvPr id="199682" name="Rectangle 3"/>
          <p:cNvSpPr>
            <a:spLocks noGrp="1" noRot="1" noChangeAspect="1" noChangeArrowheads="1" noTextEdit="1"/>
          </p:cNvSpPr>
          <p:nvPr>
            <p:ph type="sldImg"/>
          </p:nvPr>
        </p:nvSpPr>
        <p:spPr>
          <a:ln cap="fla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body" idx="1"/>
          </p:nvPr>
        </p:nvSpPr>
        <p:spPr>
          <a:noFill/>
          <a:ln w="9525"/>
        </p:spPr>
        <p:txBody>
          <a:bodyPr/>
          <a:lstStyle/>
          <a:p>
            <a:r>
              <a:rPr lang="en-US" altLang="en-US" sz="1400" smtClean="0">
                <a:latin typeface="Arial" charset="0"/>
              </a:rPr>
              <a:t>With the inverter we have the ability to change the frequency. This change in frequency shifts the speed torque curve over.  As the frequency varies, the speed torque curve varies and the motor continuously runs in the outer edge of the torque curve. This area ( if you remember to a previous slide) is the area where the torque and current lines cross.</a:t>
            </a:r>
          </a:p>
        </p:txBody>
      </p:sp>
      <p:sp>
        <p:nvSpPr>
          <p:cNvPr id="201730" name="Rectangle 3"/>
          <p:cNvSpPr>
            <a:spLocks noGrp="1" noRot="1" noChangeAspect="1" noChangeArrowheads="1" noTextEdit="1"/>
          </p:cNvSpPr>
          <p:nvPr>
            <p:ph type="sldImg"/>
          </p:nvPr>
        </p:nvSpPr>
        <p:spPr>
          <a:ln cap="flat"/>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ChangeArrowheads="1"/>
          </p:cNvSpPr>
          <p:nvPr>
            <p:ph type="body" idx="1"/>
          </p:nvPr>
        </p:nvSpPr>
        <p:spPr>
          <a:noFill/>
          <a:ln w="9525"/>
        </p:spPr>
        <p:txBody>
          <a:bodyPr/>
          <a:lstStyle/>
          <a:p>
            <a:r>
              <a:rPr lang="en-US" altLang="en-US" sz="1400" smtClean="0">
                <a:latin typeface="Arial" charset="0"/>
              </a:rPr>
              <a:t>As the frequency becomes less, we start to loose the maximum available torque.</a:t>
            </a:r>
          </a:p>
        </p:txBody>
      </p:sp>
      <p:sp>
        <p:nvSpPr>
          <p:cNvPr id="203778" name="Rectangle 3"/>
          <p:cNvSpPr>
            <a:spLocks noGrp="1" noRot="1" noChangeAspect="1" noChangeArrowheads="1" noTextEdit="1"/>
          </p:cNvSpPr>
          <p:nvPr>
            <p:ph type="sldImg"/>
          </p:nvPr>
        </p:nvSpPr>
        <p:spPr>
          <a:ln cap="fla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body" idx="1"/>
          </p:nvPr>
        </p:nvSpPr>
        <p:spPr>
          <a:noFill/>
          <a:ln w="9525"/>
        </p:spPr>
        <p:txBody>
          <a:bodyPr/>
          <a:lstStyle/>
          <a:p>
            <a:r>
              <a:rPr lang="en-US" altLang="en-US" sz="1400" smtClean="0">
                <a:latin typeface="Arial" charset="0"/>
              </a:rPr>
              <a:t>Identify each component.</a:t>
            </a:r>
          </a:p>
          <a:p>
            <a:endParaRPr lang="en-US" altLang="en-US" sz="1400" smtClean="0">
              <a:latin typeface="Arial" charset="0"/>
            </a:endParaRPr>
          </a:p>
          <a:p>
            <a:r>
              <a:rPr lang="en-US" altLang="en-US" sz="1400" smtClean="0">
                <a:latin typeface="Arial" charset="0"/>
              </a:rPr>
              <a:t>A:		Electric Motor Rotor</a:t>
            </a:r>
          </a:p>
          <a:p>
            <a:r>
              <a:rPr lang="en-US" altLang="en-US" sz="1400" smtClean="0">
                <a:latin typeface="Arial" charset="0"/>
              </a:rPr>
              <a:t>B:		Inverter Control Board</a:t>
            </a:r>
          </a:p>
        </p:txBody>
      </p:sp>
      <p:sp>
        <p:nvSpPr>
          <p:cNvPr id="206850" name="Rectangle 3"/>
          <p:cNvSpPr>
            <a:spLocks noGrp="1" noRot="1" noChangeAspect="1" noChangeArrowheads="1" noTextEdit="1"/>
          </p:cNvSpPr>
          <p:nvPr>
            <p:ph type="sldImg"/>
          </p:nvPr>
        </p:nvSpPr>
        <p:spPr>
          <a:ln cap="fla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body" idx="1"/>
          </p:nvPr>
        </p:nvSpPr>
        <p:spPr>
          <a:noFill/>
          <a:ln w="9525"/>
        </p:spPr>
        <p:txBody>
          <a:bodyPr/>
          <a:lstStyle/>
          <a:p>
            <a:r>
              <a:rPr lang="en-US" altLang="en-US" sz="1400" smtClean="0">
                <a:latin typeface="Arial" charset="0"/>
              </a:rPr>
              <a:t>Identify each component.</a:t>
            </a:r>
          </a:p>
          <a:p>
            <a:endParaRPr lang="en-US" altLang="en-US" sz="1400" smtClean="0">
              <a:latin typeface="Arial" charset="0"/>
            </a:endParaRPr>
          </a:p>
          <a:p>
            <a:r>
              <a:rPr lang="en-US" altLang="en-US" sz="1400" smtClean="0">
                <a:latin typeface="Arial" charset="0"/>
              </a:rPr>
              <a:t>C:		Output Transistor Module</a:t>
            </a:r>
          </a:p>
          <a:p>
            <a:r>
              <a:rPr lang="en-US" altLang="en-US" sz="1400" smtClean="0">
                <a:latin typeface="Arial" charset="0"/>
              </a:rPr>
              <a:t>D:		DC Bus Capacitor</a:t>
            </a:r>
          </a:p>
        </p:txBody>
      </p:sp>
      <p:sp>
        <p:nvSpPr>
          <p:cNvPr id="209922" name="Rectangle 3"/>
          <p:cNvSpPr>
            <a:spLocks noGrp="1" noRot="1" noChangeAspect="1" noChangeArrowheads="1" noTextEdit="1"/>
          </p:cNvSpPr>
          <p:nvPr>
            <p:ph type="sldImg"/>
          </p:nvPr>
        </p:nvSpPr>
        <p:spPr>
          <a:ln cap="fla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1"/>
          </p:nvPr>
        </p:nvSpPr>
        <p:spPr>
          <a:noFill/>
          <a:ln w="9525"/>
        </p:spPr>
        <p:txBody>
          <a:bodyPr/>
          <a:lstStyle/>
          <a:p>
            <a:r>
              <a:rPr lang="en-US" altLang="en-US" sz="1400" smtClean="0">
                <a:latin typeface="Arial" charset="0"/>
              </a:rPr>
              <a:t>Identify each component.</a:t>
            </a:r>
          </a:p>
          <a:p>
            <a:endParaRPr lang="en-US" altLang="en-US" sz="1400" smtClean="0">
              <a:latin typeface="Arial" charset="0"/>
            </a:endParaRPr>
          </a:p>
          <a:p>
            <a:r>
              <a:rPr lang="en-US" altLang="en-US" sz="1400" smtClean="0">
                <a:latin typeface="Arial" charset="0"/>
              </a:rPr>
              <a:t>E:		DC Bus Fuse</a:t>
            </a:r>
          </a:p>
          <a:p>
            <a:r>
              <a:rPr lang="en-US" altLang="en-US" sz="1400" smtClean="0">
                <a:latin typeface="Arial" charset="0"/>
              </a:rPr>
              <a:t>F:		Soft Charge Resistor</a:t>
            </a:r>
          </a:p>
        </p:txBody>
      </p:sp>
      <p:sp>
        <p:nvSpPr>
          <p:cNvPr id="212994" name="Rectangle 3"/>
          <p:cNvSpPr>
            <a:spLocks noGrp="1" noRot="1" noChangeAspect="1" noChangeArrowheads="1" noTextEdit="1"/>
          </p:cNvSpPr>
          <p:nvPr>
            <p:ph type="sldImg"/>
          </p:nvPr>
        </p:nvSpPr>
        <p:spPr>
          <a:ln cap="fla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body" idx="1"/>
          </p:nvPr>
        </p:nvSpPr>
        <p:spPr>
          <a:noFill/>
          <a:ln w="9525"/>
        </p:spPr>
        <p:txBody>
          <a:bodyPr/>
          <a:lstStyle/>
          <a:p>
            <a:r>
              <a:rPr lang="en-US" altLang="en-US" sz="1400" smtClean="0">
                <a:latin typeface="Arial" charset="0"/>
              </a:rPr>
              <a:t>Identify each component.</a:t>
            </a:r>
          </a:p>
          <a:p>
            <a:endParaRPr lang="en-US" altLang="en-US" sz="1400" smtClean="0">
              <a:latin typeface="Arial" charset="0"/>
            </a:endParaRPr>
          </a:p>
          <a:p>
            <a:r>
              <a:rPr lang="en-US" altLang="en-US" sz="1400" smtClean="0">
                <a:latin typeface="Arial" charset="0"/>
              </a:rPr>
              <a:t>G:		Input Diode Module (Rectifier)</a:t>
            </a:r>
          </a:p>
          <a:p>
            <a:r>
              <a:rPr lang="en-US" altLang="en-US" sz="1400" smtClean="0">
                <a:latin typeface="Arial" charset="0"/>
              </a:rPr>
              <a:t>H:		Soft Charge Contactor</a:t>
            </a:r>
          </a:p>
          <a:p>
            <a:r>
              <a:rPr lang="en-US" altLang="en-US" sz="1400" smtClean="0">
                <a:latin typeface="Arial" charset="0"/>
              </a:rPr>
              <a:t>I:		Electric Motor Stator</a:t>
            </a:r>
          </a:p>
        </p:txBody>
      </p:sp>
      <p:sp>
        <p:nvSpPr>
          <p:cNvPr id="216066"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noFill/>
          <a:ln w="9525"/>
        </p:spPr>
        <p:txBody>
          <a:bodyPr/>
          <a:lstStyle/>
          <a:p>
            <a:r>
              <a:rPr lang="en-US" altLang="en-US" sz="1400" smtClean="0">
                <a:latin typeface="Arial" charset="0"/>
              </a:rPr>
              <a:t>A typical VFD interconnection diagram as compared to the magnetic motor starter and reduced voltage motor starter.</a:t>
            </a:r>
          </a:p>
        </p:txBody>
      </p:sp>
      <p:sp>
        <p:nvSpPr>
          <p:cNvPr id="24578" name="Rectangle 3"/>
          <p:cNvSpPr>
            <a:spLocks noGrp="1" noRot="1" noChangeAspect="1" noChangeArrowheads="1" noTextEdit="1"/>
          </p:cNvSpPr>
          <p:nvPr>
            <p:ph type="sldImg"/>
          </p:nvPr>
        </p:nvSpPr>
        <p:spPr>
          <a:ln cap="fla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body" idx="1"/>
          </p:nvPr>
        </p:nvSpPr>
        <p:spPr>
          <a:noFill/>
          <a:ln w="9525"/>
        </p:spPr>
        <p:txBody>
          <a:bodyPr lIns="91588" tIns="44990" rIns="91588" bIns="44990"/>
          <a:lstStyle/>
          <a:p>
            <a:endParaRPr lang="en-US" altLang="en-US" smtClean="0">
              <a:latin typeface="Arial" charset="0"/>
            </a:endParaRPr>
          </a:p>
        </p:txBody>
      </p:sp>
      <p:sp>
        <p:nvSpPr>
          <p:cNvPr id="218114" name="Rectangle 3"/>
          <p:cNvSpPr>
            <a:spLocks noGrp="1" noRot="1" noChangeAspect="1" noChangeArrowheads="1" noTextEdit="1"/>
          </p:cNvSpPr>
          <p:nvPr>
            <p:ph type="sldImg"/>
          </p:nvPr>
        </p:nvSpPr>
        <p:spPr>
          <a:xfrm>
            <a:off x="1184275" y="701675"/>
            <a:ext cx="4618038" cy="3463925"/>
          </a:xfrm>
          <a:ln cap="flat"/>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body" idx="1"/>
          </p:nvPr>
        </p:nvSpPr>
        <p:spPr>
          <a:noFill/>
          <a:ln w="9525"/>
        </p:spPr>
        <p:txBody>
          <a:bodyPr/>
          <a:lstStyle/>
          <a:p>
            <a:endParaRPr lang="en-US" altLang="en-US" smtClean="0">
              <a:latin typeface="Arial" charset="0"/>
            </a:endParaRPr>
          </a:p>
        </p:txBody>
      </p:sp>
      <p:sp>
        <p:nvSpPr>
          <p:cNvPr id="220162" name="Rectangle 3"/>
          <p:cNvSpPr>
            <a:spLocks noGrp="1" noRot="1" noChangeAspect="1" noChangeArrowheads="1" noTextEdit="1"/>
          </p:cNvSpPr>
          <p:nvPr>
            <p:ph type="sldImg"/>
          </p:nvPr>
        </p:nvSpPr>
        <p:spPr>
          <a:ln cap="flat"/>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body" idx="1"/>
          </p:nvPr>
        </p:nvSpPr>
        <p:spPr>
          <a:noFill/>
          <a:ln w="9525"/>
        </p:spPr>
        <p:txBody>
          <a:bodyPr/>
          <a:lstStyle/>
          <a:p>
            <a:r>
              <a:rPr lang="en-US" altLang="en-US" sz="1400" smtClean="0">
                <a:latin typeface="Arial" charset="0"/>
              </a:rPr>
              <a:t>The MCCB/disconnect/input fuses need to be part of a </a:t>
            </a:r>
            <a:br>
              <a:rPr lang="en-US" altLang="en-US" sz="1400" smtClean="0">
                <a:latin typeface="Arial" charset="0"/>
              </a:rPr>
            </a:br>
            <a:r>
              <a:rPr lang="en-US" altLang="en-US" sz="1400" smtClean="0">
                <a:latin typeface="Arial" charset="0"/>
              </a:rPr>
              <a:t>UL-listed combination controller having coordinated motor overload and short-circuit and ground fault protection in each conductor.</a:t>
            </a:r>
          </a:p>
          <a:p>
            <a:endParaRPr lang="en-US" altLang="en-US" sz="1400" smtClean="0">
              <a:latin typeface="Arial" charset="0"/>
            </a:endParaRPr>
          </a:p>
        </p:txBody>
      </p:sp>
      <p:sp>
        <p:nvSpPr>
          <p:cNvPr id="222210" name="Rectangle 3"/>
          <p:cNvSpPr>
            <a:spLocks noGrp="1" noRot="1" noChangeAspect="1" noChangeArrowheads="1" noTextEdit="1"/>
          </p:cNvSpPr>
          <p:nvPr>
            <p:ph type="sldImg"/>
          </p:nvPr>
        </p:nvSpPr>
        <p:spPr>
          <a:ln cap="flat"/>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body" idx="1"/>
          </p:nvPr>
        </p:nvSpPr>
        <p:spPr>
          <a:noFill/>
          <a:ln w="9525"/>
        </p:spPr>
        <p:txBody>
          <a:bodyPr/>
          <a:lstStyle/>
          <a:p>
            <a:endParaRPr lang="en-US" altLang="en-US" sz="1000" smtClean="0">
              <a:latin typeface="Arial" charset="0"/>
            </a:endParaRPr>
          </a:p>
          <a:p>
            <a:endParaRPr lang="en-US" altLang="en-US" sz="2000" smtClean="0">
              <a:latin typeface="Arial" charset="0"/>
            </a:endParaRPr>
          </a:p>
        </p:txBody>
      </p:sp>
      <p:sp>
        <p:nvSpPr>
          <p:cNvPr id="224258" name="Rectangle 3"/>
          <p:cNvSpPr>
            <a:spLocks noGrp="1" noRot="1" noChangeAspect="1" noChangeArrowheads="1" noTextEdit="1"/>
          </p:cNvSpPr>
          <p:nvPr>
            <p:ph type="sldImg"/>
          </p:nvPr>
        </p:nvSpPr>
        <p:spPr>
          <a:ln cap="fla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body" idx="1"/>
          </p:nvPr>
        </p:nvSpPr>
        <p:spPr>
          <a:noFill/>
          <a:ln w="9525"/>
        </p:spPr>
        <p:txBody>
          <a:bodyPr/>
          <a:lstStyle/>
          <a:p>
            <a:endParaRPr lang="en-US" altLang="en-US" sz="1400" smtClean="0">
              <a:latin typeface="Arial" charset="0"/>
            </a:endParaRPr>
          </a:p>
        </p:txBody>
      </p:sp>
      <p:sp>
        <p:nvSpPr>
          <p:cNvPr id="226306" name="Rectangle 3"/>
          <p:cNvSpPr>
            <a:spLocks noGrp="1" noRot="1" noChangeAspect="1" noChangeArrowheads="1" noTextEdit="1"/>
          </p:cNvSpPr>
          <p:nvPr>
            <p:ph type="sldImg"/>
          </p:nvPr>
        </p:nvSpPr>
        <p:spPr>
          <a:ln cap="flat"/>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body" idx="1"/>
          </p:nvPr>
        </p:nvSpPr>
        <p:spPr>
          <a:noFill/>
          <a:ln w="9525"/>
        </p:spPr>
        <p:txBody>
          <a:bodyPr/>
          <a:lstStyle/>
          <a:p>
            <a:r>
              <a:rPr lang="en-US" altLang="en-US" sz="1400" smtClean="0">
                <a:latin typeface="Arial" charset="0"/>
              </a:rPr>
              <a:t>Show 115Vac VS-Mini/GPD205 demo after last bullet point.</a:t>
            </a:r>
          </a:p>
          <a:p>
            <a:endParaRPr lang="en-US" altLang="en-US" sz="1400" smtClean="0">
              <a:latin typeface="Arial" charset="0"/>
            </a:endParaRPr>
          </a:p>
          <a:p>
            <a:r>
              <a:rPr lang="en-US" altLang="en-US" sz="1400" smtClean="0">
                <a:latin typeface="Arial" charset="0"/>
              </a:rPr>
              <a:t>Generally, when operating a VFD off single-phase input voltage, you must derate the VFD.</a:t>
            </a:r>
          </a:p>
          <a:p>
            <a:endParaRPr lang="en-US" altLang="en-US" smtClean="0">
              <a:latin typeface="Arial" charset="0"/>
            </a:endParaRPr>
          </a:p>
        </p:txBody>
      </p:sp>
      <p:sp>
        <p:nvSpPr>
          <p:cNvPr id="228354" name="Rectangle 3"/>
          <p:cNvSpPr>
            <a:spLocks noGrp="1" noRot="1" noChangeAspect="1" noChangeArrowheads="1" noTextEdit="1"/>
          </p:cNvSpPr>
          <p:nvPr>
            <p:ph type="sldImg"/>
          </p:nvPr>
        </p:nvSpPr>
        <p:spPr>
          <a:ln cap="fla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body" idx="1"/>
          </p:nvPr>
        </p:nvSpPr>
        <p:spPr>
          <a:noFill/>
          <a:ln w="9525"/>
        </p:spPr>
        <p:txBody>
          <a:bodyPr/>
          <a:lstStyle/>
          <a:p>
            <a:endParaRPr lang="en-US" altLang="en-US" smtClean="0">
              <a:latin typeface="Arial" charset="0"/>
            </a:endParaRPr>
          </a:p>
        </p:txBody>
      </p:sp>
      <p:sp>
        <p:nvSpPr>
          <p:cNvPr id="230402" name="Rectangle 3"/>
          <p:cNvSpPr>
            <a:spLocks noGrp="1" noRot="1" noChangeAspect="1" noChangeArrowheads="1" noTextEdit="1"/>
          </p:cNvSpPr>
          <p:nvPr>
            <p:ph type="sldImg"/>
          </p:nvPr>
        </p:nvSpPr>
        <p:spPr>
          <a:ln cap="fla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body" idx="1"/>
          </p:nvPr>
        </p:nvSpPr>
        <p:spPr>
          <a:noFill/>
          <a:ln w="9525"/>
        </p:spPr>
        <p:txBody>
          <a:bodyPr/>
          <a:lstStyle/>
          <a:p>
            <a:r>
              <a:rPr lang="en-US" altLang="en-US" sz="1400" smtClean="0">
                <a:latin typeface="Arial" charset="0"/>
              </a:rPr>
              <a:t>It is a good idea to have separate overload means when operating multiple motors off one drive just in case each motor has a different FLA rating, no matter if it is an “AND” or “OR” configuration.</a:t>
            </a:r>
          </a:p>
        </p:txBody>
      </p:sp>
      <p:sp>
        <p:nvSpPr>
          <p:cNvPr id="232450" name="Rectangle 3"/>
          <p:cNvSpPr>
            <a:spLocks noGrp="1" noRot="1" noChangeAspect="1" noChangeArrowheads="1" noTextEdit="1"/>
          </p:cNvSpPr>
          <p:nvPr>
            <p:ph type="sldImg"/>
          </p:nvPr>
        </p:nvSpPr>
        <p:spPr>
          <a:ln cap="flat"/>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body" idx="1"/>
          </p:nvPr>
        </p:nvSpPr>
        <p:spPr>
          <a:noFill/>
          <a:ln w="9525"/>
        </p:spPr>
        <p:txBody>
          <a:bodyPr/>
          <a:lstStyle/>
          <a:p>
            <a:r>
              <a:rPr lang="en-US" altLang="en-US" sz="1400" smtClean="0">
                <a:latin typeface="Arial" charset="0"/>
              </a:rPr>
              <a:t>It is a good idea to have separate overload means when operating multiple motors off one drive just in case each motor has a different FLA rating, no matter if it is an “AND” or “OR” configuration.</a:t>
            </a:r>
          </a:p>
        </p:txBody>
      </p:sp>
      <p:sp>
        <p:nvSpPr>
          <p:cNvPr id="234498" name="Rectangle 3"/>
          <p:cNvSpPr>
            <a:spLocks noGrp="1" noRot="1" noChangeAspect="1" noChangeArrowheads="1" noTextEdit="1"/>
          </p:cNvSpPr>
          <p:nvPr>
            <p:ph type="sldImg"/>
          </p:nvPr>
        </p:nvSpPr>
        <p:spPr>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body" idx="1"/>
          </p:nvPr>
        </p:nvSpPr>
        <p:spPr>
          <a:noFill/>
          <a:ln w="9525"/>
        </p:spPr>
        <p:txBody>
          <a:bodyPr/>
          <a:lstStyle/>
          <a:p>
            <a:r>
              <a:rPr lang="en-US" altLang="en-US" sz="1400" smtClean="0">
                <a:latin typeface="Arial" charset="0"/>
              </a:rPr>
              <a:t>An advantage of using an input contactor is it can prevent an automatic restart after recovery from an external power loss during remote control operation.  </a:t>
            </a:r>
          </a:p>
          <a:p>
            <a:endParaRPr lang="en-US" altLang="en-US" sz="1400" smtClean="0">
              <a:latin typeface="Arial" charset="0"/>
            </a:endParaRPr>
          </a:p>
          <a:p>
            <a:r>
              <a:rPr lang="en-US" altLang="en-US" sz="1400" smtClean="0">
                <a:latin typeface="Arial" charset="0"/>
              </a:rPr>
              <a:t>When the digital operation is used, automatic restart after power failure is disabled so that input contactor starting is impossible.  Although the input contactor can stop the inverter, regenerative braking is disabled and the motor coasts to a stop.  When dynamic braking resistor unit is used, build a sequence where the input contactor is turned off at the braking resistor unit thermal relay contact.</a:t>
            </a:r>
          </a:p>
        </p:txBody>
      </p:sp>
      <p:sp>
        <p:nvSpPr>
          <p:cNvPr id="236546"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body" idx="1"/>
          </p:nvPr>
        </p:nvSpPr>
        <p:spPr>
          <a:noFill/>
          <a:ln w="9525"/>
        </p:spPr>
        <p:txBody>
          <a:bodyPr/>
          <a:lstStyle/>
          <a:p>
            <a:endParaRPr lang="en-US" altLang="en-US" sz="1400" smtClean="0">
              <a:latin typeface="Arial" charset="0"/>
            </a:endParaRPr>
          </a:p>
        </p:txBody>
      </p:sp>
      <p:sp>
        <p:nvSpPr>
          <p:cNvPr id="27650" name="Rectangle 3"/>
          <p:cNvSpPr>
            <a:spLocks noGrp="1" noRot="1" noChangeAspect="1" noChangeArrowheads="1" noTextEdit="1"/>
          </p:cNvSpPr>
          <p:nvPr>
            <p:ph type="sldImg"/>
          </p:nvPr>
        </p:nvSpPr>
        <p:spPr>
          <a:ln cap="flat"/>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body" idx="1"/>
          </p:nvPr>
        </p:nvSpPr>
        <p:spPr>
          <a:noFill/>
          <a:ln w="9525"/>
        </p:spPr>
        <p:txBody>
          <a:bodyPr/>
          <a:lstStyle/>
          <a:p>
            <a:r>
              <a:rPr lang="en-US" altLang="en-US" sz="1400" smtClean="0">
                <a:latin typeface="Arial" charset="0"/>
              </a:rPr>
              <a:t>If an output contactor is used for switching to commercial power supply, switch the output contactor after the inverter and motor stop.</a:t>
            </a:r>
          </a:p>
          <a:p>
            <a:endParaRPr lang="en-US" altLang="en-US" sz="1400" smtClean="0">
              <a:latin typeface="Arial" charset="0"/>
            </a:endParaRPr>
          </a:p>
          <a:p>
            <a:r>
              <a:rPr lang="en-US" altLang="en-US" sz="1400" smtClean="0">
                <a:latin typeface="Arial" charset="0"/>
              </a:rPr>
              <a:t>To switch during rotation, use the speed search function.</a:t>
            </a:r>
          </a:p>
        </p:txBody>
      </p:sp>
      <p:sp>
        <p:nvSpPr>
          <p:cNvPr id="238594" name="Rectangle 3"/>
          <p:cNvSpPr>
            <a:spLocks noGrp="1" noRot="1" noChangeAspect="1" noChangeArrowheads="1" noTextEdit="1"/>
          </p:cNvSpPr>
          <p:nvPr>
            <p:ph type="sldImg"/>
          </p:nvPr>
        </p:nvSpPr>
        <p:spPr>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a:ln/>
        </p:spPr>
      </p:sp>
      <p:sp>
        <p:nvSpPr>
          <p:cNvPr id="240642" name="Notes Placeholder 2"/>
          <p:cNvSpPr>
            <a:spLocks noGrp="1"/>
          </p:cNvSpPr>
          <p:nvPr>
            <p:ph type="body" idx="1"/>
            <p:custDataLst>
              <p:tags r:id="rId1"/>
            </p:custDataLst>
          </p:nvPr>
        </p:nvSpPr>
        <p:spPr>
          <a:noFill/>
          <a:ln w="9525"/>
        </p:spPr>
        <p:txBody>
          <a:bodyPr/>
          <a:lstStyle/>
          <a:p>
            <a:endParaRPr lang="en-US" sz="1600" smtClean="0">
              <a:latin typeface="Arial" charset="0"/>
            </a:endParaRPr>
          </a:p>
        </p:txBody>
      </p:sp>
      <p:sp>
        <p:nvSpPr>
          <p:cNvPr id="240643" name="Slide Number Placeholder 3"/>
          <p:cNvSpPr>
            <a:spLocks noGrp="1"/>
          </p:cNvSpPr>
          <p:nvPr>
            <p:ph type="sldNum" sz="quarter" idx="4294967295"/>
          </p:nvPr>
        </p:nvSpPr>
        <p:spPr bwMode="auto">
          <a:xfrm>
            <a:off x="3956050" y="8805863"/>
            <a:ext cx="3027363" cy="463550"/>
          </a:xfrm>
          <a:prstGeom prst="rect">
            <a:avLst/>
          </a:prstGeom>
          <a:noFill/>
          <a:ln>
            <a:miter lim="800000"/>
            <a:headEnd/>
            <a:tailEnd/>
          </a:ln>
        </p:spPr>
        <p:txBody>
          <a:bodyPr lIns="91147" tIns="45574" rIns="91147" bIns="45574"/>
          <a:lstStyle/>
          <a:p>
            <a:pPr defTabSz="919163"/>
            <a:r>
              <a:rPr lang="en-US">
                <a:solidFill>
                  <a:srgbClr val="FFFFFF"/>
                </a:solidFill>
              </a:rPr>
              <a:t>Class Name</a:t>
            </a:r>
          </a:p>
          <a:p>
            <a:pPr defTabSz="919163"/>
            <a:fld id="{28D45C03-5A0F-4FA0-BBCB-B0D4D1176AF1}" type="slidenum">
              <a:rPr lang="en-US">
                <a:solidFill>
                  <a:srgbClr val="FFFFFF"/>
                </a:solidFill>
              </a:rPr>
              <a:pPr defTabSz="919163"/>
              <a:t>56</a:t>
            </a:fld>
            <a:endParaRPr lang="en-US">
              <a:solidFill>
                <a:srgbClr val="FFFFFF"/>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body" idx="1"/>
          </p:nvPr>
        </p:nvSpPr>
        <p:spPr>
          <a:noFill/>
          <a:ln w="9525"/>
        </p:spPr>
        <p:txBody>
          <a:bodyPr/>
          <a:lstStyle/>
          <a:p>
            <a:r>
              <a:rPr lang="en-US" altLang="en-US" sz="1400" smtClean="0">
                <a:latin typeface="Arial" charset="0"/>
              </a:rPr>
              <a:t>The effect of high altitudes may eventually result in thermal damage to the power semi-conductors and related components (reduced effectiveness of heat sinks) as well as lower dielectric withstand capabilities</a:t>
            </a:r>
            <a:endParaRPr lang="en-US" altLang="en-US" sz="1400" smtClean="0">
              <a:latin typeface="Arial" charset="0"/>
              <a:cs typeface="Arial" charset="0"/>
            </a:endParaRPr>
          </a:p>
          <a:p>
            <a:pPr algn="ctr" fontAlgn="b"/>
            <a:endParaRPr lang="en-US" altLang="en-US" sz="1400" smtClean="0">
              <a:latin typeface="Arial" charset="0"/>
            </a:endParaRPr>
          </a:p>
        </p:txBody>
      </p:sp>
      <p:sp>
        <p:nvSpPr>
          <p:cNvPr id="243714" name="Rectangle 3"/>
          <p:cNvSpPr>
            <a:spLocks noGrp="1" noRot="1" noChangeAspect="1" noChangeArrowheads="1" noTextEdit="1"/>
          </p:cNvSpPr>
          <p:nvPr>
            <p:ph type="sldImg"/>
          </p:nvPr>
        </p:nvSpPr>
        <p:spPr>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body" idx="1"/>
          </p:nvPr>
        </p:nvSpPr>
        <p:spPr>
          <a:noFill/>
          <a:ln w="9525"/>
        </p:spPr>
        <p:txBody>
          <a:bodyPr/>
          <a:lstStyle/>
          <a:p>
            <a:endParaRPr lang="en-US" altLang="en-US" sz="1400" smtClean="0">
              <a:latin typeface="Arial" charset="0"/>
            </a:endParaRPr>
          </a:p>
        </p:txBody>
      </p:sp>
      <p:sp>
        <p:nvSpPr>
          <p:cNvPr id="245762" name="Rectangle 3"/>
          <p:cNvSpPr>
            <a:spLocks noGrp="1" noRot="1" noChangeAspect="1" noChangeArrowheads="1" noTextEdit="1"/>
          </p:cNvSpPr>
          <p:nvPr>
            <p:ph type="sldImg"/>
          </p:nvPr>
        </p:nvSpPr>
        <p:spPr>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body" idx="1"/>
          </p:nvPr>
        </p:nvSpPr>
        <p:spPr>
          <a:noFill/>
          <a:ln w="9525"/>
        </p:spPr>
        <p:txBody>
          <a:bodyPr/>
          <a:lstStyle/>
          <a:p>
            <a:r>
              <a:rPr lang="en-US" altLang="en-US" sz="1400" smtClean="0">
                <a:latin typeface="Arial" charset="0"/>
              </a:rPr>
              <a:t>Power factor with DC Reactor = 0.90</a:t>
            </a:r>
          </a:p>
          <a:p>
            <a:r>
              <a:rPr lang="en-US" altLang="en-US" sz="1400" smtClean="0">
                <a:latin typeface="Arial" charset="0"/>
              </a:rPr>
              <a:t>Power factor without DC Reactor = 0.65</a:t>
            </a:r>
          </a:p>
          <a:p>
            <a:endParaRPr lang="en-US" altLang="en-US" sz="1400" smtClean="0">
              <a:latin typeface="Arial" charset="0"/>
            </a:endParaRPr>
          </a:p>
          <a:p>
            <a:r>
              <a:rPr lang="en-US" altLang="en-US" sz="1400" smtClean="0">
                <a:latin typeface="Arial" charset="0"/>
              </a:rPr>
              <a:t>A DC reactor is simply an inductor located ion the ripple filter circuit, placed before the DC bus capacitors.  The added inductance limits the di/dt of line current into the DC bus capacitors.  In many specifications, it is typical to substitute a DC link choke in place of a three-phase reactor. </a:t>
            </a:r>
          </a:p>
        </p:txBody>
      </p:sp>
      <p:sp>
        <p:nvSpPr>
          <p:cNvPr id="247810" name="Rectangle 3"/>
          <p:cNvSpPr>
            <a:spLocks noGrp="1" noRot="1" noChangeAspect="1" noChangeArrowheads="1" noTextEdit="1"/>
          </p:cNvSpPr>
          <p:nvPr>
            <p:ph type="sldImg"/>
          </p:nvPr>
        </p:nvSpPr>
        <p:spPr>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body" idx="1"/>
          </p:nvPr>
        </p:nvSpPr>
        <p:spPr>
          <a:noFill/>
          <a:ln w="9525"/>
        </p:spPr>
        <p:txBody>
          <a:bodyPr/>
          <a:lstStyle/>
          <a:p>
            <a:endParaRPr lang="en-US" altLang="en-US" sz="1400" smtClean="0">
              <a:latin typeface="Arial" charset="0"/>
            </a:endParaRPr>
          </a:p>
        </p:txBody>
      </p:sp>
      <p:sp>
        <p:nvSpPr>
          <p:cNvPr id="249858" name="Rectangle 3"/>
          <p:cNvSpPr>
            <a:spLocks noGrp="1" noRot="1" noChangeAspect="1" noChangeArrowheads="1" noTextEdit="1"/>
          </p:cNvSpPr>
          <p:nvPr>
            <p:ph type="sldImg"/>
          </p:nvPr>
        </p:nvSpPr>
        <p:spPr>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body" idx="1"/>
          </p:nvPr>
        </p:nvSpPr>
        <p:spPr>
          <a:noFill/>
          <a:ln w="9525"/>
        </p:spPr>
        <p:txBody>
          <a:bodyPr/>
          <a:lstStyle/>
          <a:p>
            <a:endParaRPr lang="en-US" altLang="en-US" sz="1400" smtClean="0">
              <a:latin typeface="Arial" charset="0"/>
            </a:endParaRPr>
          </a:p>
        </p:txBody>
      </p:sp>
      <p:sp>
        <p:nvSpPr>
          <p:cNvPr id="251906" name="Rectangle 3"/>
          <p:cNvSpPr>
            <a:spLocks noGrp="1" noRot="1" noChangeAspect="1" noChangeArrowheads="1" noTextEdit="1"/>
          </p:cNvSpPr>
          <p:nvPr>
            <p:ph type="sldImg"/>
          </p:nvPr>
        </p:nvSpPr>
        <p:spPr>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body" idx="1"/>
          </p:nvPr>
        </p:nvSpPr>
        <p:spPr>
          <a:noFill/>
          <a:ln w="9525"/>
        </p:spPr>
        <p:txBody>
          <a:bodyPr/>
          <a:lstStyle/>
          <a:p>
            <a:r>
              <a:rPr lang="en-US" altLang="en-US" sz="1400" smtClean="0">
                <a:latin typeface="Arial" charset="0"/>
              </a:rPr>
              <a:t>These are the most common NEMA, UL and CSA enclosure ratings.</a:t>
            </a:r>
          </a:p>
        </p:txBody>
      </p:sp>
      <p:sp>
        <p:nvSpPr>
          <p:cNvPr id="254978" name="Rectangle 3"/>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body" idx="1"/>
          </p:nvPr>
        </p:nvSpPr>
        <p:spPr>
          <a:noFill/>
          <a:ln w="9525"/>
        </p:spPr>
        <p:txBody>
          <a:bodyPr/>
          <a:lstStyle/>
          <a:p>
            <a:r>
              <a:rPr lang="en-US" altLang="en-US" sz="1400" smtClean="0">
                <a:latin typeface="Arial" charset="0"/>
              </a:rPr>
              <a:t>These are the most common International Standards’ IP Protection classifications.</a:t>
            </a:r>
          </a:p>
        </p:txBody>
      </p:sp>
      <p:sp>
        <p:nvSpPr>
          <p:cNvPr id="258050" name="Rectangle 3"/>
          <p:cNvSpPr>
            <a:spLocks noGrp="1" noRot="1" noChangeAspect="1" noChangeArrowheads="1" noTextEdit="1"/>
          </p:cNvSpPr>
          <p:nvPr>
            <p:ph type="sldImg"/>
          </p:nvPr>
        </p:nvSpPr>
        <p:spPr>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26"/>
          <p:cNvSpPr>
            <a:spLocks noGrp="1" noRot="1" noChangeAspect="1" noChangeArrowheads="1" noTextEdit="1"/>
          </p:cNvSpPr>
          <p:nvPr>
            <p:ph type="sldImg"/>
          </p:nvPr>
        </p:nvSpPr>
        <p:spPr>
          <a:ln/>
        </p:spPr>
      </p:sp>
      <p:sp>
        <p:nvSpPr>
          <p:cNvPr id="260098" name="Rectangle 1027"/>
          <p:cNvSpPr>
            <a:spLocks noGrp="1" noChangeArrowheads="1"/>
          </p:cNvSpPr>
          <p:nvPr>
            <p:ph type="body" idx="1"/>
          </p:nvPr>
        </p:nvSpPr>
        <p:spPr>
          <a:noFill/>
          <a:ln w="9525"/>
        </p:spPr>
        <p:txBody>
          <a:bodyPr/>
          <a:lstStyle/>
          <a:p>
            <a:endParaRPr lang="en-US"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body" idx="1"/>
          </p:nvPr>
        </p:nvSpPr>
        <p:spPr>
          <a:noFill/>
          <a:ln w="9525"/>
        </p:spPr>
        <p:txBody>
          <a:bodyPr/>
          <a:lstStyle/>
          <a:p>
            <a:pPr marL="228600" indent="-228600"/>
            <a:r>
              <a:rPr lang="en-US" altLang="en-US" sz="1400" smtClean="0">
                <a:latin typeface="Arial" charset="0"/>
              </a:rPr>
              <a:t>A VFD is made up of:</a:t>
            </a:r>
          </a:p>
          <a:p>
            <a:pPr marL="228600" indent="-228600"/>
            <a:endParaRPr lang="en-US" altLang="en-US" sz="1400" smtClean="0">
              <a:latin typeface="Arial" charset="0"/>
            </a:endParaRPr>
          </a:p>
          <a:p>
            <a:pPr marL="228600" indent="-228600">
              <a:buFontTx/>
              <a:buAutoNum type="arabicPeriod"/>
            </a:pPr>
            <a:r>
              <a:rPr lang="en-US" altLang="en-US" sz="1400" smtClean="0">
                <a:latin typeface="Arial" charset="0"/>
              </a:rPr>
              <a:t>A converter section that consists of diodes that produce a fixed voltage DC bus</a:t>
            </a:r>
          </a:p>
          <a:p>
            <a:pPr marL="228600" indent="-228600">
              <a:buFontTx/>
              <a:buAutoNum type="arabicPeriod"/>
            </a:pPr>
            <a:r>
              <a:rPr lang="en-US" altLang="en-US" sz="1400" smtClean="0">
                <a:latin typeface="Arial" charset="0"/>
              </a:rPr>
              <a:t>A DC bus that smoothes &amp; stores the DC voltage</a:t>
            </a:r>
          </a:p>
          <a:p>
            <a:pPr marL="228600" indent="-228600">
              <a:buFontTx/>
              <a:buAutoNum type="arabicPeriod"/>
            </a:pPr>
            <a:r>
              <a:rPr lang="en-US" altLang="en-US" sz="1400" smtClean="0">
                <a:latin typeface="Arial" charset="0"/>
              </a:rPr>
              <a:t>An inverter section that produces a variable voltage and variable frequency output.</a:t>
            </a:r>
          </a:p>
          <a:p>
            <a:pPr marL="228600" indent="-228600"/>
            <a:endParaRPr lang="en-US" altLang="en-US" sz="1400" smtClean="0">
              <a:latin typeface="Arial" charset="0"/>
            </a:endParaRPr>
          </a:p>
          <a:p>
            <a:pPr marL="228600" indent="-228600"/>
            <a:r>
              <a:rPr lang="en-US" altLang="en-US" sz="1400" smtClean="0">
                <a:latin typeface="Arial" charset="0"/>
              </a:rPr>
              <a:t>A non-regulated rectifier is not controlled by the VFD, hence</a:t>
            </a:r>
          </a:p>
          <a:p>
            <a:pPr marL="228600" indent="-228600"/>
            <a:r>
              <a:rPr lang="en-US" altLang="en-US" sz="1400" smtClean="0">
                <a:latin typeface="Arial" charset="0"/>
              </a:rPr>
              <a:t>the fixed DC voltage is at a level based on the AC input</a:t>
            </a:r>
          </a:p>
          <a:p>
            <a:pPr marL="228600" indent="-228600"/>
            <a:r>
              <a:rPr lang="en-US" altLang="en-US" sz="1400" smtClean="0">
                <a:latin typeface="Arial" charset="0"/>
              </a:rPr>
              <a:t>voltage level</a:t>
            </a:r>
          </a:p>
        </p:txBody>
      </p:sp>
      <p:sp>
        <p:nvSpPr>
          <p:cNvPr id="29698" name="Rectangle 3"/>
          <p:cNvSpPr>
            <a:spLocks noGrp="1" noRot="1" noChangeAspect="1" noChangeArrowheads="1" noTextEdit="1"/>
          </p:cNvSpPr>
          <p:nvPr>
            <p:ph type="sldImg"/>
          </p:nvPr>
        </p:nvSpPr>
        <p:spPr>
          <a:ln cap="flat"/>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Rot="1" noChangeAspect="1" noChangeArrowheads="1" noTextEdit="1"/>
          </p:cNvSpPr>
          <p:nvPr>
            <p:ph type="sldImg"/>
          </p:nvPr>
        </p:nvSpPr>
        <p:spPr>
          <a:ln/>
        </p:spPr>
      </p:sp>
      <p:sp>
        <p:nvSpPr>
          <p:cNvPr id="262146" name="Rectangle 3"/>
          <p:cNvSpPr>
            <a:spLocks noGrp="1" noChangeArrowheads="1"/>
          </p:cNvSpPr>
          <p:nvPr>
            <p:ph type="body" idx="1"/>
          </p:nvPr>
        </p:nvSpPr>
        <p:spPr>
          <a:noFill/>
          <a:ln w="9525"/>
        </p:spPr>
        <p:txBody>
          <a:bodyPr/>
          <a:lstStyle/>
          <a:p>
            <a:endParaRPr lang="en-US" altLang="en-US"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noTextEdit="1"/>
          </p:cNvSpPr>
          <p:nvPr>
            <p:ph type="sldImg"/>
          </p:nvPr>
        </p:nvSpPr>
        <p:spPr>
          <a:xfrm>
            <a:off x="650875" y="984250"/>
            <a:ext cx="5570538" cy="4178300"/>
          </a:xfrm>
          <a:ln/>
        </p:spPr>
      </p:sp>
      <p:pic>
        <p:nvPicPr>
          <p:cNvPr id="264194" name="Picture 3"/>
          <p:cNvPicPr>
            <a:picLocks noChangeAspect="1" noChangeArrowheads="1"/>
          </p:cNvPicPr>
          <p:nvPr/>
        </p:nvPicPr>
        <p:blipFill>
          <a:blip r:embed="rId3"/>
          <a:srcRect/>
          <a:stretch>
            <a:fillRect/>
          </a:stretch>
        </p:blipFill>
        <p:spPr bwMode="auto">
          <a:xfrm>
            <a:off x="3581400" y="76200"/>
            <a:ext cx="2614613" cy="647700"/>
          </a:xfrm>
          <a:prstGeom prst="rect">
            <a:avLst/>
          </a:prstGeom>
          <a:noFill/>
          <a:ln w="9525">
            <a:noFill/>
            <a:miter lim="800000"/>
            <a:headEnd/>
            <a:tailEnd/>
          </a:ln>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body" idx="1"/>
          </p:nvPr>
        </p:nvSpPr>
        <p:spPr>
          <a:noFill/>
          <a:ln w="9525"/>
        </p:spPr>
        <p:txBody>
          <a:bodyPr/>
          <a:lstStyle/>
          <a:p>
            <a:r>
              <a:rPr lang="en-US" altLang="en-US" sz="1400" smtClean="0">
                <a:latin typeface="Arial" charset="0"/>
              </a:rPr>
              <a:t>Lets take a closer look at the PWM inverter, and discuss some of basic principles.</a:t>
            </a:r>
          </a:p>
          <a:p>
            <a:endParaRPr lang="en-US" altLang="en-US" sz="1400" smtClean="0">
              <a:latin typeface="Arial" charset="0"/>
            </a:endParaRPr>
          </a:p>
          <a:p>
            <a:r>
              <a:rPr lang="en-US" altLang="en-US" sz="1400" smtClean="0">
                <a:latin typeface="Arial" charset="0"/>
              </a:rPr>
              <a:t>The inverter changes the AC input power into DC power then changes it back to AC power.</a:t>
            </a:r>
          </a:p>
          <a:p>
            <a:r>
              <a:rPr lang="en-US" altLang="en-US" sz="1400" smtClean="0">
                <a:latin typeface="Arial" charset="0"/>
              </a:rPr>
              <a:t>The inverter is actual comprised of three sections;</a:t>
            </a:r>
          </a:p>
          <a:p>
            <a:r>
              <a:rPr lang="en-US" altLang="en-US" sz="1400" smtClean="0">
                <a:latin typeface="Arial" charset="0"/>
              </a:rPr>
              <a:t>1.) The converter section that changes the AC to DC</a:t>
            </a:r>
          </a:p>
          <a:p>
            <a:r>
              <a:rPr lang="en-US" altLang="en-US" sz="1400" smtClean="0">
                <a:latin typeface="Arial" charset="0"/>
              </a:rPr>
              <a:t>2.) The DC bus</a:t>
            </a:r>
          </a:p>
          <a:p>
            <a:r>
              <a:rPr lang="en-US" altLang="en-US" sz="1400" smtClean="0">
                <a:latin typeface="Arial" charset="0"/>
              </a:rPr>
              <a:t>3.) The inverter section that changes the DC back to AC</a:t>
            </a:r>
          </a:p>
          <a:p>
            <a:endParaRPr lang="en-US" altLang="en-US" sz="1400" smtClean="0">
              <a:latin typeface="Arial" charset="0"/>
            </a:endParaRPr>
          </a:p>
          <a:p>
            <a:r>
              <a:rPr lang="en-US" altLang="en-US" sz="1400" smtClean="0">
                <a:latin typeface="Arial" charset="0"/>
              </a:rPr>
              <a:t>So when we call a variable frequency drive an inverter, this is technically incorrect</a:t>
            </a:r>
          </a:p>
        </p:txBody>
      </p:sp>
      <p:sp>
        <p:nvSpPr>
          <p:cNvPr id="31746" name="Rectangle 3"/>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body" idx="1"/>
          </p:nvPr>
        </p:nvSpPr>
        <p:spPr>
          <a:noFill/>
          <a:ln w="9525"/>
        </p:spPr>
        <p:txBody>
          <a:bodyPr/>
          <a:lstStyle/>
          <a:p>
            <a:r>
              <a:rPr lang="en-US" altLang="en-US" sz="1400" smtClean="0">
                <a:latin typeface="Arial" charset="0"/>
              </a:rPr>
              <a:t>Diode Definition: an electronic device that has two electrodes/terminals &amp; is used especially as a rectifier.  Only allows current flow in one direction and then only after the anode voltage is 0.7V greater than the cathode voltage. </a:t>
            </a:r>
          </a:p>
          <a:p>
            <a:endParaRPr lang="en-US" altLang="en-US" sz="1400" smtClean="0">
              <a:latin typeface="Arial" charset="0"/>
            </a:endParaRPr>
          </a:p>
          <a:p>
            <a:endParaRPr lang="en-US" altLang="en-US" sz="1400" smtClean="0">
              <a:latin typeface="Arial" charset="0"/>
            </a:endParaRPr>
          </a:p>
          <a:p>
            <a:r>
              <a:rPr lang="en-US" altLang="en-US" sz="1400" smtClean="0">
                <a:latin typeface="Arial" charset="0"/>
              </a:rPr>
              <a:t>The first component to talk about is the input diode. Some folks call this the input rectifier, same thing. The input diodes take the three phase AC power and convert it to DC power. DC power is the same thing that is in a flashlight battery. This DC power is just on a much larger scale. This is what a typical diode would look like. The electrical symbol shows a pair of diodes, which would used for one of the three phases. In the package shown here there are actually 3 groups of diodes.</a:t>
            </a:r>
            <a:r>
              <a:rPr lang="en-US" altLang="en-US" smtClean="0">
                <a:latin typeface="Arial" charset="0"/>
              </a:rPr>
              <a:t> </a:t>
            </a:r>
          </a:p>
        </p:txBody>
      </p:sp>
      <p:sp>
        <p:nvSpPr>
          <p:cNvPr id="33794"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body" idx="1"/>
          </p:nvPr>
        </p:nvSpPr>
        <p:spPr>
          <a:noFill/>
          <a:ln w="9525"/>
        </p:spPr>
        <p:txBody>
          <a:bodyPr/>
          <a:lstStyle/>
          <a:p>
            <a:r>
              <a:rPr lang="en-US" altLang="en-US" sz="1400" smtClean="0">
                <a:latin typeface="Arial" charset="0"/>
              </a:rPr>
              <a:t>Capacitor Definition:	usually consists of conducting plates or 		foils separated by thin layers of 			dielectric (as air or mica) with the 			plates on opposite sides of the 			dielectric layers oppositely charged by 		a source of voltage and the electrical 		energy of the charged system </a:t>
            </a:r>
            <a:r>
              <a:rPr lang="en-US" altLang="en-US" sz="1400" b="1" u="sng" smtClean="0">
                <a:latin typeface="Arial" charset="0"/>
              </a:rPr>
              <a:t>stored</a:t>
            </a:r>
            <a:r>
              <a:rPr lang="en-US" altLang="en-US" sz="1400" smtClean="0">
                <a:latin typeface="Arial" charset="0"/>
              </a:rPr>
              <a:t> 		in the polarized dielectric </a:t>
            </a:r>
          </a:p>
          <a:p>
            <a:endParaRPr lang="en-US" altLang="en-US" sz="1400" smtClean="0">
              <a:latin typeface="Arial" charset="0"/>
            </a:endParaRPr>
          </a:p>
          <a:p>
            <a:endParaRPr lang="en-US" altLang="en-US" sz="1400" smtClean="0">
              <a:latin typeface="Arial" charset="0"/>
            </a:endParaRPr>
          </a:p>
          <a:p>
            <a:r>
              <a:rPr lang="en-US" altLang="en-US" sz="1400" smtClean="0">
                <a:latin typeface="Arial" charset="0"/>
              </a:rPr>
              <a:t>After the three phase AC power is converted into DC power, it has a lot of ripple on it. To smooth this ripple, the inverter has what are called DC bus capacitors (we will talk about the DC bus in a minute). A capacitor is very similar to a battery, except it cannot hold a charge as long. The picture shown here, is a typical DC bus capacitor. Some people call the DC bus capacitors, smoothing capacitors. </a:t>
            </a:r>
          </a:p>
        </p:txBody>
      </p:sp>
      <p:sp>
        <p:nvSpPr>
          <p:cNvPr id="35842" name="Rectangle 3"/>
          <p:cNvSpPr>
            <a:spLocks noGrp="1" noRot="1" noChangeAspect="1" noChangeArrowheads="1" noTextEdit="1"/>
          </p:cNvSpPr>
          <p:nvPr>
            <p:ph type="sldImg"/>
          </p:nvPr>
        </p:nvSpPr>
        <p:spPr>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4"/>
          <p:cNvSpPr>
            <a:spLocks noGrp="1" noChangeArrowheads="1"/>
          </p:cNvSpPr>
          <p:nvPr>
            <p:ph type="dt" sz="half" idx="10"/>
          </p:nvPr>
        </p:nvSpPr>
        <p:spPr/>
        <p:txBody>
          <a:bodyPr/>
          <a:lstStyle>
            <a:lvl1pPr>
              <a:defRPr/>
            </a:lvl1pPr>
          </a:lstStyle>
          <a:p>
            <a:pPr>
              <a:defRPr/>
            </a:pPr>
            <a:r>
              <a:rPr lang="en-US"/>
              <a:t>07/08/2002</a:t>
            </a:r>
          </a:p>
        </p:txBody>
      </p:sp>
      <p:sp>
        <p:nvSpPr>
          <p:cNvPr id="5"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6" name="Rectangle 16"/>
          <p:cNvSpPr>
            <a:spLocks noGrp="1" noChangeArrowheads="1"/>
          </p:cNvSpPr>
          <p:nvPr>
            <p:ph type="sldNum" sz="quarter" idx="12"/>
          </p:nvPr>
        </p:nvSpPr>
        <p:spPr/>
        <p:txBody>
          <a:bodyPr/>
          <a:lstStyle>
            <a:lvl1pPr>
              <a:defRPr/>
            </a:lvl1pPr>
          </a:lstStyle>
          <a:p>
            <a:pPr>
              <a:defRPr/>
            </a:pPr>
            <a:fld id="{90C9E269-6068-406A-B424-8BEE7B1C375B}" type="slidenum">
              <a:rPr lang="en-US"/>
              <a:pPr>
                <a:defRPr/>
              </a:pPr>
              <a:t>‹#›</a:t>
            </a:fld>
            <a:r>
              <a:rPr lang="en-US"/>
              <a:t> of 76</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p:txBody>
          <a:bodyPr/>
          <a:lstStyle>
            <a:lvl1pPr>
              <a:defRPr/>
            </a:lvl1pPr>
          </a:lstStyle>
          <a:p>
            <a:pPr>
              <a:defRPr/>
            </a:pPr>
            <a:r>
              <a:rPr lang="en-US"/>
              <a:t>07/08/2002</a:t>
            </a:r>
          </a:p>
        </p:txBody>
      </p:sp>
      <p:sp>
        <p:nvSpPr>
          <p:cNvPr id="5"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6" name="Rectangle 16"/>
          <p:cNvSpPr>
            <a:spLocks noGrp="1" noChangeArrowheads="1"/>
          </p:cNvSpPr>
          <p:nvPr>
            <p:ph type="sldNum" sz="quarter" idx="12"/>
          </p:nvPr>
        </p:nvSpPr>
        <p:spPr/>
        <p:txBody>
          <a:bodyPr/>
          <a:lstStyle>
            <a:lvl1pPr>
              <a:defRPr/>
            </a:lvl1pPr>
          </a:lstStyle>
          <a:p>
            <a:pPr>
              <a:defRPr/>
            </a:pPr>
            <a:fld id="{CA9642F4-D859-49F3-A332-38DCD20A6A3A}" type="slidenum">
              <a:rPr lang="en-US"/>
              <a:pPr>
                <a:defRPr/>
              </a:pPr>
              <a:t>‹#›</a:t>
            </a:fld>
            <a:r>
              <a:rPr lang="en-US"/>
              <a:t> of 76</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28600"/>
            <a:ext cx="20383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28600"/>
            <a:ext cx="59626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p:txBody>
          <a:bodyPr/>
          <a:lstStyle>
            <a:lvl1pPr>
              <a:defRPr/>
            </a:lvl1pPr>
          </a:lstStyle>
          <a:p>
            <a:pPr>
              <a:defRPr/>
            </a:pPr>
            <a:r>
              <a:rPr lang="en-US"/>
              <a:t>07/08/2002</a:t>
            </a:r>
          </a:p>
        </p:txBody>
      </p:sp>
      <p:sp>
        <p:nvSpPr>
          <p:cNvPr id="5"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6" name="Rectangle 16"/>
          <p:cNvSpPr>
            <a:spLocks noGrp="1" noChangeArrowheads="1"/>
          </p:cNvSpPr>
          <p:nvPr>
            <p:ph type="sldNum" sz="quarter" idx="12"/>
          </p:nvPr>
        </p:nvSpPr>
        <p:spPr/>
        <p:txBody>
          <a:bodyPr/>
          <a:lstStyle>
            <a:lvl1pPr>
              <a:defRPr/>
            </a:lvl1pPr>
          </a:lstStyle>
          <a:p>
            <a:pPr>
              <a:defRPr/>
            </a:pPr>
            <a:fld id="{1C34E7B1-1718-49FB-A442-C75C50BF429B}" type="slidenum">
              <a:rPr lang="en-US"/>
              <a:pPr>
                <a:defRPr/>
              </a:pPr>
              <a:t>‹#›</a:t>
            </a:fld>
            <a:r>
              <a:rPr lang="en-US"/>
              <a:t> of 76</a:t>
            </a: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5213" y="1028700"/>
            <a:ext cx="7502525" cy="876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5213" y="1903413"/>
            <a:ext cx="3675062"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92675" y="1903413"/>
            <a:ext cx="3675063" cy="4381500"/>
          </a:xfrm>
        </p:spPr>
        <p:txBody>
          <a:bodyPr/>
          <a:lstStyle/>
          <a:p>
            <a:pPr lvl="0"/>
            <a:endParaRPr lang="en-US" noProof="0"/>
          </a:p>
        </p:txBody>
      </p:sp>
      <p:sp>
        <p:nvSpPr>
          <p:cNvPr id="5" name="Date Placeholder 4"/>
          <p:cNvSpPr>
            <a:spLocks noGrp="1"/>
          </p:cNvSpPr>
          <p:nvPr>
            <p:ph type="dt" sz="half" idx="10"/>
          </p:nvPr>
        </p:nvSpPr>
        <p:spPr>
          <a:xfrm>
            <a:off x="6780213" y="6477000"/>
            <a:ext cx="1787525" cy="381000"/>
          </a:xfrm>
        </p:spPr>
        <p:txBody>
          <a:bodyPr/>
          <a:lstStyle>
            <a:lvl1pPr>
              <a:defRPr/>
            </a:lvl1pPr>
          </a:lstStyle>
          <a:p>
            <a:pPr>
              <a:defRPr/>
            </a:pPr>
            <a:endParaRPr lang="en-US" altLang="ja-JP"/>
          </a:p>
        </p:txBody>
      </p:sp>
      <p:sp>
        <p:nvSpPr>
          <p:cNvPr id="6" name="Footer Placeholder 5"/>
          <p:cNvSpPr>
            <a:spLocks noGrp="1"/>
          </p:cNvSpPr>
          <p:nvPr>
            <p:ph type="ftr" sz="quarter" idx="11"/>
          </p:nvPr>
        </p:nvSpPr>
        <p:spPr>
          <a:xfrm>
            <a:off x="1065213" y="6477000"/>
            <a:ext cx="5715000" cy="381000"/>
          </a:xfrm>
        </p:spPr>
        <p:txBody>
          <a:bodyPr/>
          <a:lstStyle>
            <a:lvl1pPr>
              <a:defRPr/>
            </a:lvl1pPr>
          </a:lstStyle>
          <a:p>
            <a:pPr>
              <a:defRPr/>
            </a:pPr>
            <a:fld id="{620A1AB9-B756-4B27-B359-F1E82D18B078}" type="slidenum">
              <a:rPr lang="ja-JP" altLang="en-US"/>
              <a:pPr>
                <a:defRPr/>
              </a:pPr>
              <a:t>‹#›</a:t>
            </a:fld>
            <a:r>
              <a:rPr lang="en-US" altLang="ja-JP" b="0"/>
              <a:t>	/	</a:t>
            </a:r>
          </a:p>
        </p:txBody>
      </p:sp>
      <p:sp>
        <p:nvSpPr>
          <p:cNvPr id="7" name="Slide Number Placeholder 6"/>
          <p:cNvSpPr>
            <a:spLocks noGrp="1"/>
          </p:cNvSpPr>
          <p:nvPr>
            <p:ph type="sldNum" sz="quarter" idx="12"/>
          </p:nvPr>
        </p:nvSpPr>
        <p:spPr>
          <a:xfrm>
            <a:off x="0" y="6477000"/>
            <a:ext cx="1065213" cy="381000"/>
          </a:xfrm>
        </p:spPr>
        <p:txBody>
          <a:bodyPr/>
          <a:lstStyle>
            <a:lvl1pPr>
              <a:defRPr/>
            </a:lvl1pPr>
          </a:lstStyle>
          <a:p>
            <a:pPr>
              <a:defRPr/>
            </a:pPr>
            <a:fld id="{119A2712-DE67-425C-AF76-0FB88D4A056A}" type="slidenum">
              <a:rPr lang="ja-JP" altLang="en-US"/>
              <a:pPr>
                <a:defRPr/>
              </a:pPr>
              <a:t>‹#›</a:t>
            </a:fld>
            <a:endParaRPr lang="en-US" altLang="ja-JP"/>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0" y="0"/>
            <a:ext cx="9144000" cy="895350"/>
          </a:xfrm>
          <a:prstGeom prst="rect">
            <a:avLst/>
          </a:prstGeom>
          <a:gradFill rotWithShape="1">
            <a:gsLst>
              <a:gs pos="0">
                <a:srgbClr val="3BADE5"/>
              </a:gs>
              <a:gs pos="100000">
                <a:srgbClr val="1366A2"/>
              </a:gs>
            </a:gsLst>
            <a:lin ang="2700000" scaled="1"/>
          </a:gradFill>
          <a:ln w="9525">
            <a:noFill/>
            <a:miter lim="800000"/>
            <a:headEnd/>
            <a:tailEnd/>
          </a:ln>
          <a:effectLst/>
        </p:spPr>
        <p:txBody>
          <a:bodyPr wrap="none" anchor="ctr"/>
          <a:lstStyle/>
          <a:p>
            <a:pPr>
              <a:defRPr/>
            </a:pPr>
            <a:endParaRPr lang="en-US" dirty="0">
              <a:cs typeface="+mn-cs"/>
            </a:endParaRPr>
          </a:p>
        </p:txBody>
      </p:sp>
      <p:sp>
        <p:nvSpPr>
          <p:cNvPr id="5" name="Rectangle 14"/>
          <p:cNvSpPr>
            <a:spLocks noChangeArrowheads="1"/>
          </p:cNvSpPr>
          <p:nvPr userDrawn="1"/>
        </p:nvSpPr>
        <p:spPr bwMode="auto">
          <a:xfrm>
            <a:off x="0" y="890588"/>
            <a:ext cx="9144000" cy="101600"/>
          </a:xfrm>
          <a:prstGeom prst="rect">
            <a:avLst/>
          </a:prstGeom>
          <a:solidFill>
            <a:srgbClr val="C2CD23"/>
          </a:solidFill>
          <a:ln w="9525">
            <a:noFill/>
            <a:miter lim="800000"/>
            <a:headEnd/>
            <a:tailEnd/>
          </a:ln>
          <a:effectLst/>
        </p:spPr>
        <p:txBody>
          <a:bodyPr wrap="none" anchor="ctr"/>
          <a:lstStyle/>
          <a:p>
            <a:pPr>
              <a:defRPr/>
            </a:pPr>
            <a:endParaRPr lang="en-US" dirty="0">
              <a:cs typeface="+mn-cs"/>
            </a:endParaRPr>
          </a:p>
        </p:txBody>
      </p:sp>
      <p:grpSp>
        <p:nvGrpSpPr>
          <p:cNvPr id="6" name="Group 30"/>
          <p:cNvGrpSpPr>
            <a:grpSpLocks/>
          </p:cNvGrpSpPr>
          <p:nvPr userDrawn="1">
            <p:custDataLst>
              <p:tags r:id="rId1"/>
            </p:custDataLst>
          </p:nvPr>
        </p:nvGrpSpPr>
        <p:grpSpPr bwMode="auto">
          <a:xfrm>
            <a:off x="8604250" y="6738938"/>
            <a:ext cx="450850" cy="98425"/>
            <a:chOff x="5310" y="362"/>
            <a:chExt cx="284" cy="62"/>
          </a:xfrm>
        </p:grpSpPr>
        <p:sp>
          <p:nvSpPr>
            <p:cNvPr id="7" name="Rectangle 17"/>
            <p:cNvSpPr>
              <a:spLocks noChangeArrowheads="1"/>
            </p:cNvSpPr>
            <p:nvPr userDrawn="1"/>
          </p:nvSpPr>
          <p:spPr bwMode="auto">
            <a:xfrm>
              <a:off x="5310" y="362"/>
              <a:ext cx="62" cy="62"/>
            </a:xfrm>
            <a:prstGeom prst="rect">
              <a:avLst/>
            </a:prstGeom>
            <a:solidFill>
              <a:srgbClr val="F46722"/>
            </a:solidFill>
            <a:ln w="9525">
              <a:noFill/>
              <a:miter lim="800000"/>
              <a:headEnd/>
              <a:tailEnd/>
            </a:ln>
            <a:effectLst/>
          </p:spPr>
          <p:txBody>
            <a:bodyPr wrap="none" anchor="ctr"/>
            <a:lstStyle/>
            <a:p>
              <a:pPr>
                <a:defRPr/>
              </a:pPr>
              <a:endParaRPr lang="en-US" dirty="0">
                <a:cs typeface="+mn-cs"/>
              </a:endParaRPr>
            </a:p>
          </p:txBody>
        </p:sp>
        <p:sp>
          <p:nvSpPr>
            <p:cNvPr id="8" name="Rectangle 18"/>
            <p:cNvSpPr>
              <a:spLocks noChangeArrowheads="1"/>
            </p:cNvSpPr>
            <p:nvPr userDrawn="1"/>
          </p:nvSpPr>
          <p:spPr bwMode="auto">
            <a:xfrm>
              <a:off x="5384" y="362"/>
              <a:ext cx="62" cy="62"/>
            </a:xfrm>
            <a:prstGeom prst="rect">
              <a:avLst/>
            </a:prstGeom>
            <a:solidFill>
              <a:srgbClr val="C2CD23"/>
            </a:solidFill>
            <a:ln w="9525">
              <a:noFill/>
              <a:miter lim="800000"/>
              <a:headEnd/>
              <a:tailEnd/>
            </a:ln>
            <a:effectLst/>
          </p:spPr>
          <p:txBody>
            <a:bodyPr wrap="none" anchor="ctr"/>
            <a:lstStyle/>
            <a:p>
              <a:pPr>
                <a:defRPr/>
              </a:pPr>
              <a:endParaRPr lang="en-US" dirty="0">
                <a:cs typeface="+mn-cs"/>
              </a:endParaRPr>
            </a:p>
          </p:txBody>
        </p:sp>
        <p:sp>
          <p:nvSpPr>
            <p:cNvPr id="9" name="Rectangle 19"/>
            <p:cNvSpPr>
              <a:spLocks noChangeArrowheads="1"/>
            </p:cNvSpPr>
            <p:nvPr userDrawn="1"/>
          </p:nvSpPr>
          <p:spPr bwMode="auto">
            <a:xfrm>
              <a:off x="5458" y="362"/>
              <a:ext cx="62" cy="62"/>
            </a:xfrm>
            <a:prstGeom prst="rect">
              <a:avLst/>
            </a:prstGeom>
            <a:solidFill>
              <a:srgbClr val="FFB60F"/>
            </a:solidFill>
            <a:ln w="9525">
              <a:noFill/>
              <a:miter lim="800000"/>
              <a:headEnd/>
              <a:tailEnd/>
            </a:ln>
            <a:effectLst/>
          </p:spPr>
          <p:txBody>
            <a:bodyPr wrap="none" anchor="ctr"/>
            <a:lstStyle/>
            <a:p>
              <a:pPr>
                <a:defRPr/>
              </a:pPr>
              <a:endParaRPr lang="en-US" dirty="0">
                <a:cs typeface="+mn-cs"/>
              </a:endParaRPr>
            </a:p>
          </p:txBody>
        </p:sp>
        <p:sp>
          <p:nvSpPr>
            <p:cNvPr id="10" name="Rectangle 20"/>
            <p:cNvSpPr>
              <a:spLocks noChangeArrowheads="1"/>
            </p:cNvSpPr>
            <p:nvPr userDrawn="1"/>
          </p:nvSpPr>
          <p:spPr bwMode="auto">
            <a:xfrm>
              <a:off x="5532" y="362"/>
              <a:ext cx="62" cy="62"/>
            </a:xfrm>
            <a:prstGeom prst="rect">
              <a:avLst/>
            </a:prstGeom>
            <a:solidFill>
              <a:srgbClr val="791D7E"/>
            </a:solidFill>
            <a:ln w="9525">
              <a:noFill/>
              <a:miter lim="800000"/>
              <a:headEnd/>
              <a:tailEnd/>
            </a:ln>
            <a:effectLst/>
          </p:spPr>
          <p:txBody>
            <a:bodyPr wrap="none" anchor="ctr"/>
            <a:lstStyle/>
            <a:p>
              <a:pPr>
                <a:defRPr/>
              </a:pPr>
              <a:endParaRPr lang="en-US" dirty="0">
                <a:cs typeface="+mn-cs"/>
              </a:endParaRPr>
            </a:p>
          </p:txBody>
        </p:sp>
      </p:grpSp>
      <p:sp>
        <p:nvSpPr>
          <p:cNvPr id="11" name="Rectangle 27"/>
          <p:cNvSpPr>
            <a:spLocks noChangeArrowheads="1"/>
          </p:cNvSpPr>
          <p:nvPr userDrawn="1"/>
        </p:nvSpPr>
        <p:spPr bwMode="gray">
          <a:xfrm>
            <a:off x="0" y="6737350"/>
            <a:ext cx="8574088" cy="100013"/>
          </a:xfrm>
          <a:prstGeom prst="rect">
            <a:avLst/>
          </a:prstGeom>
          <a:solidFill>
            <a:srgbClr val="C2CD23"/>
          </a:solidFill>
          <a:ln w="9525">
            <a:noFill/>
            <a:miter lim="800000"/>
            <a:headEnd/>
            <a:tailEnd/>
          </a:ln>
          <a:effectLst/>
        </p:spPr>
        <p:txBody>
          <a:bodyPr wrap="none" anchor="ctr"/>
          <a:lstStyle/>
          <a:p>
            <a:pPr algn="ctr">
              <a:defRPr/>
            </a:pPr>
            <a:endParaRPr lang="en-US" dirty="0">
              <a:cs typeface="+mn-cs"/>
            </a:endParaRPr>
          </a:p>
        </p:txBody>
      </p:sp>
      <p:sp>
        <p:nvSpPr>
          <p:cNvPr id="12" name="Text Box 31"/>
          <p:cNvSpPr txBox="1">
            <a:spLocks noChangeArrowheads="1"/>
          </p:cNvSpPr>
          <p:nvPr userDrawn="1"/>
        </p:nvSpPr>
        <p:spPr bwMode="hidden">
          <a:xfrm>
            <a:off x="4203700" y="6735763"/>
            <a:ext cx="735013" cy="122237"/>
          </a:xfrm>
          <a:prstGeom prst="rect">
            <a:avLst/>
          </a:prstGeom>
          <a:noFill/>
          <a:ln w="9525">
            <a:noFill/>
            <a:miter lim="800000"/>
            <a:headEnd/>
            <a:tailEnd/>
          </a:ln>
          <a:effectLst/>
        </p:spPr>
        <p:txBody>
          <a:bodyPr lIns="0" tIns="0" rIns="0" bIns="0">
            <a:spAutoFit/>
          </a:bodyPr>
          <a:lstStyle/>
          <a:p>
            <a:pPr algn="ctr">
              <a:spcBef>
                <a:spcPct val="50000"/>
              </a:spcBef>
              <a:defRPr/>
            </a:pPr>
            <a:fld id="{C5A17599-0B91-4EA8-AE5F-F6FDB30E1CF6}" type="slidenum">
              <a:rPr lang="en-US" sz="800">
                <a:latin typeface="Arial" pitchFamily="34" charset="0"/>
                <a:cs typeface="+mn-cs"/>
              </a:rPr>
              <a:pPr algn="ctr">
                <a:spcBef>
                  <a:spcPct val="50000"/>
                </a:spcBef>
                <a:defRPr/>
              </a:pPr>
              <a:t>‹#›</a:t>
            </a:fld>
            <a:endParaRPr lang="en-US" sz="800" dirty="0">
              <a:latin typeface="Arial" pitchFamily="34" charset="0"/>
              <a:cs typeface="+mn-cs"/>
            </a:endParaRPr>
          </a:p>
        </p:txBody>
      </p:sp>
      <p:sp>
        <p:nvSpPr>
          <p:cNvPr id="3" name="Content Placeholder 2"/>
          <p:cNvSpPr>
            <a:spLocks noGrp="1"/>
          </p:cNvSpPr>
          <p:nvPr>
            <p:ph idx="1"/>
          </p:nvPr>
        </p:nvSpPr>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dt" sz="half" idx="10"/>
          </p:nvPr>
        </p:nvSpPr>
        <p:spPr/>
        <p:txBody>
          <a:bodyPr/>
          <a:lstStyle>
            <a:lvl1pPr>
              <a:defRPr/>
            </a:lvl1pPr>
          </a:lstStyle>
          <a:p>
            <a:pPr>
              <a:defRPr/>
            </a:pPr>
            <a:r>
              <a:rPr lang="en-US"/>
              <a:t>07/08/2002</a:t>
            </a:r>
          </a:p>
        </p:txBody>
      </p:sp>
      <p:sp>
        <p:nvSpPr>
          <p:cNvPr id="5"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6" name="Rectangle 16"/>
          <p:cNvSpPr>
            <a:spLocks noGrp="1" noChangeArrowheads="1"/>
          </p:cNvSpPr>
          <p:nvPr>
            <p:ph type="sldNum" sz="quarter" idx="12"/>
          </p:nvPr>
        </p:nvSpPr>
        <p:spPr/>
        <p:txBody>
          <a:bodyPr/>
          <a:lstStyle>
            <a:lvl1pPr>
              <a:defRPr/>
            </a:lvl1pPr>
          </a:lstStyle>
          <a:p>
            <a:pPr>
              <a:defRPr/>
            </a:pPr>
            <a:fld id="{67AD2462-F84D-486D-B678-4220F55ABA73}" type="slidenum">
              <a:rPr lang="en-US"/>
              <a:pPr>
                <a:defRPr/>
              </a:pPr>
              <a:t>‹#›</a:t>
            </a:fld>
            <a:r>
              <a:rPr lang="en-US"/>
              <a:t> of 76</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dt" sz="half" idx="10"/>
          </p:nvPr>
        </p:nvSpPr>
        <p:spPr/>
        <p:txBody>
          <a:bodyPr/>
          <a:lstStyle>
            <a:lvl1pPr>
              <a:defRPr/>
            </a:lvl1pPr>
          </a:lstStyle>
          <a:p>
            <a:pPr>
              <a:defRPr/>
            </a:pPr>
            <a:r>
              <a:rPr lang="en-US"/>
              <a:t>07/08/2002</a:t>
            </a:r>
          </a:p>
        </p:txBody>
      </p:sp>
      <p:sp>
        <p:nvSpPr>
          <p:cNvPr id="5"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6" name="Rectangle 16"/>
          <p:cNvSpPr>
            <a:spLocks noGrp="1" noChangeArrowheads="1"/>
          </p:cNvSpPr>
          <p:nvPr>
            <p:ph type="sldNum" sz="quarter" idx="12"/>
          </p:nvPr>
        </p:nvSpPr>
        <p:spPr/>
        <p:txBody>
          <a:bodyPr/>
          <a:lstStyle>
            <a:lvl1pPr>
              <a:defRPr/>
            </a:lvl1pPr>
          </a:lstStyle>
          <a:p>
            <a:pPr>
              <a:defRPr/>
            </a:pPr>
            <a:fld id="{859696A2-4EDC-4A0A-A758-BF84D2C4970A}" type="slidenum">
              <a:rPr lang="en-US"/>
              <a:pPr>
                <a:defRPr/>
              </a:pPr>
              <a:t>‹#›</a:t>
            </a:fld>
            <a:r>
              <a:rPr lang="en-US"/>
              <a:t> of 76</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dt" sz="half" idx="10"/>
          </p:nvPr>
        </p:nvSpPr>
        <p:spPr/>
        <p:txBody>
          <a:bodyPr/>
          <a:lstStyle>
            <a:lvl1pPr>
              <a:defRPr/>
            </a:lvl1pPr>
          </a:lstStyle>
          <a:p>
            <a:pPr>
              <a:defRPr/>
            </a:pPr>
            <a:r>
              <a:rPr lang="en-US"/>
              <a:t>07/08/2002</a:t>
            </a:r>
          </a:p>
        </p:txBody>
      </p:sp>
      <p:sp>
        <p:nvSpPr>
          <p:cNvPr id="6"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7" name="Rectangle 16"/>
          <p:cNvSpPr>
            <a:spLocks noGrp="1" noChangeArrowheads="1"/>
          </p:cNvSpPr>
          <p:nvPr>
            <p:ph type="sldNum" sz="quarter" idx="12"/>
          </p:nvPr>
        </p:nvSpPr>
        <p:spPr/>
        <p:txBody>
          <a:bodyPr/>
          <a:lstStyle>
            <a:lvl1pPr>
              <a:defRPr/>
            </a:lvl1pPr>
          </a:lstStyle>
          <a:p>
            <a:pPr>
              <a:defRPr/>
            </a:pPr>
            <a:fld id="{E3A934F3-F0BD-4335-8FD4-23B90AD0A5C8}" type="slidenum">
              <a:rPr lang="en-US"/>
              <a:pPr>
                <a:defRPr/>
              </a:pPr>
              <a:t>‹#›</a:t>
            </a:fld>
            <a:r>
              <a:rPr lang="en-US"/>
              <a:t> of 76</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Grp="1" noChangeArrowheads="1"/>
          </p:cNvSpPr>
          <p:nvPr>
            <p:ph type="dt" sz="half" idx="10"/>
          </p:nvPr>
        </p:nvSpPr>
        <p:spPr/>
        <p:txBody>
          <a:bodyPr/>
          <a:lstStyle>
            <a:lvl1pPr>
              <a:defRPr/>
            </a:lvl1pPr>
          </a:lstStyle>
          <a:p>
            <a:pPr>
              <a:defRPr/>
            </a:pPr>
            <a:r>
              <a:rPr lang="en-US"/>
              <a:t>07/08/2002</a:t>
            </a:r>
          </a:p>
        </p:txBody>
      </p:sp>
      <p:sp>
        <p:nvSpPr>
          <p:cNvPr id="8"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9" name="Rectangle 16"/>
          <p:cNvSpPr>
            <a:spLocks noGrp="1" noChangeArrowheads="1"/>
          </p:cNvSpPr>
          <p:nvPr>
            <p:ph type="sldNum" sz="quarter" idx="12"/>
          </p:nvPr>
        </p:nvSpPr>
        <p:spPr/>
        <p:txBody>
          <a:bodyPr/>
          <a:lstStyle>
            <a:lvl1pPr>
              <a:defRPr/>
            </a:lvl1pPr>
          </a:lstStyle>
          <a:p>
            <a:pPr>
              <a:defRPr/>
            </a:pPr>
            <a:fld id="{2F78A13F-F14B-4903-8567-5D3EDE71221C}" type="slidenum">
              <a:rPr lang="en-US"/>
              <a:pPr>
                <a:defRPr/>
              </a:pPr>
              <a:t>‹#›</a:t>
            </a:fld>
            <a:r>
              <a:rPr lang="en-US"/>
              <a:t> of 76</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p:txBody>
          <a:bodyPr/>
          <a:lstStyle>
            <a:lvl1pPr>
              <a:defRPr/>
            </a:lvl1pPr>
          </a:lstStyle>
          <a:p>
            <a:pPr>
              <a:defRPr/>
            </a:pPr>
            <a:r>
              <a:rPr lang="en-US"/>
              <a:t>07/08/2002</a:t>
            </a:r>
          </a:p>
        </p:txBody>
      </p:sp>
      <p:sp>
        <p:nvSpPr>
          <p:cNvPr id="4"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5" name="Rectangle 16"/>
          <p:cNvSpPr>
            <a:spLocks noGrp="1" noChangeArrowheads="1"/>
          </p:cNvSpPr>
          <p:nvPr>
            <p:ph type="sldNum" sz="quarter" idx="12"/>
          </p:nvPr>
        </p:nvSpPr>
        <p:spPr/>
        <p:txBody>
          <a:bodyPr/>
          <a:lstStyle>
            <a:lvl1pPr>
              <a:defRPr/>
            </a:lvl1pPr>
          </a:lstStyle>
          <a:p>
            <a:pPr>
              <a:defRPr/>
            </a:pPr>
            <a:fld id="{7CAEB3CE-A479-41C9-9773-C937D71E0904}" type="slidenum">
              <a:rPr lang="en-US"/>
              <a:pPr>
                <a:defRPr/>
              </a:pPr>
              <a:t>‹#›</a:t>
            </a:fld>
            <a:r>
              <a:rPr lang="en-US"/>
              <a:t> of 76</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p:txBody>
          <a:bodyPr/>
          <a:lstStyle>
            <a:lvl1pPr>
              <a:defRPr/>
            </a:lvl1pPr>
          </a:lstStyle>
          <a:p>
            <a:pPr>
              <a:defRPr/>
            </a:pPr>
            <a:r>
              <a:rPr lang="en-US"/>
              <a:t>07/08/2002</a:t>
            </a:r>
          </a:p>
        </p:txBody>
      </p:sp>
      <p:sp>
        <p:nvSpPr>
          <p:cNvPr id="3"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4" name="Rectangle 16"/>
          <p:cNvSpPr>
            <a:spLocks noGrp="1" noChangeArrowheads="1"/>
          </p:cNvSpPr>
          <p:nvPr>
            <p:ph type="sldNum" sz="quarter" idx="12"/>
          </p:nvPr>
        </p:nvSpPr>
        <p:spPr/>
        <p:txBody>
          <a:bodyPr/>
          <a:lstStyle>
            <a:lvl1pPr>
              <a:defRPr/>
            </a:lvl1pPr>
          </a:lstStyle>
          <a:p>
            <a:pPr>
              <a:defRPr/>
            </a:pPr>
            <a:fld id="{5F12C0CA-5C03-4156-9190-30EFF969EEF8}" type="slidenum">
              <a:rPr lang="en-US"/>
              <a:pPr>
                <a:defRPr/>
              </a:pPr>
              <a:t>‹#›</a:t>
            </a:fld>
            <a:r>
              <a:rPr lang="en-US"/>
              <a:t> of 76</a:t>
            </a: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p:txBody>
          <a:bodyPr/>
          <a:lstStyle>
            <a:lvl1pPr>
              <a:defRPr/>
            </a:lvl1pPr>
          </a:lstStyle>
          <a:p>
            <a:pPr>
              <a:defRPr/>
            </a:pPr>
            <a:r>
              <a:rPr lang="en-US"/>
              <a:t>07/08/2002</a:t>
            </a:r>
          </a:p>
        </p:txBody>
      </p:sp>
      <p:sp>
        <p:nvSpPr>
          <p:cNvPr id="6"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7" name="Rectangle 16"/>
          <p:cNvSpPr>
            <a:spLocks noGrp="1" noChangeArrowheads="1"/>
          </p:cNvSpPr>
          <p:nvPr>
            <p:ph type="sldNum" sz="quarter" idx="12"/>
          </p:nvPr>
        </p:nvSpPr>
        <p:spPr/>
        <p:txBody>
          <a:bodyPr/>
          <a:lstStyle>
            <a:lvl1pPr>
              <a:defRPr/>
            </a:lvl1pPr>
          </a:lstStyle>
          <a:p>
            <a:pPr>
              <a:defRPr/>
            </a:pPr>
            <a:fld id="{7F832858-6562-4D12-849E-8166BCA0186C}" type="slidenum">
              <a:rPr lang="en-US"/>
              <a:pPr>
                <a:defRPr/>
              </a:pPr>
              <a:t>‹#›</a:t>
            </a:fld>
            <a:r>
              <a:rPr lang="en-US"/>
              <a:t> of 76</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dt" sz="half" idx="10"/>
          </p:nvPr>
        </p:nvSpPr>
        <p:spPr/>
        <p:txBody>
          <a:bodyPr/>
          <a:lstStyle>
            <a:lvl1pPr>
              <a:defRPr/>
            </a:lvl1pPr>
          </a:lstStyle>
          <a:p>
            <a:pPr>
              <a:defRPr/>
            </a:pPr>
            <a:r>
              <a:rPr lang="en-US"/>
              <a:t>07/08/2002</a:t>
            </a:r>
          </a:p>
        </p:txBody>
      </p:sp>
      <p:sp>
        <p:nvSpPr>
          <p:cNvPr id="6" name="Rectangle 15"/>
          <p:cNvSpPr>
            <a:spLocks noGrp="1" noChangeArrowheads="1"/>
          </p:cNvSpPr>
          <p:nvPr>
            <p:ph type="ftr" sz="quarter" idx="11"/>
          </p:nvPr>
        </p:nvSpPr>
        <p:spPr/>
        <p:txBody>
          <a:bodyPr/>
          <a:lstStyle>
            <a:lvl1pPr>
              <a:defRPr/>
            </a:lvl1pPr>
          </a:lstStyle>
          <a:p>
            <a:pPr>
              <a:defRPr/>
            </a:pPr>
            <a:r>
              <a:rPr lang="en-US"/>
              <a:t>PP.AFD.03.DrivePrinciples</a:t>
            </a:r>
          </a:p>
        </p:txBody>
      </p:sp>
      <p:sp>
        <p:nvSpPr>
          <p:cNvPr id="7" name="Rectangle 16"/>
          <p:cNvSpPr>
            <a:spLocks noGrp="1" noChangeArrowheads="1"/>
          </p:cNvSpPr>
          <p:nvPr>
            <p:ph type="sldNum" sz="quarter" idx="12"/>
          </p:nvPr>
        </p:nvSpPr>
        <p:spPr/>
        <p:txBody>
          <a:bodyPr/>
          <a:lstStyle>
            <a:lvl1pPr>
              <a:defRPr/>
            </a:lvl1pPr>
          </a:lstStyle>
          <a:p>
            <a:pPr>
              <a:defRPr/>
            </a:pPr>
            <a:fld id="{9FEBAE58-DC1B-46D9-9948-B2D947F9E930}" type="slidenum">
              <a:rPr lang="en-US"/>
              <a:pPr>
                <a:defRPr/>
              </a:pPr>
              <a:t>‹#›</a:t>
            </a:fld>
            <a:r>
              <a:rPr lang="en-US"/>
              <a:t> of 76</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762000" y="228600"/>
            <a:ext cx="7772400" cy="1162050"/>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bodyPr>
          <a:lstStyle/>
          <a:p>
            <a:pPr lvl="0"/>
            <a:r>
              <a:rPr lang="en-US" altLang="en-US" smtClean="0"/>
              <a:t>Click to edit Master title style</a:t>
            </a:r>
          </a:p>
        </p:txBody>
      </p:sp>
      <p:sp>
        <p:nvSpPr>
          <p:cNvPr id="1035" name="Rectangle 11"/>
          <p:cNvSpPr>
            <a:spLocks noGrp="1" noChangeArrowheads="1"/>
          </p:cNvSpPr>
          <p:nvPr>
            <p:ph type="body" idx="1"/>
          </p:nvPr>
        </p:nvSpPr>
        <p:spPr bwMode="auto">
          <a:xfrm>
            <a:off x="1143000" y="18288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6" name="Rectangle 12"/>
          <p:cNvSpPr>
            <a:spLocks noChangeArrowheads="1"/>
          </p:cNvSpPr>
          <p:nvPr/>
        </p:nvSpPr>
        <p:spPr bwMode="auto">
          <a:xfrm>
            <a:off x="8670925" y="6484938"/>
            <a:ext cx="382588" cy="3048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8" name="Rectangle 14"/>
          <p:cNvSpPr>
            <a:spLocks noGrp="1" noChangeArrowheads="1"/>
          </p:cNvSpPr>
          <p:nvPr>
            <p:ph type="dt" sz="half" idx="2"/>
          </p:nvPr>
        </p:nvSpPr>
        <p:spPr bwMode="auto">
          <a:xfrm>
            <a:off x="685800" y="6508750"/>
            <a:ext cx="19050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2"/>
                </a:solidFill>
                <a:effectLst>
                  <a:outerShdw blurRad="38100" dist="38100" dir="2700000" algn="tl">
                    <a:srgbClr val="000000"/>
                  </a:outerShdw>
                </a:effectLst>
                <a:latin typeface="Arial" pitchFamily="34" charset="0"/>
                <a:cs typeface="+mn-cs"/>
              </a:defRPr>
            </a:lvl1pPr>
          </a:lstStyle>
          <a:p>
            <a:pPr>
              <a:defRPr/>
            </a:pPr>
            <a:r>
              <a:rPr lang="en-US"/>
              <a:t>07/08/2002</a:t>
            </a:r>
          </a:p>
        </p:txBody>
      </p:sp>
      <p:sp>
        <p:nvSpPr>
          <p:cNvPr id="1039" name="Rectangle 15"/>
          <p:cNvSpPr>
            <a:spLocks noGrp="1" noChangeArrowheads="1"/>
          </p:cNvSpPr>
          <p:nvPr>
            <p:ph type="ftr" sz="quarter" idx="3"/>
          </p:nvPr>
        </p:nvSpPr>
        <p:spPr bwMode="auto">
          <a:xfrm>
            <a:off x="3124200" y="6451600"/>
            <a:ext cx="2895600" cy="25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2"/>
                </a:solidFill>
                <a:effectLst>
                  <a:outerShdw blurRad="38100" dist="38100" dir="2700000" algn="tl">
                    <a:srgbClr val="000000"/>
                  </a:outerShdw>
                </a:effectLst>
                <a:latin typeface="Arial" pitchFamily="34" charset="0"/>
                <a:cs typeface="+mn-cs"/>
              </a:defRPr>
            </a:lvl1pPr>
          </a:lstStyle>
          <a:p>
            <a:pPr>
              <a:defRPr/>
            </a:pPr>
            <a:r>
              <a:rPr lang="en-US"/>
              <a:t>PP.AFD.03.DrivePrinciples</a:t>
            </a:r>
          </a:p>
        </p:txBody>
      </p:sp>
      <p:sp>
        <p:nvSpPr>
          <p:cNvPr id="1040" name="Rectangle 16"/>
          <p:cNvSpPr>
            <a:spLocks noGrp="1" noChangeArrowheads="1"/>
          </p:cNvSpPr>
          <p:nvPr>
            <p:ph type="sldNum" sz="quarter" idx="4"/>
          </p:nvPr>
        </p:nvSpPr>
        <p:spPr bwMode="auto">
          <a:xfrm>
            <a:off x="6959600" y="6510338"/>
            <a:ext cx="1905000" cy="34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2"/>
                </a:solidFill>
                <a:effectLst>
                  <a:outerShdw blurRad="38100" dist="38100" dir="2700000" algn="tl">
                    <a:srgbClr val="000000"/>
                  </a:outerShdw>
                </a:effectLst>
                <a:latin typeface="Arial" pitchFamily="34" charset="0"/>
                <a:cs typeface="+mn-cs"/>
              </a:defRPr>
            </a:lvl1pPr>
          </a:lstStyle>
          <a:p>
            <a:pPr>
              <a:defRPr/>
            </a:pPr>
            <a:fld id="{A361A674-A58C-44CA-9310-2D83FEED6776}" type="slidenum">
              <a:rPr lang="en-US"/>
              <a:pPr>
                <a:defRPr/>
              </a:pPr>
              <a:t>‹#›</a:t>
            </a:fld>
            <a:r>
              <a:rPr lang="en-US"/>
              <a:t> of 76</a:t>
            </a:r>
          </a:p>
        </p:txBody>
      </p:sp>
      <p:pic>
        <p:nvPicPr>
          <p:cNvPr id="26632" name="Picture 17" descr="Y_large"/>
          <p:cNvPicPr>
            <a:picLocks noChangeAspect="1" noChangeArrowheads="1"/>
          </p:cNvPicPr>
          <p:nvPr userDrawn="1"/>
        </p:nvPicPr>
        <p:blipFill>
          <a:blip r:embed="rId15">
            <a:clrChange>
              <a:clrFrom>
                <a:srgbClr val="FFFFFF"/>
              </a:clrFrom>
              <a:clrTo>
                <a:srgbClr val="FFFFFF">
                  <a:alpha val="0"/>
                </a:srgbClr>
              </a:clrTo>
            </a:clrChange>
          </a:blip>
          <a:srcRect/>
          <a:stretch>
            <a:fillRect/>
          </a:stretch>
        </p:blipFill>
        <p:spPr bwMode="auto">
          <a:xfrm>
            <a:off x="0" y="0"/>
            <a:ext cx="5032375" cy="5208588"/>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slow"/>
  <p:hf hdr="0"/>
  <p:txStyles>
    <p:title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5000"/>
        <a:buFont typeface="Monotype Sorts"/>
        <a:buChar char="n"/>
        <a:defRPr sz="3200" i="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i="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00000"/>
        <a:buChar char="–"/>
        <a:defRPr sz="2400" i="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100000"/>
        <a:buChar char="•"/>
        <a:defRPr sz="2000" i="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00000"/>
        <a:buChar char="–"/>
        <a:defRPr sz="2000" i="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2"/>
        </a:buClr>
        <a:buSzPct val="100000"/>
        <a:buChar char="–"/>
        <a:defRPr sz="2000" i="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i="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i="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i="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10.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2.vml"/><Relationship Id="rId1" Type="http://schemas.openxmlformats.org/officeDocument/2006/relationships/themeOverride" Target="../theme/themeOverride12.x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3.vml"/><Relationship Id="rId1" Type="http://schemas.openxmlformats.org/officeDocument/2006/relationships/themeOverride" Target="../theme/themeOverride14.xml"/><Relationship Id="rId5" Type="http://schemas.openxmlformats.org/officeDocument/2006/relationships/oleObject" Target="../embeddings/oleObject4.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4.vml"/><Relationship Id="rId1" Type="http://schemas.openxmlformats.org/officeDocument/2006/relationships/themeOverride" Target="../theme/themeOverride15.xml"/><Relationship Id="rId5" Type="http://schemas.openxmlformats.org/officeDocument/2006/relationships/oleObject" Target="../embeddings/oleObject5.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6.v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7.vml"/><Relationship Id="rId1" Type="http://schemas.openxmlformats.org/officeDocument/2006/relationships/themeOverride" Target="../theme/themeOverride21.xml"/><Relationship Id="rId5" Type="http://schemas.openxmlformats.org/officeDocument/2006/relationships/oleObject" Target="../embeddings/oleObject8.bin"/><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8.vml"/><Relationship Id="rId1" Type="http://schemas.openxmlformats.org/officeDocument/2006/relationships/themeOverride" Target="../theme/themeOverride22.x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9.vml"/><Relationship Id="rId1" Type="http://schemas.openxmlformats.org/officeDocument/2006/relationships/themeOverride" Target="../theme/themeOverride23.x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0.vml"/><Relationship Id="rId1" Type="http://schemas.openxmlformats.org/officeDocument/2006/relationships/themeOverride" Target="../theme/themeOverride24.x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1.vml"/><Relationship Id="rId1" Type="http://schemas.openxmlformats.org/officeDocument/2006/relationships/themeOverride" Target="../theme/themeOverride25.x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2.vml"/><Relationship Id="rId1" Type="http://schemas.openxmlformats.org/officeDocument/2006/relationships/themeOverride" Target="../theme/themeOverride26.x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3.vml"/><Relationship Id="rId1" Type="http://schemas.openxmlformats.org/officeDocument/2006/relationships/themeOverride" Target="../theme/themeOverride27.x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hemeOverride" Target="../theme/themeOverr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hemeOverride" Target="../theme/themeOverride29.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hemeOverride" Target="../theme/themeOverride30.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hemeOverride" Target="../theme/themeOverride3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hemeOverride" Target="../theme/themeOverride3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hemeOverride" Target="../theme/themeOverride3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hemeOverride" Target="../theme/themeOverride34.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4.vml"/><Relationship Id="rId1" Type="http://schemas.openxmlformats.org/officeDocument/2006/relationships/themeOverride" Target="../theme/themeOverride35.x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5.vml"/><Relationship Id="rId1" Type="http://schemas.openxmlformats.org/officeDocument/2006/relationships/themeOverride" Target="../theme/themeOverride36.x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6.vml"/><Relationship Id="rId1" Type="http://schemas.openxmlformats.org/officeDocument/2006/relationships/themeOverride" Target="../theme/themeOverride37.xml"/><Relationship Id="rId6" Type="http://schemas.openxmlformats.org/officeDocument/2006/relationships/image" Target="../media/image9.png"/><Relationship Id="rId5" Type="http://schemas.openxmlformats.org/officeDocument/2006/relationships/oleObject" Target="../embeddings/oleObject25.bin"/><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mlDrawing" Target="../drawings/vmlDrawing17.vml"/><Relationship Id="rId1" Type="http://schemas.openxmlformats.org/officeDocument/2006/relationships/themeOverride" Target="../theme/themeOverride38.x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3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hemeOverride" Target="../theme/themeOverride4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hemeOverride" Target="../theme/themeOverride4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hemeOverride" Target="../theme/themeOverride4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hemeOverride" Target="../theme/themeOverr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vml"/><Relationship Id="rId1" Type="http://schemas.openxmlformats.org/officeDocument/2006/relationships/themeOverride" Target="../theme/themeOverride5.xml"/><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hemeOverride" Target="../theme/themeOverride4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hemeOverride" Target="../theme/themeOverride4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hemeOverride" Target="../theme/themeOverride4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hemeOverride" Target="../theme/themeOverride4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hemeOverride" Target="../theme/themeOverride48.xml"/><Relationship Id="rId5" Type="http://schemas.openxmlformats.org/officeDocument/2006/relationships/image" Target="../media/image36.jpeg"/><Relationship Id="rId4" Type="http://schemas.openxmlformats.org/officeDocument/2006/relationships/hyperlink" Target="http://www.automationdirect.com/store/mot/contactors.html"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hemeOverride" Target="../theme/themeOverride49.xml"/><Relationship Id="rId6" Type="http://schemas.openxmlformats.org/officeDocument/2006/relationships/image" Target="../media/image36.jpeg"/><Relationship Id="rId5" Type="http://schemas.openxmlformats.org/officeDocument/2006/relationships/hyperlink" Target="http://www.automationdirect.com/store/mot/contactors.html" TargetMode="Externa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51.xml"/><Relationship Id="rId5" Type="http://schemas.openxmlformats.org/officeDocument/2006/relationships/slideLayout" Target="../slideLayouts/slideLayout13.xml"/><Relationship Id="rId4" Type="http://schemas.openxmlformats.org/officeDocument/2006/relationships/tags" Target="../tags/tag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8.vml"/><Relationship Id="rId1" Type="http://schemas.openxmlformats.org/officeDocument/2006/relationships/themeOverride" Target="../theme/themeOverride50.xml"/><Relationship Id="rId5" Type="http://schemas.openxmlformats.org/officeDocument/2006/relationships/oleObject" Target="../embeddings/oleObject28.bin"/><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hemeOverride" Target="../theme/themeOverride51.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hemeOverride" Target="../theme/themeOverride5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hemeOverride" Target="../theme/themeOverride53.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hemeOverride" Target="../theme/themeOverride54.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9.vml"/><Relationship Id="rId1" Type="http://schemas.openxmlformats.org/officeDocument/2006/relationships/themeOverride" Target="../theme/themeOverride55.xml"/><Relationship Id="rId5" Type="http://schemas.openxmlformats.org/officeDocument/2006/relationships/oleObject" Target="../embeddings/oleObject29.bin"/><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20.vml"/><Relationship Id="rId1" Type="http://schemas.openxmlformats.org/officeDocument/2006/relationships/themeOverride" Target="../theme/themeOverride56.xml"/><Relationship Id="rId5" Type="http://schemas.openxmlformats.org/officeDocument/2006/relationships/oleObject" Target="../embeddings/oleObject30.bin"/><Relationship Id="rId4"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hemeOverride" Target="../theme/themeOverride5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hemeOverride" Target="../theme/themeOverride5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hemeOverride" Target="../theme/themeOverride5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8.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9.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6CF202E-25DD-4C89-94DC-B0E1D1132ABE}" type="slidenum">
              <a:rPr lang="en-US"/>
              <a:pPr>
                <a:defRPr/>
              </a:pPr>
              <a:t>1</a:t>
            </a:fld>
            <a:r>
              <a:rPr lang="en-US"/>
              <a:t> of 76</a:t>
            </a:r>
          </a:p>
        </p:txBody>
      </p:sp>
      <p:sp>
        <p:nvSpPr>
          <p:cNvPr id="108546" name="Rectangle 2"/>
          <p:cNvSpPr>
            <a:spLocks noGrp="1" noChangeArrowheads="1"/>
          </p:cNvSpPr>
          <p:nvPr>
            <p:ph type="ctrTitle"/>
          </p:nvPr>
        </p:nvSpPr>
        <p:spPr>
          <a:xfrm>
            <a:off x="990600" y="2286000"/>
            <a:ext cx="7772400" cy="1143000"/>
          </a:xfrm>
        </p:spPr>
        <p:txBody>
          <a:bodyPr anchor="ctr"/>
          <a:lstStyle/>
          <a:p>
            <a:pPr algn="ctr">
              <a:defRPr/>
            </a:pPr>
            <a:r>
              <a:rPr lang="en-US" altLang="en-US" sz="6000" b="1" dirty="0" smtClean="0">
                <a:solidFill>
                  <a:schemeClr val="tx1"/>
                </a:solidFill>
              </a:rPr>
              <a:t>Dykman Electrical Presents:</a:t>
            </a:r>
          </a:p>
        </p:txBody>
      </p:sp>
      <p:sp>
        <p:nvSpPr>
          <p:cNvPr id="108547" name="Rectangle 3"/>
          <p:cNvSpPr>
            <a:spLocks noChangeArrowheads="1"/>
          </p:cNvSpPr>
          <p:nvPr/>
        </p:nvSpPr>
        <p:spPr bwMode="auto">
          <a:xfrm>
            <a:off x="1298575" y="4960938"/>
            <a:ext cx="7159625" cy="1674812"/>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3200" dirty="0">
                <a:effectLst>
                  <a:outerShdw blurRad="38100" dist="38100" dir="2700000" algn="tl">
                    <a:srgbClr val="000000"/>
                  </a:outerShdw>
                </a:effectLst>
                <a:latin typeface="Arial" pitchFamily="34" charset="0"/>
                <a:cs typeface="+mn-cs"/>
              </a:rPr>
              <a:t>AC Drive </a:t>
            </a:r>
            <a:r>
              <a:rPr lang="en-US" altLang="en-US" sz="3200" dirty="0">
                <a:effectLst>
                  <a:outerShdw blurRad="38100" dist="38100" dir="2700000" algn="tl">
                    <a:srgbClr val="000000"/>
                  </a:outerShdw>
                </a:effectLst>
                <a:latin typeface="Arial" pitchFamily="34" charset="0"/>
                <a:cs typeface="+mn-cs"/>
              </a:rPr>
              <a:t>Principles 101</a:t>
            </a:r>
            <a:endParaRPr lang="en-US" altLang="en-US" sz="3200" dirty="0">
              <a:effectLst>
                <a:outerShdw blurRad="38100" dist="38100" dir="2700000" algn="tl">
                  <a:srgbClr val="000000"/>
                </a:outerShdw>
              </a:effectLst>
              <a:latin typeface="Arial" pitchFamily="34" charset="0"/>
              <a:cs typeface="+mn-cs"/>
            </a:endParaRPr>
          </a:p>
          <a:p>
            <a:pPr algn="ctr" eaLnBrk="0" hangingPunct="0">
              <a:spcBef>
                <a:spcPct val="50000"/>
              </a:spcBef>
              <a:defRPr/>
            </a:pPr>
            <a:endParaRPr lang="en-US" altLang="en-US" sz="3200" dirty="0">
              <a:effectLst>
                <a:outerShdw blurRad="38100" dist="38100" dir="2700000" algn="tl">
                  <a:srgbClr val="000000"/>
                </a:outerShdw>
              </a:effectLst>
              <a:latin typeface="Arial" pitchFamily="34" charset="0"/>
              <a:cs typeface="+mn-cs"/>
            </a:endParaRPr>
          </a:p>
          <a:p>
            <a:pPr algn="ctr" eaLnBrk="0" hangingPunct="0">
              <a:spcBef>
                <a:spcPct val="50000"/>
              </a:spcBef>
              <a:defRPr/>
            </a:pPr>
            <a:endParaRPr lang="en-US" altLang="en-US" sz="1600" dirty="0">
              <a:effectLst>
                <a:outerShdw blurRad="38100" dist="38100" dir="2700000" algn="tl">
                  <a:srgbClr val="000000"/>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3500" y="419100"/>
            <a:ext cx="9067800" cy="1162050"/>
          </a:xfrm>
        </p:spPr>
        <p:txBody>
          <a:bodyPr/>
          <a:lstStyle/>
          <a:p>
            <a:pPr algn="ctr">
              <a:defRPr/>
            </a:pPr>
            <a:r>
              <a:rPr lang="en-US" altLang="en-US" sz="4800" smtClean="0"/>
              <a:t>Soft Charge Resistor &amp; Contactor</a:t>
            </a:r>
          </a:p>
        </p:txBody>
      </p:sp>
      <p:sp>
        <p:nvSpPr>
          <p:cNvPr id="147459" name="Rectangle 3"/>
          <p:cNvSpPr>
            <a:spLocks noChangeArrowheads="1"/>
          </p:cNvSpPr>
          <p:nvPr/>
        </p:nvSpPr>
        <p:spPr bwMode="auto">
          <a:xfrm>
            <a:off x="744538" y="1973263"/>
            <a:ext cx="3654425" cy="1549400"/>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The soft charge resistor and contactor work together to “softly” charge the DC bus capacitors </a:t>
            </a:r>
          </a:p>
        </p:txBody>
      </p:sp>
      <p:pic>
        <p:nvPicPr>
          <p:cNvPr id="36867" name="Picture 4"/>
          <p:cNvPicPr>
            <a:picLocks noChangeArrowheads="1"/>
          </p:cNvPicPr>
          <p:nvPr/>
        </p:nvPicPr>
        <p:blipFill>
          <a:blip r:embed="rId4"/>
          <a:srcRect/>
          <a:stretch>
            <a:fillRect/>
          </a:stretch>
        </p:blipFill>
        <p:spPr bwMode="auto">
          <a:xfrm>
            <a:off x="7115175" y="3311525"/>
            <a:ext cx="1562100" cy="2559050"/>
          </a:xfrm>
          <a:prstGeom prst="rect">
            <a:avLst/>
          </a:prstGeom>
          <a:noFill/>
          <a:ln w="12700">
            <a:noFill/>
            <a:miter lim="800000"/>
            <a:headEnd/>
            <a:tailEnd/>
          </a:ln>
        </p:spPr>
      </p:pic>
      <p:pic>
        <p:nvPicPr>
          <p:cNvPr id="36868" name="Picture 5"/>
          <p:cNvPicPr>
            <a:picLocks noChangeArrowheads="1"/>
          </p:cNvPicPr>
          <p:nvPr/>
        </p:nvPicPr>
        <p:blipFill>
          <a:blip r:embed="rId5"/>
          <a:srcRect/>
          <a:stretch>
            <a:fillRect/>
          </a:stretch>
        </p:blipFill>
        <p:spPr bwMode="auto">
          <a:xfrm>
            <a:off x="5648325" y="1920875"/>
            <a:ext cx="904875" cy="2414588"/>
          </a:xfrm>
          <a:prstGeom prst="rect">
            <a:avLst/>
          </a:prstGeom>
          <a:noFill/>
          <a:ln w="12700">
            <a:noFill/>
            <a:miter lim="800000"/>
            <a:headEnd/>
            <a:tailEnd/>
          </a:ln>
        </p:spPr>
      </p:pic>
      <p:grpSp>
        <p:nvGrpSpPr>
          <p:cNvPr id="36869" name="Group 16"/>
          <p:cNvGrpSpPr>
            <a:grpSpLocks/>
          </p:cNvGrpSpPr>
          <p:nvPr/>
        </p:nvGrpSpPr>
        <p:grpSpPr bwMode="auto">
          <a:xfrm>
            <a:off x="1174750" y="4972050"/>
            <a:ext cx="695325" cy="1168400"/>
            <a:chOff x="2549" y="1308"/>
            <a:chExt cx="425" cy="647"/>
          </a:xfrm>
        </p:grpSpPr>
        <p:sp>
          <p:nvSpPr>
            <p:cNvPr id="147473" name="Rectangle 17"/>
            <p:cNvSpPr>
              <a:spLocks noChangeArrowheads="1"/>
            </p:cNvSpPr>
            <p:nvPr/>
          </p:nvSpPr>
          <p:spPr bwMode="auto">
            <a:xfrm>
              <a:off x="2549" y="1308"/>
              <a:ext cx="425" cy="647"/>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6957" name="Group 18"/>
            <p:cNvGrpSpPr>
              <a:grpSpLocks/>
            </p:cNvGrpSpPr>
            <p:nvPr/>
          </p:nvGrpSpPr>
          <p:grpSpPr bwMode="auto">
            <a:xfrm>
              <a:off x="2666" y="1419"/>
              <a:ext cx="211" cy="105"/>
              <a:chOff x="2666" y="1419"/>
              <a:chExt cx="211" cy="105"/>
            </a:xfrm>
          </p:grpSpPr>
          <p:sp>
            <p:nvSpPr>
              <p:cNvPr id="147475" name="Freeform 19"/>
              <p:cNvSpPr>
                <a:spLocks/>
              </p:cNvSpPr>
              <p:nvPr/>
            </p:nvSpPr>
            <p:spPr bwMode="auto">
              <a:xfrm>
                <a:off x="2666" y="1419"/>
                <a:ext cx="211" cy="105"/>
              </a:xfrm>
              <a:custGeom>
                <a:avLst/>
                <a:gdLst/>
                <a:ahLst/>
                <a:cxnLst>
                  <a:cxn ang="0">
                    <a:pos x="103" y="0"/>
                  </a:cxn>
                  <a:cxn ang="0">
                    <a:pos x="0" y="104"/>
                  </a:cxn>
                  <a:cxn ang="0">
                    <a:pos x="210" y="104"/>
                  </a:cxn>
                  <a:cxn ang="0">
                    <a:pos x="103" y="0"/>
                  </a:cxn>
                </a:cxnLst>
                <a:rect l="0" t="0" r="r" b="b"/>
                <a:pathLst>
                  <a:path w="211" h="105">
                    <a:moveTo>
                      <a:pt x="103" y="0"/>
                    </a:moveTo>
                    <a:lnTo>
                      <a:pt x="0" y="104"/>
                    </a:lnTo>
                    <a:lnTo>
                      <a:pt x="210" y="104"/>
                    </a:lnTo>
                    <a:lnTo>
                      <a:pt x="103"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76" name="Line 20"/>
              <p:cNvSpPr>
                <a:spLocks noChangeShapeType="1"/>
              </p:cNvSpPr>
              <p:nvPr/>
            </p:nvSpPr>
            <p:spPr bwMode="auto">
              <a:xfrm>
                <a:off x="2669" y="1419"/>
                <a:ext cx="200"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6958" name="Group 21"/>
            <p:cNvGrpSpPr>
              <a:grpSpLocks/>
            </p:cNvGrpSpPr>
            <p:nvPr/>
          </p:nvGrpSpPr>
          <p:grpSpPr bwMode="auto">
            <a:xfrm>
              <a:off x="2663" y="1717"/>
              <a:ext cx="209" cy="105"/>
              <a:chOff x="2663" y="1717"/>
              <a:chExt cx="209" cy="105"/>
            </a:xfrm>
          </p:grpSpPr>
          <p:sp>
            <p:nvSpPr>
              <p:cNvPr id="147478" name="Freeform 22"/>
              <p:cNvSpPr>
                <a:spLocks/>
              </p:cNvSpPr>
              <p:nvPr/>
            </p:nvSpPr>
            <p:spPr bwMode="auto">
              <a:xfrm>
                <a:off x="2663" y="1717"/>
                <a:ext cx="211" cy="105"/>
              </a:xfrm>
              <a:custGeom>
                <a:avLst/>
                <a:gdLst/>
                <a:ahLst/>
                <a:cxnLst>
                  <a:cxn ang="0">
                    <a:pos x="102" y="0"/>
                  </a:cxn>
                  <a:cxn ang="0">
                    <a:pos x="0" y="104"/>
                  </a:cxn>
                  <a:cxn ang="0">
                    <a:pos x="208" y="104"/>
                  </a:cxn>
                  <a:cxn ang="0">
                    <a:pos x="102" y="0"/>
                  </a:cxn>
                </a:cxnLst>
                <a:rect l="0" t="0" r="r" b="b"/>
                <a:pathLst>
                  <a:path w="209" h="105">
                    <a:moveTo>
                      <a:pt x="102" y="0"/>
                    </a:moveTo>
                    <a:lnTo>
                      <a:pt x="0" y="104"/>
                    </a:lnTo>
                    <a:lnTo>
                      <a:pt x="208" y="104"/>
                    </a:lnTo>
                    <a:lnTo>
                      <a:pt x="102"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79" name="Line 23"/>
              <p:cNvSpPr>
                <a:spLocks noChangeShapeType="1"/>
              </p:cNvSpPr>
              <p:nvPr/>
            </p:nvSpPr>
            <p:spPr bwMode="auto">
              <a:xfrm>
                <a:off x="2664" y="1717"/>
                <a:ext cx="201"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sp>
        <p:nvSpPr>
          <p:cNvPr id="147480" name="Line 24"/>
          <p:cNvSpPr>
            <a:spLocks noChangeShapeType="1"/>
          </p:cNvSpPr>
          <p:nvPr/>
        </p:nvSpPr>
        <p:spPr bwMode="auto">
          <a:xfrm flipV="1">
            <a:off x="1535113" y="4968875"/>
            <a:ext cx="0" cy="203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1" name="Line 25"/>
          <p:cNvSpPr>
            <a:spLocks noChangeShapeType="1"/>
          </p:cNvSpPr>
          <p:nvPr/>
        </p:nvSpPr>
        <p:spPr bwMode="auto">
          <a:xfrm>
            <a:off x="1524000" y="5899150"/>
            <a:ext cx="0" cy="2492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2" name="Line 26"/>
          <p:cNvSpPr>
            <a:spLocks noChangeShapeType="1"/>
          </p:cNvSpPr>
          <p:nvPr/>
        </p:nvSpPr>
        <p:spPr bwMode="auto">
          <a:xfrm flipV="1">
            <a:off x="1530350" y="5359400"/>
            <a:ext cx="0" cy="3460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3" name="Oval 27"/>
          <p:cNvSpPr>
            <a:spLocks noChangeArrowheads="1"/>
          </p:cNvSpPr>
          <p:nvPr/>
        </p:nvSpPr>
        <p:spPr bwMode="auto">
          <a:xfrm>
            <a:off x="1503363" y="4906963"/>
            <a:ext cx="58737" cy="5715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4" name="Line 28"/>
          <p:cNvSpPr>
            <a:spLocks noChangeShapeType="1"/>
          </p:cNvSpPr>
          <p:nvPr/>
        </p:nvSpPr>
        <p:spPr bwMode="auto">
          <a:xfrm>
            <a:off x="369888" y="5522913"/>
            <a:ext cx="11303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5" name="Line 29"/>
          <p:cNvSpPr>
            <a:spLocks noChangeShapeType="1"/>
          </p:cNvSpPr>
          <p:nvPr/>
        </p:nvSpPr>
        <p:spPr bwMode="auto">
          <a:xfrm>
            <a:off x="1536700" y="4581525"/>
            <a:ext cx="0" cy="32702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6" name="Line 30"/>
          <p:cNvSpPr>
            <a:spLocks noChangeShapeType="1"/>
          </p:cNvSpPr>
          <p:nvPr/>
        </p:nvSpPr>
        <p:spPr bwMode="auto">
          <a:xfrm>
            <a:off x="1517650" y="6203950"/>
            <a:ext cx="0" cy="32861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7" name="Line 31"/>
          <p:cNvSpPr>
            <a:spLocks noChangeShapeType="1"/>
          </p:cNvSpPr>
          <p:nvPr/>
        </p:nvSpPr>
        <p:spPr bwMode="auto">
          <a:xfrm>
            <a:off x="2779713" y="4581525"/>
            <a:ext cx="22733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8" name="Line 32"/>
          <p:cNvSpPr>
            <a:spLocks noChangeShapeType="1"/>
          </p:cNvSpPr>
          <p:nvPr/>
        </p:nvSpPr>
        <p:spPr bwMode="auto">
          <a:xfrm>
            <a:off x="1509713" y="6529388"/>
            <a:ext cx="35845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89" name="Line 33"/>
          <p:cNvSpPr>
            <a:spLocks noChangeShapeType="1"/>
          </p:cNvSpPr>
          <p:nvPr/>
        </p:nvSpPr>
        <p:spPr bwMode="auto">
          <a:xfrm flipH="1">
            <a:off x="3341688" y="4568825"/>
            <a:ext cx="1587" cy="8636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90" name="Oval 34"/>
          <p:cNvSpPr>
            <a:spLocks noChangeArrowheads="1"/>
          </p:cNvSpPr>
          <p:nvPr/>
        </p:nvSpPr>
        <p:spPr bwMode="auto">
          <a:xfrm>
            <a:off x="3321050" y="4567238"/>
            <a:ext cx="36513" cy="2381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91" name="Line 35"/>
          <p:cNvSpPr>
            <a:spLocks noChangeShapeType="1"/>
          </p:cNvSpPr>
          <p:nvPr/>
        </p:nvSpPr>
        <p:spPr bwMode="auto">
          <a:xfrm>
            <a:off x="3343275" y="5522913"/>
            <a:ext cx="0" cy="10096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92" name="Line 36"/>
          <p:cNvSpPr>
            <a:spLocks noChangeShapeType="1"/>
          </p:cNvSpPr>
          <p:nvPr/>
        </p:nvSpPr>
        <p:spPr bwMode="auto">
          <a:xfrm>
            <a:off x="3213100" y="5430838"/>
            <a:ext cx="271463"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93" name="Arc 37"/>
          <p:cNvSpPr>
            <a:spLocks/>
          </p:cNvSpPr>
          <p:nvPr/>
        </p:nvSpPr>
        <p:spPr bwMode="auto">
          <a:xfrm>
            <a:off x="3341688" y="5499100"/>
            <a:ext cx="134937" cy="138113"/>
          </a:xfrm>
          <a:custGeom>
            <a:avLst/>
            <a:gdLst>
              <a:gd name="G0" fmla="+- 260 0 0"/>
              <a:gd name="G1" fmla="+- 21600 0 0"/>
              <a:gd name="G2" fmla="+- 21600 0 0"/>
              <a:gd name="T0" fmla="*/ 0 w 21858"/>
              <a:gd name="T1" fmla="*/ 2 h 21600"/>
              <a:gd name="T2" fmla="*/ 21858 w 21858"/>
              <a:gd name="T3" fmla="*/ 21312 h 21600"/>
              <a:gd name="T4" fmla="*/ 260 w 21858"/>
              <a:gd name="T5" fmla="*/ 21600 h 21600"/>
            </a:gdLst>
            <a:ahLst/>
            <a:cxnLst>
              <a:cxn ang="0">
                <a:pos x="T0" y="T1"/>
              </a:cxn>
              <a:cxn ang="0">
                <a:pos x="T2" y="T3"/>
              </a:cxn>
              <a:cxn ang="0">
                <a:pos x="T4" y="T5"/>
              </a:cxn>
            </a:cxnLst>
            <a:rect l="0" t="0" r="r" b="b"/>
            <a:pathLst>
              <a:path w="21858" h="21600" fill="none" extrusionOk="0">
                <a:moveTo>
                  <a:pt x="-1" y="1"/>
                </a:moveTo>
                <a:cubicBezTo>
                  <a:pt x="86" y="0"/>
                  <a:pt x="173" y="-1"/>
                  <a:pt x="260" y="0"/>
                </a:cubicBezTo>
                <a:cubicBezTo>
                  <a:pt x="12077" y="0"/>
                  <a:pt x="21700" y="9496"/>
                  <a:pt x="21858" y="21311"/>
                </a:cubicBezTo>
              </a:path>
              <a:path w="21858" h="21600" stroke="0" extrusionOk="0">
                <a:moveTo>
                  <a:pt x="-1" y="1"/>
                </a:moveTo>
                <a:cubicBezTo>
                  <a:pt x="86" y="0"/>
                  <a:pt x="173" y="-1"/>
                  <a:pt x="260" y="0"/>
                </a:cubicBezTo>
                <a:cubicBezTo>
                  <a:pt x="12077" y="0"/>
                  <a:pt x="21700" y="9496"/>
                  <a:pt x="21858" y="21311"/>
                </a:cubicBezTo>
                <a:lnTo>
                  <a:pt x="260" y="21600"/>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94" name="Arc 38"/>
          <p:cNvSpPr>
            <a:spLocks/>
          </p:cNvSpPr>
          <p:nvPr/>
        </p:nvSpPr>
        <p:spPr bwMode="auto">
          <a:xfrm>
            <a:off x="3219450" y="5500688"/>
            <a:ext cx="122238" cy="136525"/>
          </a:xfrm>
          <a:custGeom>
            <a:avLst/>
            <a:gdLst>
              <a:gd name="G0" fmla="+- 21598 0 0"/>
              <a:gd name="G1" fmla="+- 21598 0 0"/>
              <a:gd name="G2" fmla="+- 21600 0 0"/>
              <a:gd name="T0" fmla="*/ 0 w 21598"/>
              <a:gd name="T1" fmla="*/ 21312 h 21598"/>
              <a:gd name="T2" fmla="*/ 21308 w 21598"/>
              <a:gd name="T3" fmla="*/ 0 h 21598"/>
              <a:gd name="T4" fmla="*/ 21598 w 21598"/>
              <a:gd name="T5" fmla="*/ 21598 h 21598"/>
            </a:gdLst>
            <a:ahLst/>
            <a:cxnLst>
              <a:cxn ang="0">
                <a:pos x="T0" y="T1"/>
              </a:cxn>
              <a:cxn ang="0">
                <a:pos x="T2" y="T3"/>
              </a:cxn>
              <a:cxn ang="0">
                <a:pos x="T4" y="T5"/>
              </a:cxn>
            </a:cxnLst>
            <a:rect l="0" t="0" r="r" b="b"/>
            <a:pathLst>
              <a:path w="21598" h="21598" fill="none" extrusionOk="0">
                <a:moveTo>
                  <a:pt x="-1" y="21311"/>
                </a:moveTo>
                <a:cubicBezTo>
                  <a:pt x="154" y="9608"/>
                  <a:pt x="9604" y="157"/>
                  <a:pt x="21307" y="-1"/>
                </a:cubicBezTo>
              </a:path>
              <a:path w="21598" h="21598" stroke="0" extrusionOk="0">
                <a:moveTo>
                  <a:pt x="-1" y="21311"/>
                </a:moveTo>
                <a:cubicBezTo>
                  <a:pt x="154" y="9608"/>
                  <a:pt x="9604" y="157"/>
                  <a:pt x="21307" y="-1"/>
                </a:cubicBezTo>
                <a:lnTo>
                  <a:pt x="21598" y="21598"/>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495" name="Oval 39"/>
          <p:cNvSpPr>
            <a:spLocks noChangeArrowheads="1"/>
          </p:cNvSpPr>
          <p:nvPr/>
        </p:nvSpPr>
        <p:spPr bwMode="auto">
          <a:xfrm>
            <a:off x="3321050" y="6513513"/>
            <a:ext cx="36513" cy="269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886" name="Rectangle 40"/>
          <p:cNvSpPr>
            <a:spLocks noChangeArrowheads="1"/>
          </p:cNvSpPr>
          <p:nvPr/>
        </p:nvSpPr>
        <p:spPr bwMode="auto">
          <a:xfrm>
            <a:off x="3103563" y="5175250"/>
            <a:ext cx="468312"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a:t>
            </a:r>
          </a:p>
        </p:txBody>
      </p:sp>
      <p:sp>
        <p:nvSpPr>
          <p:cNvPr id="36887" name="Rectangle 41"/>
          <p:cNvSpPr>
            <a:spLocks noChangeArrowheads="1"/>
          </p:cNvSpPr>
          <p:nvPr/>
        </p:nvSpPr>
        <p:spPr bwMode="auto">
          <a:xfrm>
            <a:off x="392113" y="5527675"/>
            <a:ext cx="94932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a:solidFill>
                  <a:schemeClr val="bg2"/>
                </a:solidFill>
              </a:rPr>
              <a:t>3 phase input </a:t>
            </a:r>
          </a:p>
        </p:txBody>
      </p:sp>
      <p:sp>
        <p:nvSpPr>
          <p:cNvPr id="36888" name="Rectangle 42"/>
          <p:cNvSpPr>
            <a:spLocks noChangeArrowheads="1"/>
          </p:cNvSpPr>
          <p:nvPr/>
        </p:nvSpPr>
        <p:spPr bwMode="auto">
          <a:xfrm>
            <a:off x="517525" y="4926013"/>
            <a:ext cx="1001713"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Input Diode</a:t>
            </a:r>
          </a:p>
        </p:txBody>
      </p:sp>
      <p:sp>
        <p:nvSpPr>
          <p:cNvPr id="36889" name="Rectangle 43"/>
          <p:cNvSpPr>
            <a:spLocks noChangeArrowheads="1"/>
          </p:cNvSpPr>
          <p:nvPr/>
        </p:nvSpPr>
        <p:spPr bwMode="auto">
          <a:xfrm>
            <a:off x="2184400" y="5692775"/>
            <a:ext cx="1587500"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DC Bus Capacitors</a:t>
            </a:r>
          </a:p>
        </p:txBody>
      </p:sp>
      <p:sp>
        <p:nvSpPr>
          <p:cNvPr id="36890" name="Rectangle 44"/>
          <p:cNvSpPr>
            <a:spLocks noChangeArrowheads="1"/>
          </p:cNvSpPr>
          <p:nvPr/>
        </p:nvSpPr>
        <p:spPr bwMode="auto">
          <a:xfrm>
            <a:off x="3490913" y="5391150"/>
            <a:ext cx="1390650" cy="3937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a:solidFill>
                  <a:schemeClr val="accent1"/>
                </a:solidFill>
              </a:rPr>
              <a:t> </a:t>
            </a:r>
          </a:p>
        </p:txBody>
      </p:sp>
      <p:sp>
        <p:nvSpPr>
          <p:cNvPr id="147501" name="Line 45"/>
          <p:cNvSpPr>
            <a:spLocks noChangeShapeType="1"/>
          </p:cNvSpPr>
          <p:nvPr/>
        </p:nvSpPr>
        <p:spPr bwMode="auto">
          <a:xfrm>
            <a:off x="5060950" y="4573588"/>
            <a:ext cx="0" cy="3635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02" name="Line 46"/>
          <p:cNvSpPr>
            <a:spLocks noChangeShapeType="1"/>
          </p:cNvSpPr>
          <p:nvPr/>
        </p:nvSpPr>
        <p:spPr bwMode="auto">
          <a:xfrm flipV="1">
            <a:off x="5089525" y="6176963"/>
            <a:ext cx="0" cy="34131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893" name="Rectangle 47"/>
          <p:cNvSpPr>
            <a:spLocks noChangeArrowheads="1"/>
          </p:cNvSpPr>
          <p:nvPr/>
        </p:nvSpPr>
        <p:spPr bwMode="auto">
          <a:xfrm>
            <a:off x="3406775" y="4775200"/>
            <a:ext cx="1350963"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Output Transistors</a:t>
            </a:r>
          </a:p>
        </p:txBody>
      </p:sp>
      <p:sp>
        <p:nvSpPr>
          <p:cNvPr id="147504" name="Line 48"/>
          <p:cNvSpPr>
            <a:spLocks noChangeShapeType="1"/>
          </p:cNvSpPr>
          <p:nvPr/>
        </p:nvSpPr>
        <p:spPr bwMode="auto">
          <a:xfrm>
            <a:off x="5083175" y="5529263"/>
            <a:ext cx="10414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05" name="Line 49"/>
          <p:cNvSpPr>
            <a:spLocks noChangeShapeType="1"/>
          </p:cNvSpPr>
          <p:nvPr/>
        </p:nvSpPr>
        <p:spPr bwMode="auto">
          <a:xfrm>
            <a:off x="1530350" y="4579938"/>
            <a:ext cx="9588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6896" name="Group 50"/>
          <p:cNvGrpSpPr>
            <a:grpSpLocks/>
          </p:cNvGrpSpPr>
          <p:nvPr/>
        </p:nvGrpSpPr>
        <p:grpSpPr bwMode="auto">
          <a:xfrm>
            <a:off x="2459038" y="4479925"/>
            <a:ext cx="341312" cy="209550"/>
            <a:chOff x="3334" y="1036"/>
            <a:chExt cx="208" cy="116"/>
          </a:xfrm>
        </p:grpSpPr>
        <p:sp>
          <p:nvSpPr>
            <p:cNvPr id="147507" name="Line 51"/>
            <p:cNvSpPr>
              <a:spLocks noChangeShapeType="1"/>
            </p:cNvSpPr>
            <p:nvPr/>
          </p:nvSpPr>
          <p:spPr bwMode="auto">
            <a:xfrm>
              <a:off x="3412" y="1036"/>
              <a:ext cx="0" cy="11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08" name="Line 52"/>
            <p:cNvSpPr>
              <a:spLocks noChangeShapeType="1"/>
            </p:cNvSpPr>
            <p:nvPr/>
          </p:nvSpPr>
          <p:spPr bwMode="auto">
            <a:xfrm>
              <a:off x="3473" y="1036"/>
              <a:ext cx="0" cy="11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09" name="Line 53"/>
            <p:cNvSpPr>
              <a:spLocks noChangeShapeType="1"/>
            </p:cNvSpPr>
            <p:nvPr/>
          </p:nvSpPr>
          <p:spPr bwMode="auto">
            <a:xfrm flipH="1">
              <a:off x="3334" y="1091"/>
              <a:ext cx="7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0" name="Line 54"/>
            <p:cNvSpPr>
              <a:spLocks noChangeShapeType="1"/>
            </p:cNvSpPr>
            <p:nvPr/>
          </p:nvSpPr>
          <p:spPr bwMode="auto">
            <a:xfrm>
              <a:off x="3473" y="1091"/>
              <a:ext cx="69"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147511" name="Rectangle 55"/>
          <p:cNvSpPr>
            <a:spLocks noChangeArrowheads="1"/>
          </p:cNvSpPr>
          <p:nvPr/>
        </p:nvSpPr>
        <p:spPr bwMode="auto">
          <a:xfrm>
            <a:off x="2454275" y="4838700"/>
            <a:ext cx="357188" cy="119063"/>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2" name="Line 56"/>
          <p:cNvSpPr>
            <a:spLocks noChangeShapeType="1"/>
          </p:cNvSpPr>
          <p:nvPr/>
        </p:nvSpPr>
        <p:spPr bwMode="auto">
          <a:xfrm>
            <a:off x="2224088" y="4579938"/>
            <a:ext cx="0" cy="3175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3" name="Line 57"/>
          <p:cNvSpPr>
            <a:spLocks noChangeShapeType="1"/>
          </p:cNvSpPr>
          <p:nvPr/>
        </p:nvSpPr>
        <p:spPr bwMode="auto">
          <a:xfrm>
            <a:off x="3049588" y="4581525"/>
            <a:ext cx="1587" cy="3095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4" name="Line 58"/>
          <p:cNvSpPr>
            <a:spLocks noChangeShapeType="1"/>
          </p:cNvSpPr>
          <p:nvPr/>
        </p:nvSpPr>
        <p:spPr bwMode="auto">
          <a:xfrm>
            <a:off x="2220913" y="4897438"/>
            <a:ext cx="227012"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5" name="Line 59"/>
          <p:cNvSpPr>
            <a:spLocks noChangeShapeType="1"/>
          </p:cNvSpPr>
          <p:nvPr/>
        </p:nvSpPr>
        <p:spPr bwMode="auto">
          <a:xfrm>
            <a:off x="2816225" y="4895850"/>
            <a:ext cx="2301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6" name="Oval 60"/>
          <p:cNvSpPr>
            <a:spLocks noChangeArrowheads="1"/>
          </p:cNvSpPr>
          <p:nvPr/>
        </p:nvSpPr>
        <p:spPr bwMode="auto">
          <a:xfrm>
            <a:off x="3027363" y="4567238"/>
            <a:ext cx="34925" cy="2381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17" name="Oval 61"/>
          <p:cNvSpPr>
            <a:spLocks noChangeArrowheads="1"/>
          </p:cNvSpPr>
          <p:nvPr/>
        </p:nvSpPr>
        <p:spPr bwMode="auto">
          <a:xfrm>
            <a:off x="2203450" y="4567238"/>
            <a:ext cx="34925" cy="2381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04" name="Rectangle 62"/>
          <p:cNvSpPr>
            <a:spLocks noChangeArrowheads="1"/>
          </p:cNvSpPr>
          <p:nvPr/>
        </p:nvSpPr>
        <p:spPr bwMode="auto">
          <a:xfrm>
            <a:off x="2046288" y="4913313"/>
            <a:ext cx="166687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Soft Charge Resistor</a:t>
            </a:r>
          </a:p>
        </p:txBody>
      </p:sp>
      <p:sp>
        <p:nvSpPr>
          <p:cNvPr id="36905" name="Rectangle 63"/>
          <p:cNvSpPr>
            <a:spLocks noChangeArrowheads="1"/>
          </p:cNvSpPr>
          <p:nvPr/>
        </p:nvSpPr>
        <p:spPr bwMode="auto">
          <a:xfrm>
            <a:off x="798513" y="4032250"/>
            <a:ext cx="1646237"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Soft Charge Contactor</a:t>
            </a:r>
          </a:p>
        </p:txBody>
      </p:sp>
      <p:sp>
        <p:nvSpPr>
          <p:cNvPr id="147520" name="Line 64"/>
          <p:cNvSpPr>
            <a:spLocks noChangeShapeType="1"/>
          </p:cNvSpPr>
          <p:nvPr/>
        </p:nvSpPr>
        <p:spPr bwMode="auto">
          <a:xfrm>
            <a:off x="1808163" y="4400550"/>
            <a:ext cx="665162" cy="100013"/>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1" name="Rectangle 65"/>
          <p:cNvSpPr>
            <a:spLocks noChangeArrowheads="1"/>
          </p:cNvSpPr>
          <p:nvPr/>
        </p:nvSpPr>
        <p:spPr bwMode="auto">
          <a:xfrm>
            <a:off x="3681413" y="6448425"/>
            <a:ext cx="468312" cy="161925"/>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2" name="Line 66"/>
          <p:cNvSpPr>
            <a:spLocks noChangeShapeType="1"/>
          </p:cNvSpPr>
          <p:nvPr/>
        </p:nvSpPr>
        <p:spPr bwMode="auto">
          <a:xfrm flipV="1">
            <a:off x="3683000" y="6448425"/>
            <a:ext cx="463550" cy="15875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3" name="Rectangle 67"/>
          <p:cNvSpPr>
            <a:spLocks noChangeArrowheads="1"/>
          </p:cNvSpPr>
          <p:nvPr/>
        </p:nvSpPr>
        <p:spPr bwMode="auto">
          <a:xfrm>
            <a:off x="4546600" y="4983163"/>
            <a:ext cx="685800" cy="1163637"/>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6910" name="Group 68"/>
          <p:cNvGrpSpPr>
            <a:grpSpLocks/>
          </p:cNvGrpSpPr>
          <p:nvPr/>
        </p:nvGrpSpPr>
        <p:grpSpPr bwMode="auto">
          <a:xfrm>
            <a:off x="4645025" y="5094288"/>
            <a:ext cx="423863" cy="369887"/>
            <a:chOff x="4670" y="1376"/>
            <a:chExt cx="259" cy="205"/>
          </a:xfrm>
        </p:grpSpPr>
        <p:sp>
          <p:nvSpPr>
            <p:cNvPr id="147525" name="Freeform 69"/>
            <p:cNvSpPr>
              <a:spLocks/>
            </p:cNvSpPr>
            <p:nvPr/>
          </p:nvSpPr>
          <p:spPr bwMode="auto">
            <a:xfrm>
              <a:off x="4762" y="1386"/>
              <a:ext cx="146" cy="176"/>
            </a:xfrm>
            <a:custGeom>
              <a:avLst/>
              <a:gdLst/>
              <a:ahLst/>
              <a:cxnLst>
                <a:cxn ang="0">
                  <a:pos x="147" y="0"/>
                </a:cxn>
                <a:cxn ang="0">
                  <a:pos x="0" y="94"/>
                </a:cxn>
                <a:cxn ang="0">
                  <a:pos x="147" y="175"/>
                </a:cxn>
              </a:cxnLst>
              <a:rect l="0" t="0" r="r" b="b"/>
              <a:pathLst>
                <a:path w="148" h="176">
                  <a:moveTo>
                    <a:pt x="147" y="0"/>
                  </a:moveTo>
                  <a:lnTo>
                    <a:pt x="0" y="94"/>
                  </a:lnTo>
                  <a:lnTo>
                    <a:pt x="147" y="175"/>
                  </a:lnTo>
                </a:path>
              </a:pathLst>
            </a:custGeom>
            <a:noFill/>
            <a:ln w="508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6" name="Freeform 70"/>
            <p:cNvSpPr>
              <a:spLocks/>
            </p:cNvSpPr>
            <p:nvPr/>
          </p:nvSpPr>
          <p:spPr bwMode="auto">
            <a:xfrm>
              <a:off x="4840" y="1526"/>
              <a:ext cx="89" cy="55"/>
            </a:xfrm>
            <a:custGeom>
              <a:avLst/>
              <a:gdLst/>
              <a:ahLst/>
              <a:cxnLst>
                <a:cxn ang="0">
                  <a:pos x="88" y="54"/>
                </a:cxn>
                <a:cxn ang="0">
                  <a:pos x="52" y="0"/>
                </a:cxn>
                <a:cxn ang="0">
                  <a:pos x="0" y="23"/>
                </a:cxn>
                <a:cxn ang="0">
                  <a:pos x="88" y="54"/>
                </a:cxn>
              </a:cxnLst>
              <a:rect l="0" t="0" r="r" b="b"/>
              <a:pathLst>
                <a:path w="89" h="55">
                  <a:moveTo>
                    <a:pt x="88" y="54"/>
                  </a:moveTo>
                  <a:lnTo>
                    <a:pt x="52" y="0"/>
                  </a:lnTo>
                  <a:lnTo>
                    <a:pt x="0" y="23"/>
                  </a:lnTo>
                  <a:lnTo>
                    <a:pt x="88" y="54"/>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7" name="Line 71"/>
            <p:cNvSpPr>
              <a:spLocks noChangeShapeType="1"/>
            </p:cNvSpPr>
            <p:nvPr/>
          </p:nvSpPr>
          <p:spPr bwMode="auto">
            <a:xfrm>
              <a:off x="4758" y="1376"/>
              <a:ext cx="0" cy="203"/>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8" name="Line 72"/>
            <p:cNvSpPr>
              <a:spLocks noChangeShapeType="1"/>
            </p:cNvSpPr>
            <p:nvPr/>
          </p:nvSpPr>
          <p:spPr bwMode="auto">
            <a:xfrm>
              <a:off x="4720" y="1412"/>
              <a:ext cx="0" cy="121"/>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29" name="Line 73"/>
            <p:cNvSpPr>
              <a:spLocks noChangeShapeType="1"/>
            </p:cNvSpPr>
            <p:nvPr/>
          </p:nvSpPr>
          <p:spPr bwMode="auto">
            <a:xfrm flipH="1">
              <a:off x="4670" y="1473"/>
              <a:ext cx="45"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6911" name="Group 74"/>
          <p:cNvGrpSpPr>
            <a:grpSpLocks/>
          </p:cNvGrpSpPr>
          <p:nvPr/>
        </p:nvGrpSpPr>
        <p:grpSpPr bwMode="auto">
          <a:xfrm>
            <a:off x="4652963" y="5592763"/>
            <a:ext cx="423862" cy="368300"/>
            <a:chOff x="4675" y="1652"/>
            <a:chExt cx="259" cy="204"/>
          </a:xfrm>
        </p:grpSpPr>
        <p:sp>
          <p:nvSpPr>
            <p:cNvPr id="147531" name="Freeform 75"/>
            <p:cNvSpPr>
              <a:spLocks/>
            </p:cNvSpPr>
            <p:nvPr/>
          </p:nvSpPr>
          <p:spPr bwMode="auto">
            <a:xfrm>
              <a:off x="4767" y="1663"/>
              <a:ext cx="146" cy="175"/>
            </a:xfrm>
            <a:custGeom>
              <a:avLst/>
              <a:gdLst/>
              <a:ahLst/>
              <a:cxnLst>
                <a:cxn ang="0">
                  <a:pos x="147" y="0"/>
                </a:cxn>
                <a:cxn ang="0">
                  <a:pos x="0" y="93"/>
                </a:cxn>
                <a:cxn ang="0">
                  <a:pos x="147" y="174"/>
                </a:cxn>
              </a:cxnLst>
              <a:rect l="0" t="0" r="r" b="b"/>
              <a:pathLst>
                <a:path w="148" h="175">
                  <a:moveTo>
                    <a:pt x="147" y="0"/>
                  </a:moveTo>
                  <a:lnTo>
                    <a:pt x="0" y="93"/>
                  </a:lnTo>
                  <a:lnTo>
                    <a:pt x="147" y="174"/>
                  </a:lnTo>
                </a:path>
              </a:pathLst>
            </a:custGeom>
            <a:noFill/>
            <a:ln w="508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32" name="Freeform 76"/>
            <p:cNvSpPr>
              <a:spLocks/>
            </p:cNvSpPr>
            <p:nvPr/>
          </p:nvSpPr>
          <p:spPr bwMode="auto">
            <a:xfrm>
              <a:off x="4845" y="1802"/>
              <a:ext cx="89" cy="54"/>
            </a:xfrm>
            <a:custGeom>
              <a:avLst/>
              <a:gdLst/>
              <a:ahLst/>
              <a:cxnLst>
                <a:cxn ang="0">
                  <a:pos x="88" y="53"/>
                </a:cxn>
                <a:cxn ang="0">
                  <a:pos x="52" y="0"/>
                </a:cxn>
                <a:cxn ang="0">
                  <a:pos x="0" y="23"/>
                </a:cxn>
                <a:cxn ang="0">
                  <a:pos x="88" y="53"/>
                </a:cxn>
              </a:cxnLst>
              <a:rect l="0" t="0" r="r" b="b"/>
              <a:pathLst>
                <a:path w="89" h="54">
                  <a:moveTo>
                    <a:pt x="88" y="53"/>
                  </a:moveTo>
                  <a:lnTo>
                    <a:pt x="52" y="0"/>
                  </a:lnTo>
                  <a:lnTo>
                    <a:pt x="0" y="23"/>
                  </a:lnTo>
                  <a:lnTo>
                    <a:pt x="88" y="53"/>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33" name="Line 77"/>
            <p:cNvSpPr>
              <a:spLocks noChangeShapeType="1"/>
            </p:cNvSpPr>
            <p:nvPr/>
          </p:nvSpPr>
          <p:spPr bwMode="auto">
            <a:xfrm>
              <a:off x="4763" y="1652"/>
              <a:ext cx="0" cy="203"/>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34" name="Line 78"/>
            <p:cNvSpPr>
              <a:spLocks noChangeShapeType="1"/>
            </p:cNvSpPr>
            <p:nvPr/>
          </p:nvSpPr>
          <p:spPr bwMode="auto">
            <a:xfrm>
              <a:off x="4725" y="1688"/>
              <a:ext cx="0" cy="121"/>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35" name="Line 79"/>
            <p:cNvSpPr>
              <a:spLocks noChangeShapeType="1"/>
            </p:cNvSpPr>
            <p:nvPr/>
          </p:nvSpPr>
          <p:spPr bwMode="auto">
            <a:xfrm flipH="1">
              <a:off x="4675" y="1748"/>
              <a:ext cx="45"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6912" name="Group 80"/>
          <p:cNvGrpSpPr>
            <a:grpSpLocks/>
          </p:cNvGrpSpPr>
          <p:nvPr/>
        </p:nvGrpSpPr>
        <p:grpSpPr bwMode="auto">
          <a:xfrm>
            <a:off x="5094288" y="5205413"/>
            <a:ext cx="104775" cy="109537"/>
            <a:chOff x="4944" y="1437"/>
            <a:chExt cx="64" cy="61"/>
          </a:xfrm>
        </p:grpSpPr>
        <p:sp>
          <p:nvSpPr>
            <p:cNvPr id="147537" name="Freeform 81"/>
            <p:cNvSpPr>
              <a:spLocks/>
            </p:cNvSpPr>
            <p:nvPr/>
          </p:nvSpPr>
          <p:spPr bwMode="auto">
            <a:xfrm>
              <a:off x="4947" y="1437"/>
              <a:ext cx="61" cy="61"/>
            </a:xfrm>
            <a:custGeom>
              <a:avLst/>
              <a:gdLst/>
              <a:ahLst/>
              <a:cxnLst>
                <a:cxn ang="0">
                  <a:pos x="25" y="0"/>
                </a:cxn>
                <a:cxn ang="0">
                  <a:pos x="0" y="60"/>
                </a:cxn>
                <a:cxn ang="0">
                  <a:pos x="60" y="58"/>
                </a:cxn>
                <a:cxn ang="0">
                  <a:pos x="25" y="0"/>
                </a:cxn>
              </a:cxnLst>
              <a:rect l="0" t="0" r="r" b="b"/>
              <a:pathLst>
                <a:path w="61" h="61">
                  <a:moveTo>
                    <a:pt x="25" y="0"/>
                  </a:moveTo>
                  <a:lnTo>
                    <a:pt x="0" y="60"/>
                  </a:lnTo>
                  <a:lnTo>
                    <a:pt x="60" y="58"/>
                  </a:lnTo>
                  <a:lnTo>
                    <a:pt x="25"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38" name="Line 82"/>
            <p:cNvSpPr>
              <a:spLocks noChangeShapeType="1"/>
            </p:cNvSpPr>
            <p:nvPr/>
          </p:nvSpPr>
          <p:spPr bwMode="auto">
            <a:xfrm>
              <a:off x="4944" y="1437"/>
              <a:ext cx="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6913" name="Group 83"/>
          <p:cNvGrpSpPr>
            <a:grpSpLocks/>
          </p:cNvGrpSpPr>
          <p:nvPr/>
        </p:nvGrpSpPr>
        <p:grpSpPr bwMode="auto">
          <a:xfrm>
            <a:off x="5089525" y="5726113"/>
            <a:ext cx="106363" cy="111125"/>
            <a:chOff x="4941" y="1726"/>
            <a:chExt cx="65" cy="61"/>
          </a:xfrm>
        </p:grpSpPr>
        <p:sp>
          <p:nvSpPr>
            <p:cNvPr id="147540" name="Freeform 84"/>
            <p:cNvSpPr>
              <a:spLocks/>
            </p:cNvSpPr>
            <p:nvPr/>
          </p:nvSpPr>
          <p:spPr bwMode="auto">
            <a:xfrm>
              <a:off x="4944" y="1726"/>
              <a:ext cx="62" cy="61"/>
            </a:xfrm>
            <a:custGeom>
              <a:avLst/>
              <a:gdLst/>
              <a:ahLst/>
              <a:cxnLst>
                <a:cxn ang="0">
                  <a:pos x="26" y="0"/>
                </a:cxn>
                <a:cxn ang="0">
                  <a:pos x="0" y="60"/>
                </a:cxn>
                <a:cxn ang="0">
                  <a:pos x="61" y="58"/>
                </a:cxn>
                <a:cxn ang="0">
                  <a:pos x="26" y="0"/>
                </a:cxn>
              </a:cxnLst>
              <a:rect l="0" t="0" r="r" b="b"/>
              <a:pathLst>
                <a:path w="62" h="61">
                  <a:moveTo>
                    <a:pt x="26" y="0"/>
                  </a:moveTo>
                  <a:lnTo>
                    <a:pt x="0" y="60"/>
                  </a:lnTo>
                  <a:lnTo>
                    <a:pt x="61" y="58"/>
                  </a:lnTo>
                  <a:lnTo>
                    <a:pt x="26"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1" name="Line 85"/>
            <p:cNvSpPr>
              <a:spLocks noChangeShapeType="1"/>
            </p:cNvSpPr>
            <p:nvPr/>
          </p:nvSpPr>
          <p:spPr bwMode="auto">
            <a:xfrm>
              <a:off x="4941" y="1726"/>
              <a:ext cx="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147542" name="Line 86"/>
          <p:cNvSpPr>
            <a:spLocks noChangeShapeType="1"/>
          </p:cNvSpPr>
          <p:nvPr/>
        </p:nvSpPr>
        <p:spPr bwMode="auto">
          <a:xfrm>
            <a:off x="5057775" y="5462588"/>
            <a:ext cx="0" cy="1555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3" name="Line 87"/>
          <p:cNvSpPr>
            <a:spLocks noChangeShapeType="1"/>
          </p:cNvSpPr>
          <p:nvPr/>
        </p:nvSpPr>
        <p:spPr bwMode="auto">
          <a:xfrm>
            <a:off x="5148263" y="5316538"/>
            <a:ext cx="0" cy="12382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4" name="Line 88"/>
          <p:cNvSpPr>
            <a:spLocks noChangeShapeType="1"/>
          </p:cNvSpPr>
          <p:nvPr/>
        </p:nvSpPr>
        <p:spPr bwMode="auto">
          <a:xfrm flipH="1">
            <a:off x="5057775" y="5434013"/>
            <a:ext cx="904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5" name="Oval 89"/>
          <p:cNvSpPr>
            <a:spLocks noChangeArrowheads="1"/>
          </p:cNvSpPr>
          <p:nvPr/>
        </p:nvSpPr>
        <p:spPr bwMode="auto">
          <a:xfrm>
            <a:off x="5030788" y="4938713"/>
            <a:ext cx="61912" cy="36512"/>
          </a:xfrm>
          <a:prstGeom prst="ellipse">
            <a:avLst/>
          </a:prstGeom>
          <a:solidFill>
            <a:schemeClr val="tx1"/>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6" name="Line 90"/>
          <p:cNvSpPr>
            <a:spLocks noChangeShapeType="1"/>
          </p:cNvSpPr>
          <p:nvPr/>
        </p:nvSpPr>
        <p:spPr bwMode="auto">
          <a:xfrm>
            <a:off x="5067300" y="4978400"/>
            <a:ext cx="0" cy="12858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7" name="Line 91"/>
          <p:cNvSpPr>
            <a:spLocks noChangeShapeType="1"/>
          </p:cNvSpPr>
          <p:nvPr/>
        </p:nvSpPr>
        <p:spPr bwMode="auto">
          <a:xfrm>
            <a:off x="5067300" y="5106988"/>
            <a:ext cx="650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8" name="Line 92"/>
          <p:cNvSpPr>
            <a:spLocks noChangeShapeType="1"/>
          </p:cNvSpPr>
          <p:nvPr/>
        </p:nvSpPr>
        <p:spPr bwMode="auto">
          <a:xfrm>
            <a:off x="5143500" y="5103813"/>
            <a:ext cx="0" cy="968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49" name="Line 93"/>
          <p:cNvSpPr>
            <a:spLocks noChangeShapeType="1"/>
          </p:cNvSpPr>
          <p:nvPr/>
        </p:nvSpPr>
        <p:spPr bwMode="auto">
          <a:xfrm flipV="1">
            <a:off x="5140325" y="5613400"/>
            <a:ext cx="0" cy="11271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0" name="Line 94"/>
          <p:cNvSpPr>
            <a:spLocks noChangeShapeType="1"/>
          </p:cNvSpPr>
          <p:nvPr/>
        </p:nvSpPr>
        <p:spPr bwMode="auto">
          <a:xfrm flipH="1">
            <a:off x="5048250" y="5618163"/>
            <a:ext cx="920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1" name="Line 95"/>
          <p:cNvSpPr>
            <a:spLocks noChangeShapeType="1"/>
          </p:cNvSpPr>
          <p:nvPr/>
        </p:nvSpPr>
        <p:spPr bwMode="auto">
          <a:xfrm>
            <a:off x="5143500" y="5835650"/>
            <a:ext cx="0" cy="12541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2" name="Line 96"/>
          <p:cNvSpPr>
            <a:spLocks noChangeShapeType="1"/>
          </p:cNvSpPr>
          <p:nvPr/>
        </p:nvSpPr>
        <p:spPr bwMode="auto">
          <a:xfrm flipV="1">
            <a:off x="5083175" y="5961063"/>
            <a:ext cx="0" cy="1857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3" name="Line 97"/>
          <p:cNvSpPr>
            <a:spLocks noChangeShapeType="1"/>
          </p:cNvSpPr>
          <p:nvPr/>
        </p:nvSpPr>
        <p:spPr bwMode="auto">
          <a:xfrm flipH="1">
            <a:off x="5080000" y="5965825"/>
            <a:ext cx="635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4" name="Oval 98"/>
          <p:cNvSpPr>
            <a:spLocks noChangeArrowheads="1"/>
          </p:cNvSpPr>
          <p:nvPr/>
        </p:nvSpPr>
        <p:spPr bwMode="auto">
          <a:xfrm>
            <a:off x="5246688" y="5511800"/>
            <a:ext cx="57150" cy="36513"/>
          </a:xfrm>
          <a:prstGeom prst="ellipse">
            <a:avLst/>
          </a:prstGeom>
          <a:solidFill>
            <a:schemeClr val="tx1"/>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5" name="Line 99"/>
          <p:cNvSpPr>
            <a:spLocks noChangeShapeType="1"/>
          </p:cNvSpPr>
          <p:nvPr/>
        </p:nvSpPr>
        <p:spPr bwMode="auto">
          <a:xfrm>
            <a:off x="5057775" y="5529263"/>
            <a:ext cx="17621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8" name="Rectangle 101"/>
          <p:cNvSpPr>
            <a:spLocks noChangeArrowheads="1"/>
          </p:cNvSpPr>
          <p:nvPr/>
        </p:nvSpPr>
        <p:spPr bwMode="auto">
          <a:xfrm>
            <a:off x="3619500" y="6169025"/>
            <a:ext cx="635000"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Fuse</a:t>
            </a:r>
          </a:p>
        </p:txBody>
      </p:sp>
      <p:sp>
        <p:nvSpPr>
          <p:cNvPr id="147558" name="Oval 102"/>
          <p:cNvSpPr>
            <a:spLocks noChangeArrowheads="1"/>
          </p:cNvSpPr>
          <p:nvPr/>
        </p:nvSpPr>
        <p:spPr bwMode="auto">
          <a:xfrm>
            <a:off x="1493838" y="5487988"/>
            <a:ext cx="58737" cy="5873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59" name="Oval 103"/>
          <p:cNvSpPr>
            <a:spLocks noChangeArrowheads="1"/>
          </p:cNvSpPr>
          <p:nvPr/>
        </p:nvSpPr>
        <p:spPr bwMode="auto">
          <a:xfrm>
            <a:off x="1487488" y="6142038"/>
            <a:ext cx="58737" cy="5873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0" name="Oval 104"/>
          <p:cNvSpPr>
            <a:spLocks noChangeArrowheads="1"/>
          </p:cNvSpPr>
          <p:nvPr/>
        </p:nvSpPr>
        <p:spPr bwMode="auto">
          <a:xfrm>
            <a:off x="3309938" y="6492875"/>
            <a:ext cx="58737" cy="5715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1" name="Oval 105"/>
          <p:cNvSpPr>
            <a:spLocks noChangeArrowheads="1"/>
          </p:cNvSpPr>
          <p:nvPr/>
        </p:nvSpPr>
        <p:spPr bwMode="auto">
          <a:xfrm>
            <a:off x="3309938" y="4552950"/>
            <a:ext cx="58737" cy="5715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2" name="Oval 106"/>
          <p:cNvSpPr>
            <a:spLocks noChangeArrowheads="1"/>
          </p:cNvSpPr>
          <p:nvPr/>
        </p:nvSpPr>
        <p:spPr bwMode="auto">
          <a:xfrm>
            <a:off x="5030788" y="4924425"/>
            <a:ext cx="60325" cy="5873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3" name="Oval 107"/>
          <p:cNvSpPr>
            <a:spLocks noChangeArrowheads="1"/>
          </p:cNvSpPr>
          <p:nvPr/>
        </p:nvSpPr>
        <p:spPr bwMode="auto">
          <a:xfrm>
            <a:off x="5248275" y="5495925"/>
            <a:ext cx="58738" cy="5715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4" name="Oval 108"/>
          <p:cNvSpPr>
            <a:spLocks noChangeArrowheads="1"/>
          </p:cNvSpPr>
          <p:nvPr/>
        </p:nvSpPr>
        <p:spPr bwMode="auto">
          <a:xfrm>
            <a:off x="5054600" y="6130925"/>
            <a:ext cx="58738" cy="5873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5" name="Oval 109"/>
          <p:cNvSpPr>
            <a:spLocks noChangeArrowheads="1"/>
          </p:cNvSpPr>
          <p:nvPr/>
        </p:nvSpPr>
        <p:spPr bwMode="auto">
          <a:xfrm>
            <a:off x="3016250" y="4548188"/>
            <a:ext cx="58738" cy="5873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47566" name="Oval 110"/>
          <p:cNvSpPr>
            <a:spLocks noChangeArrowheads="1"/>
          </p:cNvSpPr>
          <p:nvPr/>
        </p:nvSpPr>
        <p:spPr bwMode="auto">
          <a:xfrm>
            <a:off x="2190750" y="4548188"/>
            <a:ext cx="58738" cy="5873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lgn="ctr">
              <a:defRPr/>
            </a:pPr>
            <a:r>
              <a:rPr lang="en-US" altLang="en-US" sz="4800" smtClean="0"/>
              <a:t>DC Bus Fuse</a:t>
            </a:r>
          </a:p>
        </p:txBody>
      </p:sp>
      <p:sp>
        <p:nvSpPr>
          <p:cNvPr id="153603" name="Rectangle 3"/>
          <p:cNvSpPr>
            <a:spLocks noChangeArrowheads="1"/>
          </p:cNvSpPr>
          <p:nvPr/>
        </p:nvSpPr>
        <p:spPr bwMode="auto">
          <a:xfrm>
            <a:off x="744538" y="1801813"/>
            <a:ext cx="7940675" cy="1366837"/>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The DC bus fuse protects the rest of the inverter if the output transistors were to fail</a:t>
            </a:r>
          </a:p>
          <a:p>
            <a:pPr eaLnBrk="0" hangingPunct="0">
              <a:spcBef>
                <a:spcPct val="50000"/>
              </a:spcBef>
              <a:buClr>
                <a:schemeClr val="accent1"/>
              </a:buClr>
              <a:buSzPct val="75000"/>
              <a:buFont typeface="Monotype Sorts" pitchFamily="2" charset="2"/>
              <a:buNone/>
              <a:defRPr/>
            </a:pPr>
            <a:r>
              <a:rPr lang="en-US" altLang="en-US" sz="2400" b="0">
                <a:solidFill>
                  <a:schemeClr val="bg2"/>
                </a:solidFill>
                <a:effectLst>
                  <a:outerShdw blurRad="38100" dist="38100" dir="2700000" algn="tl">
                    <a:srgbClr val="FFFFFF"/>
                  </a:outerShdw>
                </a:effectLst>
                <a:latin typeface="Arial" pitchFamily="34" charset="0"/>
                <a:cs typeface="+mn-cs"/>
              </a:rPr>
              <a:t> </a:t>
            </a:r>
          </a:p>
        </p:txBody>
      </p:sp>
      <p:pic>
        <p:nvPicPr>
          <p:cNvPr id="38915" name="Picture 4"/>
          <p:cNvPicPr>
            <a:picLocks noChangeArrowheads="1"/>
          </p:cNvPicPr>
          <p:nvPr/>
        </p:nvPicPr>
        <p:blipFill>
          <a:blip r:embed="rId4"/>
          <a:srcRect/>
          <a:stretch>
            <a:fillRect/>
          </a:stretch>
        </p:blipFill>
        <p:spPr bwMode="auto">
          <a:xfrm>
            <a:off x="619125" y="3186113"/>
            <a:ext cx="1076325" cy="3084512"/>
          </a:xfrm>
          <a:prstGeom prst="rect">
            <a:avLst/>
          </a:prstGeom>
          <a:noFill/>
          <a:ln w="12700">
            <a:noFill/>
            <a:miter lim="800000"/>
            <a:headEnd/>
            <a:tailEnd/>
          </a:ln>
        </p:spPr>
      </p:pic>
      <p:grpSp>
        <p:nvGrpSpPr>
          <p:cNvPr id="38916" name="Group 13"/>
          <p:cNvGrpSpPr>
            <a:grpSpLocks/>
          </p:cNvGrpSpPr>
          <p:nvPr/>
        </p:nvGrpSpPr>
        <p:grpSpPr bwMode="auto">
          <a:xfrm>
            <a:off x="3808413" y="4178300"/>
            <a:ext cx="700087" cy="1131888"/>
            <a:chOff x="2549" y="1308"/>
            <a:chExt cx="425" cy="647"/>
          </a:xfrm>
        </p:grpSpPr>
        <p:sp>
          <p:nvSpPr>
            <p:cNvPr id="153614" name="Rectangle 14"/>
            <p:cNvSpPr>
              <a:spLocks noChangeArrowheads="1"/>
            </p:cNvSpPr>
            <p:nvPr/>
          </p:nvSpPr>
          <p:spPr bwMode="auto">
            <a:xfrm>
              <a:off x="2549" y="1308"/>
              <a:ext cx="425" cy="647"/>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9004" name="Group 15"/>
            <p:cNvGrpSpPr>
              <a:grpSpLocks/>
            </p:cNvGrpSpPr>
            <p:nvPr/>
          </p:nvGrpSpPr>
          <p:grpSpPr bwMode="auto">
            <a:xfrm>
              <a:off x="2666" y="1419"/>
              <a:ext cx="211" cy="105"/>
              <a:chOff x="2666" y="1419"/>
              <a:chExt cx="211" cy="105"/>
            </a:xfrm>
          </p:grpSpPr>
          <p:sp>
            <p:nvSpPr>
              <p:cNvPr id="153616" name="Freeform 16"/>
              <p:cNvSpPr>
                <a:spLocks/>
              </p:cNvSpPr>
              <p:nvPr/>
            </p:nvSpPr>
            <p:spPr bwMode="auto">
              <a:xfrm>
                <a:off x="2666" y="1419"/>
                <a:ext cx="211" cy="105"/>
              </a:xfrm>
              <a:custGeom>
                <a:avLst/>
                <a:gdLst/>
                <a:ahLst/>
                <a:cxnLst>
                  <a:cxn ang="0">
                    <a:pos x="103" y="0"/>
                  </a:cxn>
                  <a:cxn ang="0">
                    <a:pos x="0" y="104"/>
                  </a:cxn>
                  <a:cxn ang="0">
                    <a:pos x="210" y="104"/>
                  </a:cxn>
                  <a:cxn ang="0">
                    <a:pos x="103" y="0"/>
                  </a:cxn>
                </a:cxnLst>
                <a:rect l="0" t="0" r="r" b="b"/>
                <a:pathLst>
                  <a:path w="211" h="105">
                    <a:moveTo>
                      <a:pt x="103" y="0"/>
                    </a:moveTo>
                    <a:lnTo>
                      <a:pt x="0" y="104"/>
                    </a:lnTo>
                    <a:lnTo>
                      <a:pt x="210" y="104"/>
                    </a:lnTo>
                    <a:lnTo>
                      <a:pt x="103"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17" name="Line 17"/>
              <p:cNvSpPr>
                <a:spLocks noChangeShapeType="1"/>
              </p:cNvSpPr>
              <p:nvPr/>
            </p:nvSpPr>
            <p:spPr bwMode="auto">
              <a:xfrm>
                <a:off x="2669" y="1419"/>
                <a:ext cx="200"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9005" name="Group 18"/>
            <p:cNvGrpSpPr>
              <a:grpSpLocks/>
            </p:cNvGrpSpPr>
            <p:nvPr/>
          </p:nvGrpSpPr>
          <p:grpSpPr bwMode="auto">
            <a:xfrm>
              <a:off x="2663" y="1717"/>
              <a:ext cx="209" cy="105"/>
              <a:chOff x="2663" y="1717"/>
              <a:chExt cx="209" cy="105"/>
            </a:xfrm>
          </p:grpSpPr>
          <p:sp>
            <p:nvSpPr>
              <p:cNvPr id="153619" name="Freeform 19"/>
              <p:cNvSpPr>
                <a:spLocks/>
              </p:cNvSpPr>
              <p:nvPr/>
            </p:nvSpPr>
            <p:spPr bwMode="auto">
              <a:xfrm>
                <a:off x="2663" y="1717"/>
                <a:ext cx="209" cy="103"/>
              </a:xfrm>
              <a:custGeom>
                <a:avLst/>
                <a:gdLst/>
                <a:ahLst/>
                <a:cxnLst>
                  <a:cxn ang="0">
                    <a:pos x="102" y="0"/>
                  </a:cxn>
                  <a:cxn ang="0">
                    <a:pos x="0" y="104"/>
                  </a:cxn>
                  <a:cxn ang="0">
                    <a:pos x="208" y="104"/>
                  </a:cxn>
                  <a:cxn ang="0">
                    <a:pos x="102" y="0"/>
                  </a:cxn>
                </a:cxnLst>
                <a:rect l="0" t="0" r="r" b="b"/>
                <a:pathLst>
                  <a:path w="209" h="105">
                    <a:moveTo>
                      <a:pt x="102" y="0"/>
                    </a:moveTo>
                    <a:lnTo>
                      <a:pt x="0" y="104"/>
                    </a:lnTo>
                    <a:lnTo>
                      <a:pt x="208" y="104"/>
                    </a:lnTo>
                    <a:lnTo>
                      <a:pt x="102"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0" name="Line 20"/>
              <p:cNvSpPr>
                <a:spLocks noChangeShapeType="1"/>
              </p:cNvSpPr>
              <p:nvPr/>
            </p:nvSpPr>
            <p:spPr bwMode="auto">
              <a:xfrm>
                <a:off x="2666" y="1717"/>
                <a:ext cx="199"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sp>
        <p:nvSpPr>
          <p:cNvPr id="153621" name="Line 21"/>
          <p:cNvSpPr>
            <a:spLocks noChangeShapeType="1"/>
          </p:cNvSpPr>
          <p:nvPr/>
        </p:nvSpPr>
        <p:spPr bwMode="auto">
          <a:xfrm flipV="1">
            <a:off x="4171950" y="4175125"/>
            <a:ext cx="0" cy="1984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2" name="Line 22"/>
          <p:cNvSpPr>
            <a:spLocks noChangeShapeType="1"/>
          </p:cNvSpPr>
          <p:nvPr/>
        </p:nvSpPr>
        <p:spPr bwMode="auto">
          <a:xfrm>
            <a:off x="4159250" y="5075238"/>
            <a:ext cx="0" cy="2413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3" name="Line 23"/>
          <p:cNvSpPr>
            <a:spLocks noChangeShapeType="1"/>
          </p:cNvSpPr>
          <p:nvPr/>
        </p:nvSpPr>
        <p:spPr bwMode="auto">
          <a:xfrm flipV="1">
            <a:off x="4167188" y="4554538"/>
            <a:ext cx="0" cy="3333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4" name="Oval 24"/>
          <p:cNvSpPr>
            <a:spLocks noChangeArrowheads="1"/>
          </p:cNvSpPr>
          <p:nvPr/>
        </p:nvSpPr>
        <p:spPr bwMode="auto">
          <a:xfrm>
            <a:off x="4140200" y="4116388"/>
            <a:ext cx="58738" cy="5556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5" name="Line 25"/>
          <p:cNvSpPr>
            <a:spLocks noChangeShapeType="1"/>
          </p:cNvSpPr>
          <p:nvPr/>
        </p:nvSpPr>
        <p:spPr bwMode="auto">
          <a:xfrm>
            <a:off x="2998788" y="4711700"/>
            <a:ext cx="1138237"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6" name="Line 26"/>
          <p:cNvSpPr>
            <a:spLocks noChangeShapeType="1"/>
          </p:cNvSpPr>
          <p:nvPr/>
        </p:nvSpPr>
        <p:spPr bwMode="auto">
          <a:xfrm>
            <a:off x="4173538" y="3802063"/>
            <a:ext cx="0" cy="31591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7" name="Line 27"/>
          <p:cNvSpPr>
            <a:spLocks noChangeShapeType="1"/>
          </p:cNvSpPr>
          <p:nvPr/>
        </p:nvSpPr>
        <p:spPr bwMode="auto">
          <a:xfrm>
            <a:off x="4152900" y="5370513"/>
            <a:ext cx="0" cy="319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8" name="Line 28"/>
          <p:cNvSpPr>
            <a:spLocks noChangeShapeType="1"/>
          </p:cNvSpPr>
          <p:nvPr/>
        </p:nvSpPr>
        <p:spPr bwMode="auto">
          <a:xfrm>
            <a:off x="5424488" y="3802063"/>
            <a:ext cx="2287587"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29" name="Line 29"/>
          <p:cNvSpPr>
            <a:spLocks noChangeShapeType="1"/>
          </p:cNvSpPr>
          <p:nvPr/>
        </p:nvSpPr>
        <p:spPr bwMode="auto">
          <a:xfrm>
            <a:off x="4146550" y="5684838"/>
            <a:ext cx="36068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0" name="Line 30"/>
          <p:cNvSpPr>
            <a:spLocks noChangeShapeType="1"/>
          </p:cNvSpPr>
          <p:nvPr/>
        </p:nvSpPr>
        <p:spPr bwMode="auto">
          <a:xfrm flipH="1">
            <a:off x="5989638" y="3789363"/>
            <a:ext cx="1587" cy="83502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1" name="Oval 31"/>
          <p:cNvSpPr>
            <a:spLocks noChangeArrowheads="1"/>
          </p:cNvSpPr>
          <p:nvPr/>
        </p:nvSpPr>
        <p:spPr bwMode="auto">
          <a:xfrm>
            <a:off x="5970588" y="3787775"/>
            <a:ext cx="36512" cy="22225"/>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2" name="Line 32"/>
          <p:cNvSpPr>
            <a:spLocks noChangeShapeType="1"/>
          </p:cNvSpPr>
          <p:nvPr/>
        </p:nvSpPr>
        <p:spPr bwMode="auto">
          <a:xfrm>
            <a:off x="5991225" y="4711700"/>
            <a:ext cx="0" cy="9779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3" name="Line 33"/>
          <p:cNvSpPr>
            <a:spLocks noChangeShapeType="1"/>
          </p:cNvSpPr>
          <p:nvPr/>
        </p:nvSpPr>
        <p:spPr bwMode="auto">
          <a:xfrm>
            <a:off x="5861050" y="4622800"/>
            <a:ext cx="273050"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4" name="Arc 34"/>
          <p:cNvSpPr>
            <a:spLocks/>
          </p:cNvSpPr>
          <p:nvPr/>
        </p:nvSpPr>
        <p:spPr bwMode="auto">
          <a:xfrm>
            <a:off x="5989638" y="4689475"/>
            <a:ext cx="136525" cy="133350"/>
          </a:xfrm>
          <a:custGeom>
            <a:avLst/>
            <a:gdLst>
              <a:gd name="G0" fmla="+- 260 0 0"/>
              <a:gd name="G1" fmla="+- 21600 0 0"/>
              <a:gd name="G2" fmla="+- 21600 0 0"/>
              <a:gd name="T0" fmla="*/ 0 w 21858"/>
              <a:gd name="T1" fmla="*/ 2 h 21600"/>
              <a:gd name="T2" fmla="*/ 21858 w 21858"/>
              <a:gd name="T3" fmla="*/ 21312 h 21600"/>
              <a:gd name="T4" fmla="*/ 260 w 21858"/>
              <a:gd name="T5" fmla="*/ 21600 h 21600"/>
            </a:gdLst>
            <a:ahLst/>
            <a:cxnLst>
              <a:cxn ang="0">
                <a:pos x="T0" y="T1"/>
              </a:cxn>
              <a:cxn ang="0">
                <a:pos x="T2" y="T3"/>
              </a:cxn>
              <a:cxn ang="0">
                <a:pos x="T4" y="T5"/>
              </a:cxn>
            </a:cxnLst>
            <a:rect l="0" t="0" r="r" b="b"/>
            <a:pathLst>
              <a:path w="21858" h="21600" fill="none" extrusionOk="0">
                <a:moveTo>
                  <a:pt x="-1" y="1"/>
                </a:moveTo>
                <a:cubicBezTo>
                  <a:pt x="86" y="0"/>
                  <a:pt x="173" y="-1"/>
                  <a:pt x="260" y="0"/>
                </a:cubicBezTo>
                <a:cubicBezTo>
                  <a:pt x="12077" y="0"/>
                  <a:pt x="21700" y="9496"/>
                  <a:pt x="21858" y="21311"/>
                </a:cubicBezTo>
              </a:path>
              <a:path w="21858" h="21600" stroke="0" extrusionOk="0">
                <a:moveTo>
                  <a:pt x="-1" y="1"/>
                </a:moveTo>
                <a:cubicBezTo>
                  <a:pt x="86" y="0"/>
                  <a:pt x="173" y="-1"/>
                  <a:pt x="260" y="0"/>
                </a:cubicBezTo>
                <a:cubicBezTo>
                  <a:pt x="12077" y="0"/>
                  <a:pt x="21700" y="9496"/>
                  <a:pt x="21858" y="21311"/>
                </a:cubicBezTo>
                <a:lnTo>
                  <a:pt x="260" y="21600"/>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5" name="Arc 35"/>
          <p:cNvSpPr>
            <a:spLocks/>
          </p:cNvSpPr>
          <p:nvPr/>
        </p:nvSpPr>
        <p:spPr bwMode="auto">
          <a:xfrm>
            <a:off x="5867400" y="4691063"/>
            <a:ext cx="122238" cy="131762"/>
          </a:xfrm>
          <a:custGeom>
            <a:avLst/>
            <a:gdLst>
              <a:gd name="G0" fmla="+- 21598 0 0"/>
              <a:gd name="G1" fmla="+- 21598 0 0"/>
              <a:gd name="G2" fmla="+- 21600 0 0"/>
              <a:gd name="T0" fmla="*/ 0 w 21598"/>
              <a:gd name="T1" fmla="*/ 21312 h 21598"/>
              <a:gd name="T2" fmla="*/ 21308 w 21598"/>
              <a:gd name="T3" fmla="*/ 0 h 21598"/>
              <a:gd name="T4" fmla="*/ 21598 w 21598"/>
              <a:gd name="T5" fmla="*/ 21598 h 21598"/>
            </a:gdLst>
            <a:ahLst/>
            <a:cxnLst>
              <a:cxn ang="0">
                <a:pos x="T0" y="T1"/>
              </a:cxn>
              <a:cxn ang="0">
                <a:pos x="T2" y="T3"/>
              </a:cxn>
              <a:cxn ang="0">
                <a:pos x="T4" y="T5"/>
              </a:cxn>
            </a:cxnLst>
            <a:rect l="0" t="0" r="r" b="b"/>
            <a:pathLst>
              <a:path w="21598" h="21598" fill="none" extrusionOk="0">
                <a:moveTo>
                  <a:pt x="-1" y="21311"/>
                </a:moveTo>
                <a:cubicBezTo>
                  <a:pt x="154" y="9608"/>
                  <a:pt x="9604" y="157"/>
                  <a:pt x="21307" y="-1"/>
                </a:cubicBezTo>
              </a:path>
              <a:path w="21598" h="21598" stroke="0" extrusionOk="0">
                <a:moveTo>
                  <a:pt x="-1" y="21311"/>
                </a:moveTo>
                <a:cubicBezTo>
                  <a:pt x="154" y="9608"/>
                  <a:pt x="9604" y="157"/>
                  <a:pt x="21307" y="-1"/>
                </a:cubicBezTo>
                <a:lnTo>
                  <a:pt x="21598" y="21598"/>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36" name="Oval 36"/>
          <p:cNvSpPr>
            <a:spLocks noChangeArrowheads="1"/>
          </p:cNvSpPr>
          <p:nvPr/>
        </p:nvSpPr>
        <p:spPr bwMode="auto">
          <a:xfrm>
            <a:off x="5970588" y="5670550"/>
            <a:ext cx="36512" cy="254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8933" name="Rectangle 37"/>
          <p:cNvSpPr>
            <a:spLocks noChangeArrowheads="1"/>
          </p:cNvSpPr>
          <p:nvPr/>
        </p:nvSpPr>
        <p:spPr bwMode="auto">
          <a:xfrm>
            <a:off x="5751513" y="4376738"/>
            <a:ext cx="469900"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a:t>
            </a:r>
          </a:p>
        </p:txBody>
      </p:sp>
      <p:sp>
        <p:nvSpPr>
          <p:cNvPr id="38934" name="Rectangle 38"/>
          <p:cNvSpPr>
            <a:spLocks noChangeArrowheads="1"/>
          </p:cNvSpPr>
          <p:nvPr/>
        </p:nvSpPr>
        <p:spPr bwMode="auto">
          <a:xfrm>
            <a:off x="3022600" y="4718050"/>
            <a:ext cx="954088"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a:solidFill>
                  <a:schemeClr val="bg2"/>
                </a:solidFill>
              </a:rPr>
              <a:t>3 phase input </a:t>
            </a:r>
          </a:p>
        </p:txBody>
      </p:sp>
      <p:sp>
        <p:nvSpPr>
          <p:cNvPr id="38935" name="Rectangle 39"/>
          <p:cNvSpPr>
            <a:spLocks noChangeArrowheads="1"/>
          </p:cNvSpPr>
          <p:nvPr/>
        </p:nvSpPr>
        <p:spPr bwMode="auto">
          <a:xfrm>
            <a:off x="3146425" y="4135438"/>
            <a:ext cx="1008063"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Input Diode</a:t>
            </a:r>
          </a:p>
        </p:txBody>
      </p:sp>
      <p:sp>
        <p:nvSpPr>
          <p:cNvPr id="38936" name="Rectangle 40"/>
          <p:cNvSpPr>
            <a:spLocks noChangeArrowheads="1"/>
          </p:cNvSpPr>
          <p:nvPr/>
        </p:nvSpPr>
        <p:spPr bwMode="auto">
          <a:xfrm>
            <a:off x="4826000" y="4876800"/>
            <a:ext cx="1597025" cy="51593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DC Bus Capacitors</a:t>
            </a:r>
          </a:p>
        </p:txBody>
      </p:sp>
      <p:sp>
        <p:nvSpPr>
          <p:cNvPr id="38937" name="Rectangle 41"/>
          <p:cNvSpPr>
            <a:spLocks noChangeArrowheads="1"/>
          </p:cNvSpPr>
          <p:nvPr/>
        </p:nvSpPr>
        <p:spPr bwMode="auto">
          <a:xfrm>
            <a:off x="6140450" y="4584700"/>
            <a:ext cx="1398588" cy="3937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a:solidFill>
                  <a:schemeClr val="accent1"/>
                </a:solidFill>
              </a:rPr>
              <a:t> </a:t>
            </a:r>
          </a:p>
        </p:txBody>
      </p:sp>
      <p:sp>
        <p:nvSpPr>
          <p:cNvPr id="153642" name="Line 42"/>
          <p:cNvSpPr>
            <a:spLocks noChangeShapeType="1"/>
          </p:cNvSpPr>
          <p:nvPr/>
        </p:nvSpPr>
        <p:spPr bwMode="auto">
          <a:xfrm>
            <a:off x="7721600" y="3794125"/>
            <a:ext cx="0" cy="35242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43" name="Line 43"/>
          <p:cNvSpPr>
            <a:spLocks noChangeShapeType="1"/>
          </p:cNvSpPr>
          <p:nvPr/>
        </p:nvSpPr>
        <p:spPr bwMode="auto">
          <a:xfrm flipV="1">
            <a:off x="7748588" y="5345113"/>
            <a:ext cx="0" cy="330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8940" name="Rectangle 44"/>
          <p:cNvSpPr>
            <a:spLocks noChangeArrowheads="1"/>
          </p:cNvSpPr>
          <p:nvPr/>
        </p:nvSpPr>
        <p:spPr bwMode="auto">
          <a:xfrm>
            <a:off x="6056313" y="3987800"/>
            <a:ext cx="1360487"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Output Transistors</a:t>
            </a:r>
          </a:p>
        </p:txBody>
      </p:sp>
      <p:sp>
        <p:nvSpPr>
          <p:cNvPr id="153645" name="Line 45"/>
          <p:cNvSpPr>
            <a:spLocks noChangeShapeType="1"/>
          </p:cNvSpPr>
          <p:nvPr/>
        </p:nvSpPr>
        <p:spPr bwMode="auto">
          <a:xfrm>
            <a:off x="7743825" y="4719638"/>
            <a:ext cx="10477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46" name="Line 46"/>
          <p:cNvSpPr>
            <a:spLocks noChangeShapeType="1"/>
          </p:cNvSpPr>
          <p:nvPr/>
        </p:nvSpPr>
        <p:spPr bwMode="auto">
          <a:xfrm>
            <a:off x="4167188" y="3800475"/>
            <a:ext cx="9652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8943" name="Group 47"/>
          <p:cNvGrpSpPr>
            <a:grpSpLocks/>
          </p:cNvGrpSpPr>
          <p:nvPr/>
        </p:nvGrpSpPr>
        <p:grpSpPr bwMode="auto">
          <a:xfrm>
            <a:off x="5102225" y="3703638"/>
            <a:ext cx="342900" cy="203200"/>
            <a:chOff x="3334" y="1036"/>
            <a:chExt cx="208" cy="116"/>
          </a:xfrm>
        </p:grpSpPr>
        <p:sp>
          <p:nvSpPr>
            <p:cNvPr id="153648" name="Line 48"/>
            <p:cNvSpPr>
              <a:spLocks noChangeShapeType="1"/>
            </p:cNvSpPr>
            <p:nvPr/>
          </p:nvSpPr>
          <p:spPr bwMode="auto">
            <a:xfrm>
              <a:off x="3412" y="1036"/>
              <a:ext cx="0" cy="11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49" name="Line 49"/>
            <p:cNvSpPr>
              <a:spLocks noChangeShapeType="1"/>
            </p:cNvSpPr>
            <p:nvPr/>
          </p:nvSpPr>
          <p:spPr bwMode="auto">
            <a:xfrm>
              <a:off x="3473" y="1036"/>
              <a:ext cx="0" cy="11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0" name="Line 50"/>
            <p:cNvSpPr>
              <a:spLocks noChangeShapeType="1"/>
            </p:cNvSpPr>
            <p:nvPr/>
          </p:nvSpPr>
          <p:spPr bwMode="auto">
            <a:xfrm flipH="1">
              <a:off x="3334" y="1091"/>
              <a:ext cx="7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1" name="Line 51"/>
            <p:cNvSpPr>
              <a:spLocks noChangeShapeType="1"/>
            </p:cNvSpPr>
            <p:nvPr/>
          </p:nvSpPr>
          <p:spPr bwMode="auto">
            <a:xfrm>
              <a:off x="3473" y="1091"/>
              <a:ext cx="69"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153652" name="Rectangle 52"/>
          <p:cNvSpPr>
            <a:spLocks noChangeArrowheads="1"/>
          </p:cNvSpPr>
          <p:nvPr/>
        </p:nvSpPr>
        <p:spPr bwMode="auto">
          <a:xfrm>
            <a:off x="5097463" y="4049713"/>
            <a:ext cx="358775" cy="115887"/>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3" name="Line 53"/>
          <p:cNvSpPr>
            <a:spLocks noChangeShapeType="1"/>
          </p:cNvSpPr>
          <p:nvPr/>
        </p:nvSpPr>
        <p:spPr bwMode="auto">
          <a:xfrm>
            <a:off x="4865688" y="3800475"/>
            <a:ext cx="0" cy="30638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4" name="Line 54"/>
          <p:cNvSpPr>
            <a:spLocks noChangeShapeType="1"/>
          </p:cNvSpPr>
          <p:nvPr/>
        </p:nvSpPr>
        <p:spPr bwMode="auto">
          <a:xfrm>
            <a:off x="5695950" y="3802063"/>
            <a:ext cx="3175" cy="2984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5" name="Line 55"/>
          <p:cNvSpPr>
            <a:spLocks noChangeShapeType="1"/>
          </p:cNvSpPr>
          <p:nvPr/>
        </p:nvSpPr>
        <p:spPr bwMode="auto">
          <a:xfrm>
            <a:off x="4860925" y="4106863"/>
            <a:ext cx="2301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6" name="Line 56"/>
          <p:cNvSpPr>
            <a:spLocks noChangeShapeType="1"/>
          </p:cNvSpPr>
          <p:nvPr/>
        </p:nvSpPr>
        <p:spPr bwMode="auto">
          <a:xfrm>
            <a:off x="5461000" y="4105275"/>
            <a:ext cx="2317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7" name="Oval 57"/>
          <p:cNvSpPr>
            <a:spLocks noChangeArrowheads="1"/>
          </p:cNvSpPr>
          <p:nvPr/>
        </p:nvSpPr>
        <p:spPr bwMode="auto">
          <a:xfrm>
            <a:off x="5673725" y="3787775"/>
            <a:ext cx="34925" cy="22225"/>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58" name="Oval 58"/>
          <p:cNvSpPr>
            <a:spLocks noChangeArrowheads="1"/>
          </p:cNvSpPr>
          <p:nvPr/>
        </p:nvSpPr>
        <p:spPr bwMode="auto">
          <a:xfrm>
            <a:off x="4845050" y="3787775"/>
            <a:ext cx="34925" cy="22225"/>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8951" name="Rectangle 59"/>
          <p:cNvSpPr>
            <a:spLocks noChangeArrowheads="1"/>
          </p:cNvSpPr>
          <p:nvPr/>
        </p:nvSpPr>
        <p:spPr bwMode="auto">
          <a:xfrm>
            <a:off x="4686300" y="4122738"/>
            <a:ext cx="1677988"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Soft Charge Resistor</a:t>
            </a:r>
          </a:p>
        </p:txBody>
      </p:sp>
      <p:sp>
        <p:nvSpPr>
          <p:cNvPr id="38952" name="Rectangle 60"/>
          <p:cNvSpPr>
            <a:spLocks noChangeArrowheads="1"/>
          </p:cNvSpPr>
          <p:nvPr/>
        </p:nvSpPr>
        <p:spPr bwMode="auto">
          <a:xfrm>
            <a:off x="3430588" y="3270250"/>
            <a:ext cx="1657350"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Soft Charge Contactor</a:t>
            </a:r>
          </a:p>
        </p:txBody>
      </p:sp>
      <p:sp>
        <p:nvSpPr>
          <p:cNvPr id="153661" name="Line 61"/>
          <p:cNvSpPr>
            <a:spLocks noChangeShapeType="1"/>
          </p:cNvSpPr>
          <p:nvPr/>
        </p:nvSpPr>
        <p:spPr bwMode="auto">
          <a:xfrm>
            <a:off x="4446588" y="3627438"/>
            <a:ext cx="669925" cy="95250"/>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62" name="Rectangle 62"/>
          <p:cNvSpPr>
            <a:spLocks noChangeArrowheads="1"/>
          </p:cNvSpPr>
          <p:nvPr/>
        </p:nvSpPr>
        <p:spPr bwMode="auto">
          <a:xfrm>
            <a:off x="6332538" y="5607050"/>
            <a:ext cx="471487" cy="157163"/>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63" name="Line 63"/>
          <p:cNvSpPr>
            <a:spLocks noChangeShapeType="1"/>
          </p:cNvSpPr>
          <p:nvPr/>
        </p:nvSpPr>
        <p:spPr bwMode="auto">
          <a:xfrm flipV="1">
            <a:off x="6334125" y="5607050"/>
            <a:ext cx="466725" cy="15398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64" name="Rectangle 64"/>
          <p:cNvSpPr>
            <a:spLocks noChangeArrowheads="1"/>
          </p:cNvSpPr>
          <p:nvPr/>
        </p:nvSpPr>
        <p:spPr bwMode="auto">
          <a:xfrm>
            <a:off x="7204075" y="4189413"/>
            <a:ext cx="690563" cy="1125537"/>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8957" name="Group 65"/>
          <p:cNvGrpSpPr>
            <a:grpSpLocks/>
          </p:cNvGrpSpPr>
          <p:nvPr/>
        </p:nvGrpSpPr>
        <p:grpSpPr bwMode="auto">
          <a:xfrm>
            <a:off x="7302500" y="4297363"/>
            <a:ext cx="427038" cy="358775"/>
            <a:chOff x="4670" y="1376"/>
            <a:chExt cx="259" cy="205"/>
          </a:xfrm>
        </p:grpSpPr>
        <p:sp>
          <p:nvSpPr>
            <p:cNvPr id="153666" name="Freeform 66"/>
            <p:cNvSpPr>
              <a:spLocks/>
            </p:cNvSpPr>
            <p:nvPr/>
          </p:nvSpPr>
          <p:spPr bwMode="auto">
            <a:xfrm>
              <a:off x="4762" y="1386"/>
              <a:ext cx="146" cy="176"/>
            </a:xfrm>
            <a:custGeom>
              <a:avLst/>
              <a:gdLst/>
              <a:ahLst/>
              <a:cxnLst>
                <a:cxn ang="0">
                  <a:pos x="147" y="0"/>
                </a:cxn>
                <a:cxn ang="0">
                  <a:pos x="0" y="94"/>
                </a:cxn>
                <a:cxn ang="0">
                  <a:pos x="147" y="175"/>
                </a:cxn>
              </a:cxnLst>
              <a:rect l="0" t="0" r="r" b="b"/>
              <a:pathLst>
                <a:path w="148" h="176">
                  <a:moveTo>
                    <a:pt x="147" y="0"/>
                  </a:moveTo>
                  <a:lnTo>
                    <a:pt x="0" y="94"/>
                  </a:lnTo>
                  <a:lnTo>
                    <a:pt x="147" y="175"/>
                  </a:lnTo>
                </a:path>
              </a:pathLst>
            </a:custGeom>
            <a:noFill/>
            <a:ln w="508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67" name="Freeform 67"/>
            <p:cNvSpPr>
              <a:spLocks/>
            </p:cNvSpPr>
            <p:nvPr/>
          </p:nvSpPr>
          <p:spPr bwMode="auto">
            <a:xfrm>
              <a:off x="4840" y="1526"/>
              <a:ext cx="89" cy="55"/>
            </a:xfrm>
            <a:custGeom>
              <a:avLst/>
              <a:gdLst/>
              <a:ahLst/>
              <a:cxnLst>
                <a:cxn ang="0">
                  <a:pos x="88" y="54"/>
                </a:cxn>
                <a:cxn ang="0">
                  <a:pos x="52" y="0"/>
                </a:cxn>
                <a:cxn ang="0">
                  <a:pos x="0" y="23"/>
                </a:cxn>
                <a:cxn ang="0">
                  <a:pos x="88" y="54"/>
                </a:cxn>
              </a:cxnLst>
              <a:rect l="0" t="0" r="r" b="b"/>
              <a:pathLst>
                <a:path w="89" h="55">
                  <a:moveTo>
                    <a:pt x="88" y="54"/>
                  </a:moveTo>
                  <a:lnTo>
                    <a:pt x="52" y="0"/>
                  </a:lnTo>
                  <a:lnTo>
                    <a:pt x="0" y="23"/>
                  </a:lnTo>
                  <a:lnTo>
                    <a:pt x="88" y="54"/>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68" name="Line 68"/>
            <p:cNvSpPr>
              <a:spLocks noChangeShapeType="1"/>
            </p:cNvSpPr>
            <p:nvPr/>
          </p:nvSpPr>
          <p:spPr bwMode="auto">
            <a:xfrm>
              <a:off x="4758" y="1376"/>
              <a:ext cx="0" cy="203"/>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69" name="Line 69"/>
            <p:cNvSpPr>
              <a:spLocks noChangeShapeType="1"/>
            </p:cNvSpPr>
            <p:nvPr/>
          </p:nvSpPr>
          <p:spPr bwMode="auto">
            <a:xfrm>
              <a:off x="4720" y="1412"/>
              <a:ext cx="0" cy="121"/>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70" name="Line 70"/>
            <p:cNvSpPr>
              <a:spLocks noChangeShapeType="1"/>
            </p:cNvSpPr>
            <p:nvPr/>
          </p:nvSpPr>
          <p:spPr bwMode="auto">
            <a:xfrm flipH="1">
              <a:off x="4670" y="1473"/>
              <a:ext cx="45"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8958" name="Group 71"/>
          <p:cNvGrpSpPr>
            <a:grpSpLocks/>
          </p:cNvGrpSpPr>
          <p:nvPr/>
        </p:nvGrpSpPr>
        <p:grpSpPr bwMode="auto">
          <a:xfrm>
            <a:off x="7310438" y="4779963"/>
            <a:ext cx="427037" cy="357187"/>
            <a:chOff x="4675" y="1652"/>
            <a:chExt cx="259" cy="204"/>
          </a:xfrm>
        </p:grpSpPr>
        <p:sp>
          <p:nvSpPr>
            <p:cNvPr id="153672" name="Freeform 72"/>
            <p:cNvSpPr>
              <a:spLocks/>
            </p:cNvSpPr>
            <p:nvPr/>
          </p:nvSpPr>
          <p:spPr bwMode="auto">
            <a:xfrm>
              <a:off x="4767" y="1663"/>
              <a:ext cx="146" cy="175"/>
            </a:xfrm>
            <a:custGeom>
              <a:avLst/>
              <a:gdLst/>
              <a:ahLst/>
              <a:cxnLst>
                <a:cxn ang="0">
                  <a:pos x="147" y="0"/>
                </a:cxn>
                <a:cxn ang="0">
                  <a:pos x="0" y="93"/>
                </a:cxn>
                <a:cxn ang="0">
                  <a:pos x="147" y="174"/>
                </a:cxn>
              </a:cxnLst>
              <a:rect l="0" t="0" r="r" b="b"/>
              <a:pathLst>
                <a:path w="148" h="175">
                  <a:moveTo>
                    <a:pt x="147" y="0"/>
                  </a:moveTo>
                  <a:lnTo>
                    <a:pt x="0" y="93"/>
                  </a:lnTo>
                  <a:lnTo>
                    <a:pt x="147" y="174"/>
                  </a:lnTo>
                </a:path>
              </a:pathLst>
            </a:custGeom>
            <a:noFill/>
            <a:ln w="508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73" name="Freeform 73"/>
            <p:cNvSpPr>
              <a:spLocks/>
            </p:cNvSpPr>
            <p:nvPr/>
          </p:nvSpPr>
          <p:spPr bwMode="auto">
            <a:xfrm>
              <a:off x="4845" y="1802"/>
              <a:ext cx="89" cy="54"/>
            </a:xfrm>
            <a:custGeom>
              <a:avLst/>
              <a:gdLst/>
              <a:ahLst/>
              <a:cxnLst>
                <a:cxn ang="0">
                  <a:pos x="88" y="53"/>
                </a:cxn>
                <a:cxn ang="0">
                  <a:pos x="52" y="0"/>
                </a:cxn>
                <a:cxn ang="0">
                  <a:pos x="0" y="23"/>
                </a:cxn>
                <a:cxn ang="0">
                  <a:pos x="88" y="53"/>
                </a:cxn>
              </a:cxnLst>
              <a:rect l="0" t="0" r="r" b="b"/>
              <a:pathLst>
                <a:path w="89" h="54">
                  <a:moveTo>
                    <a:pt x="88" y="53"/>
                  </a:moveTo>
                  <a:lnTo>
                    <a:pt x="52" y="0"/>
                  </a:lnTo>
                  <a:lnTo>
                    <a:pt x="0" y="23"/>
                  </a:lnTo>
                  <a:lnTo>
                    <a:pt x="88" y="53"/>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74" name="Line 74"/>
            <p:cNvSpPr>
              <a:spLocks noChangeShapeType="1"/>
            </p:cNvSpPr>
            <p:nvPr/>
          </p:nvSpPr>
          <p:spPr bwMode="auto">
            <a:xfrm>
              <a:off x="4763" y="1652"/>
              <a:ext cx="0" cy="203"/>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75" name="Line 75"/>
            <p:cNvSpPr>
              <a:spLocks noChangeShapeType="1"/>
            </p:cNvSpPr>
            <p:nvPr/>
          </p:nvSpPr>
          <p:spPr bwMode="auto">
            <a:xfrm>
              <a:off x="4725" y="1688"/>
              <a:ext cx="0" cy="121"/>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76" name="Line 76"/>
            <p:cNvSpPr>
              <a:spLocks noChangeShapeType="1"/>
            </p:cNvSpPr>
            <p:nvPr/>
          </p:nvSpPr>
          <p:spPr bwMode="auto">
            <a:xfrm flipH="1">
              <a:off x="4675" y="1748"/>
              <a:ext cx="45"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8959" name="Group 77"/>
          <p:cNvGrpSpPr>
            <a:grpSpLocks/>
          </p:cNvGrpSpPr>
          <p:nvPr/>
        </p:nvGrpSpPr>
        <p:grpSpPr bwMode="auto">
          <a:xfrm>
            <a:off x="7753350" y="4403725"/>
            <a:ext cx="106363" cy="107950"/>
            <a:chOff x="4944" y="1437"/>
            <a:chExt cx="64" cy="61"/>
          </a:xfrm>
        </p:grpSpPr>
        <p:sp>
          <p:nvSpPr>
            <p:cNvPr id="153678" name="Freeform 78"/>
            <p:cNvSpPr>
              <a:spLocks/>
            </p:cNvSpPr>
            <p:nvPr/>
          </p:nvSpPr>
          <p:spPr bwMode="auto">
            <a:xfrm>
              <a:off x="4947" y="1437"/>
              <a:ext cx="61" cy="61"/>
            </a:xfrm>
            <a:custGeom>
              <a:avLst/>
              <a:gdLst/>
              <a:ahLst/>
              <a:cxnLst>
                <a:cxn ang="0">
                  <a:pos x="25" y="0"/>
                </a:cxn>
                <a:cxn ang="0">
                  <a:pos x="0" y="60"/>
                </a:cxn>
                <a:cxn ang="0">
                  <a:pos x="60" y="58"/>
                </a:cxn>
                <a:cxn ang="0">
                  <a:pos x="25" y="0"/>
                </a:cxn>
              </a:cxnLst>
              <a:rect l="0" t="0" r="r" b="b"/>
              <a:pathLst>
                <a:path w="61" h="61">
                  <a:moveTo>
                    <a:pt x="25" y="0"/>
                  </a:moveTo>
                  <a:lnTo>
                    <a:pt x="0" y="60"/>
                  </a:lnTo>
                  <a:lnTo>
                    <a:pt x="60" y="58"/>
                  </a:lnTo>
                  <a:lnTo>
                    <a:pt x="25"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79" name="Line 79"/>
            <p:cNvSpPr>
              <a:spLocks noChangeShapeType="1"/>
            </p:cNvSpPr>
            <p:nvPr/>
          </p:nvSpPr>
          <p:spPr bwMode="auto">
            <a:xfrm>
              <a:off x="4944" y="1437"/>
              <a:ext cx="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8960" name="Group 80"/>
          <p:cNvGrpSpPr>
            <a:grpSpLocks/>
          </p:cNvGrpSpPr>
          <p:nvPr/>
        </p:nvGrpSpPr>
        <p:grpSpPr bwMode="auto">
          <a:xfrm>
            <a:off x="7748588" y="4910138"/>
            <a:ext cx="107950" cy="106362"/>
            <a:chOff x="4941" y="1726"/>
            <a:chExt cx="65" cy="61"/>
          </a:xfrm>
        </p:grpSpPr>
        <p:sp>
          <p:nvSpPr>
            <p:cNvPr id="153681" name="Freeform 81"/>
            <p:cNvSpPr>
              <a:spLocks/>
            </p:cNvSpPr>
            <p:nvPr/>
          </p:nvSpPr>
          <p:spPr bwMode="auto">
            <a:xfrm>
              <a:off x="4944" y="1726"/>
              <a:ext cx="62" cy="61"/>
            </a:xfrm>
            <a:custGeom>
              <a:avLst/>
              <a:gdLst/>
              <a:ahLst/>
              <a:cxnLst>
                <a:cxn ang="0">
                  <a:pos x="26" y="0"/>
                </a:cxn>
                <a:cxn ang="0">
                  <a:pos x="0" y="60"/>
                </a:cxn>
                <a:cxn ang="0">
                  <a:pos x="61" y="58"/>
                </a:cxn>
                <a:cxn ang="0">
                  <a:pos x="26" y="0"/>
                </a:cxn>
              </a:cxnLst>
              <a:rect l="0" t="0" r="r" b="b"/>
              <a:pathLst>
                <a:path w="62" h="61">
                  <a:moveTo>
                    <a:pt x="26" y="0"/>
                  </a:moveTo>
                  <a:lnTo>
                    <a:pt x="0" y="60"/>
                  </a:lnTo>
                  <a:lnTo>
                    <a:pt x="61" y="58"/>
                  </a:lnTo>
                  <a:lnTo>
                    <a:pt x="26"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2" name="Line 82"/>
            <p:cNvSpPr>
              <a:spLocks noChangeShapeType="1"/>
            </p:cNvSpPr>
            <p:nvPr/>
          </p:nvSpPr>
          <p:spPr bwMode="auto">
            <a:xfrm>
              <a:off x="4941" y="1726"/>
              <a:ext cx="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153683" name="Line 83"/>
          <p:cNvSpPr>
            <a:spLocks noChangeShapeType="1"/>
          </p:cNvSpPr>
          <p:nvPr/>
        </p:nvSpPr>
        <p:spPr bwMode="auto">
          <a:xfrm>
            <a:off x="7718425" y="4654550"/>
            <a:ext cx="0" cy="15081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4" name="Line 84"/>
          <p:cNvSpPr>
            <a:spLocks noChangeShapeType="1"/>
          </p:cNvSpPr>
          <p:nvPr/>
        </p:nvSpPr>
        <p:spPr bwMode="auto">
          <a:xfrm>
            <a:off x="7808913" y="4513263"/>
            <a:ext cx="0" cy="11906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5" name="Line 85"/>
          <p:cNvSpPr>
            <a:spLocks noChangeShapeType="1"/>
          </p:cNvSpPr>
          <p:nvPr/>
        </p:nvSpPr>
        <p:spPr bwMode="auto">
          <a:xfrm flipH="1">
            <a:off x="7718425" y="4625975"/>
            <a:ext cx="904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6" name="Oval 86"/>
          <p:cNvSpPr>
            <a:spLocks noChangeArrowheads="1"/>
          </p:cNvSpPr>
          <p:nvPr/>
        </p:nvSpPr>
        <p:spPr bwMode="auto">
          <a:xfrm>
            <a:off x="7691438" y="4148138"/>
            <a:ext cx="60325" cy="34925"/>
          </a:xfrm>
          <a:prstGeom prst="ellipse">
            <a:avLst/>
          </a:prstGeom>
          <a:solidFill>
            <a:schemeClr val="tx1"/>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7" name="Line 87"/>
          <p:cNvSpPr>
            <a:spLocks noChangeShapeType="1"/>
          </p:cNvSpPr>
          <p:nvPr/>
        </p:nvSpPr>
        <p:spPr bwMode="auto">
          <a:xfrm>
            <a:off x="7727950" y="4186238"/>
            <a:ext cx="0" cy="12382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8" name="Line 88"/>
          <p:cNvSpPr>
            <a:spLocks noChangeShapeType="1"/>
          </p:cNvSpPr>
          <p:nvPr/>
        </p:nvSpPr>
        <p:spPr bwMode="auto">
          <a:xfrm>
            <a:off x="7727950" y="4310063"/>
            <a:ext cx="650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89" name="Line 89"/>
          <p:cNvSpPr>
            <a:spLocks noChangeShapeType="1"/>
          </p:cNvSpPr>
          <p:nvPr/>
        </p:nvSpPr>
        <p:spPr bwMode="auto">
          <a:xfrm>
            <a:off x="7802563" y="4306888"/>
            <a:ext cx="0" cy="9366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0" name="Line 90"/>
          <p:cNvSpPr>
            <a:spLocks noChangeShapeType="1"/>
          </p:cNvSpPr>
          <p:nvPr/>
        </p:nvSpPr>
        <p:spPr bwMode="auto">
          <a:xfrm flipV="1">
            <a:off x="7799388" y="4799013"/>
            <a:ext cx="0" cy="11112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1" name="Line 91"/>
          <p:cNvSpPr>
            <a:spLocks noChangeShapeType="1"/>
          </p:cNvSpPr>
          <p:nvPr/>
        </p:nvSpPr>
        <p:spPr bwMode="auto">
          <a:xfrm flipH="1">
            <a:off x="7707313" y="4805363"/>
            <a:ext cx="920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2" name="Line 92"/>
          <p:cNvSpPr>
            <a:spLocks noChangeShapeType="1"/>
          </p:cNvSpPr>
          <p:nvPr/>
        </p:nvSpPr>
        <p:spPr bwMode="auto">
          <a:xfrm>
            <a:off x="7802563" y="5014913"/>
            <a:ext cx="0" cy="1222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3" name="Line 93"/>
          <p:cNvSpPr>
            <a:spLocks noChangeShapeType="1"/>
          </p:cNvSpPr>
          <p:nvPr/>
        </p:nvSpPr>
        <p:spPr bwMode="auto">
          <a:xfrm flipV="1">
            <a:off x="7743825" y="5137150"/>
            <a:ext cx="0" cy="1778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4" name="Line 94"/>
          <p:cNvSpPr>
            <a:spLocks noChangeShapeType="1"/>
          </p:cNvSpPr>
          <p:nvPr/>
        </p:nvSpPr>
        <p:spPr bwMode="auto">
          <a:xfrm flipH="1">
            <a:off x="7740650" y="5140325"/>
            <a:ext cx="6191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5" name="Oval 95"/>
          <p:cNvSpPr>
            <a:spLocks noChangeArrowheads="1"/>
          </p:cNvSpPr>
          <p:nvPr/>
        </p:nvSpPr>
        <p:spPr bwMode="auto">
          <a:xfrm>
            <a:off x="7907338" y="4702175"/>
            <a:ext cx="57150" cy="34925"/>
          </a:xfrm>
          <a:prstGeom prst="ellipse">
            <a:avLst/>
          </a:prstGeom>
          <a:solidFill>
            <a:schemeClr val="tx1"/>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696" name="Line 96"/>
          <p:cNvSpPr>
            <a:spLocks noChangeShapeType="1"/>
          </p:cNvSpPr>
          <p:nvPr/>
        </p:nvSpPr>
        <p:spPr bwMode="auto">
          <a:xfrm>
            <a:off x="7718425" y="4719638"/>
            <a:ext cx="1778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8975" name="Rectangle 98"/>
          <p:cNvSpPr>
            <a:spLocks noChangeArrowheads="1"/>
          </p:cNvSpPr>
          <p:nvPr/>
        </p:nvSpPr>
        <p:spPr bwMode="auto">
          <a:xfrm>
            <a:off x="6270625" y="5337175"/>
            <a:ext cx="63817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Fuse</a:t>
            </a:r>
          </a:p>
        </p:txBody>
      </p:sp>
      <p:sp>
        <p:nvSpPr>
          <p:cNvPr id="153699" name="Oval 99"/>
          <p:cNvSpPr>
            <a:spLocks noChangeArrowheads="1"/>
          </p:cNvSpPr>
          <p:nvPr/>
        </p:nvSpPr>
        <p:spPr bwMode="auto">
          <a:xfrm>
            <a:off x="4130675" y="4678363"/>
            <a:ext cx="58738" cy="5715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0" name="Oval 100"/>
          <p:cNvSpPr>
            <a:spLocks noChangeArrowheads="1"/>
          </p:cNvSpPr>
          <p:nvPr/>
        </p:nvSpPr>
        <p:spPr bwMode="auto">
          <a:xfrm>
            <a:off x="4124325" y="5311775"/>
            <a:ext cx="58738" cy="55563"/>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1" name="Oval 101"/>
          <p:cNvSpPr>
            <a:spLocks noChangeArrowheads="1"/>
          </p:cNvSpPr>
          <p:nvPr/>
        </p:nvSpPr>
        <p:spPr bwMode="auto">
          <a:xfrm>
            <a:off x="5957888" y="5649913"/>
            <a:ext cx="60325" cy="5715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2" name="Oval 102"/>
          <p:cNvSpPr>
            <a:spLocks noChangeArrowheads="1"/>
          </p:cNvSpPr>
          <p:nvPr/>
        </p:nvSpPr>
        <p:spPr bwMode="auto">
          <a:xfrm>
            <a:off x="5957888" y="3773488"/>
            <a:ext cx="60325" cy="5556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3" name="Oval 103"/>
          <p:cNvSpPr>
            <a:spLocks noChangeArrowheads="1"/>
          </p:cNvSpPr>
          <p:nvPr/>
        </p:nvSpPr>
        <p:spPr bwMode="auto">
          <a:xfrm>
            <a:off x="7691438" y="4133850"/>
            <a:ext cx="58737" cy="55563"/>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4" name="Oval 104"/>
          <p:cNvSpPr>
            <a:spLocks noChangeArrowheads="1"/>
          </p:cNvSpPr>
          <p:nvPr/>
        </p:nvSpPr>
        <p:spPr bwMode="auto">
          <a:xfrm>
            <a:off x="7908925" y="4686300"/>
            <a:ext cx="58738" cy="55563"/>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5" name="Oval 105"/>
          <p:cNvSpPr>
            <a:spLocks noChangeArrowheads="1"/>
          </p:cNvSpPr>
          <p:nvPr/>
        </p:nvSpPr>
        <p:spPr bwMode="auto">
          <a:xfrm>
            <a:off x="7713663" y="5300663"/>
            <a:ext cx="60325" cy="5556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6" name="Oval 106"/>
          <p:cNvSpPr>
            <a:spLocks noChangeArrowheads="1"/>
          </p:cNvSpPr>
          <p:nvPr/>
        </p:nvSpPr>
        <p:spPr bwMode="auto">
          <a:xfrm>
            <a:off x="5662613" y="3770313"/>
            <a:ext cx="58737" cy="5556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53707" name="Oval 107"/>
          <p:cNvSpPr>
            <a:spLocks noChangeArrowheads="1"/>
          </p:cNvSpPr>
          <p:nvPr/>
        </p:nvSpPr>
        <p:spPr bwMode="auto">
          <a:xfrm>
            <a:off x="4832350" y="3770313"/>
            <a:ext cx="58738" cy="5556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algn="ctr">
              <a:defRPr/>
            </a:pPr>
            <a:r>
              <a:rPr lang="en-US" altLang="en-US" sz="4800" smtClean="0"/>
              <a:t>The DC Bus</a:t>
            </a:r>
          </a:p>
        </p:txBody>
      </p:sp>
      <p:sp>
        <p:nvSpPr>
          <p:cNvPr id="135171" name="Rectangle 3"/>
          <p:cNvSpPr>
            <a:spLocks noChangeArrowheads="1"/>
          </p:cNvSpPr>
          <p:nvPr/>
        </p:nvSpPr>
        <p:spPr bwMode="auto">
          <a:xfrm>
            <a:off x="584200" y="2133600"/>
            <a:ext cx="7969250" cy="819150"/>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Connects the converter &amp; inverter sections &amp; supplies the desired DC voltage or DC current</a:t>
            </a:r>
          </a:p>
        </p:txBody>
      </p:sp>
      <p:graphicFrame>
        <p:nvGraphicFramePr>
          <p:cNvPr id="2050" name="Object 5">
            <a:hlinkClick r:id="" action="ppaction://ole?verb=0"/>
          </p:cNvPr>
          <p:cNvGraphicFramePr>
            <a:graphicFrameLocks/>
          </p:cNvGraphicFramePr>
          <p:nvPr/>
        </p:nvGraphicFramePr>
        <p:xfrm>
          <a:off x="6867525" y="3105150"/>
          <a:ext cx="1168400" cy="2438400"/>
        </p:xfrm>
        <a:graphic>
          <a:graphicData uri="http://schemas.openxmlformats.org/presentationml/2006/ole">
            <p:oleObj spid="_x0000_s2050" name="Microsoft ClipArt Gallery" r:id="rId5" imgW="1466640" imgH="3046320" progId="">
              <p:embed/>
            </p:oleObj>
          </a:graphicData>
        </a:graphic>
      </p:graphicFrame>
      <p:grpSp>
        <p:nvGrpSpPr>
          <p:cNvPr id="2054" name="Group 8"/>
          <p:cNvGrpSpPr>
            <a:grpSpLocks/>
          </p:cNvGrpSpPr>
          <p:nvPr/>
        </p:nvGrpSpPr>
        <p:grpSpPr bwMode="auto">
          <a:xfrm>
            <a:off x="696913" y="4827588"/>
            <a:ext cx="4522787" cy="1746250"/>
            <a:chOff x="2479" y="2369"/>
            <a:chExt cx="2849" cy="1100"/>
          </a:xfrm>
        </p:grpSpPr>
        <p:graphicFrame>
          <p:nvGraphicFramePr>
            <p:cNvPr id="2051" name="Object 4">
              <a:hlinkClick r:id="" action="ppaction://ole?verb=0"/>
            </p:cNvPr>
            <p:cNvGraphicFramePr>
              <a:graphicFrameLocks/>
            </p:cNvGraphicFramePr>
            <p:nvPr/>
          </p:nvGraphicFramePr>
          <p:xfrm>
            <a:off x="2479" y="2369"/>
            <a:ext cx="2849" cy="1100"/>
          </p:xfrm>
          <a:graphic>
            <a:graphicData uri="http://schemas.openxmlformats.org/presentationml/2006/ole">
              <p:oleObj spid="_x0000_s2051" name="Microsoft ClipArt Gallery" r:id="rId6" imgW="7046640" imgH="2725560" progId="">
                <p:embed/>
              </p:oleObj>
            </a:graphicData>
          </a:graphic>
        </p:graphicFrame>
        <p:sp>
          <p:nvSpPr>
            <p:cNvPr id="2055" name="Rectangle 6"/>
            <p:cNvSpPr>
              <a:spLocks noChangeArrowheads="1"/>
            </p:cNvSpPr>
            <p:nvPr/>
          </p:nvSpPr>
          <p:spPr bwMode="auto">
            <a:xfrm>
              <a:off x="2737" y="2845"/>
              <a:ext cx="1510" cy="24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b="0">
                  <a:solidFill>
                    <a:schemeClr val="bg2"/>
                  </a:solidFill>
                </a:rPr>
                <a:t>Washington  D.C....</a:t>
              </a: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727075" y="0"/>
            <a:ext cx="7772400" cy="1143000"/>
          </a:xfrm>
        </p:spPr>
        <p:txBody>
          <a:bodyPr/>
          <a:lstStyle/>
          <a:p>
            <a:pPr algn="ctr">
              <a:defRPr/>
            </a:pPr>
            <a:r>
              <a:rPr lang="en-US" altLang="en-US" sz="4800" smtClean="0"/>
              <a:t>Inverter Section</a:t>
            </a:r>
          </a:p>
        </p:txBody>
      </p:sp>
      <p:sp>
        <p:nvSpPr>
          <p:cNvPr id="141315" name="Rectangle 3"/>
          <p:cNvSpPr>
            <a:spLocks noChangeArrowheads="1"/>
          </p:cNvSpPr>
          <p:nvPr/>
        </p:nvSpPr>
        <p:spPr bwMode="auto">
          <a:xfrm>
            <a:off x="468313" y="1497013"/>
            <a:ext cx="8169275" cy="26447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Made up of transistors</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Transistors are solid state “switches” that deliver the voltage and current to the motor</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None/>
              <a:defRPr/>
            </a:pPr>
            <a:endParaRPr lang="en-US" altLang="en-US" sz="2400" b="0">
              <a:solidFill>
                <a:schemeClr val="bg2"/>
              </a:solidFill>
              <a:effectLst>
                <a:outerShdw blurRad="38100" dist="38100" dir="2700000" algn="tl">
                  <a:srgbClr val="FFFFFF"/>
                </a:outerShdw>
              </a:effectLst>
              <a:latin typeface="Arial" pitchFamily="34" charset="0"/>
              <a:cs typeface="+mn-cs"/>
            </a:endParaRPr>
          </a:p>
        </p:txBody>
      </p:sp>
      <p:pic>
        <p:nvPicPr>
          <p:cNvPr id="44035" name="Picture 41"/>
          <p:cNvPicPr>
            <a:picLocks noChangeArrowheads="1"/>
          </p:cNvPicPr>
          <p:nvPr/>
        </p:nvPicPr>
        <p:blipFill>
          <a:blip r:embed="rId4"/>
          <a:srcRect/>
          <a:stretch>
            <a:fillRect/>
          </a:stretch>
        </p:blipFill>
        <p:spPr bwMode="auto">
          <a:xfrm>
            <a:off x="6351588" y="3727450"/>
            <a:ext cx="2298700" cy="2713038"/>
          </a:xfrm>
          <a:prstGeom prst="rect">
            <a:avLst/>
          </a:prstGeom>
          <a:noFill/>
          <a:ln w="12700">
            <a:noFill/>
            <a:miter lim="800000"/>
            <a:headEnd/>
            <a:tailEnd/>
          </a:ln>
        </p:spPr>
      </p:pic>
      <p:grpSp>
        <p:nvGrpSpPr>
          <p:cNvPr id="44036" name="Group 42"/>
          <p:cNvGrpSpPr>
            <a:grpSpLocks/>
          </p:cNvGrpSpPr>
          <p:nvPr/>
        </p:nvGrpSpPr>
        <p:grpSpPr bwMode="auto">
          <a:xfrm>
            <a:off x="287338" y="3559175"/>
            <a:ext cx="5354637" cy="3219450"/>
            <a:chOff x="1225" y="1882"/>
            <a:chExt cx="3373" cy="2028"/>
          </a:xfrm>
        </p:grpSpPr>
        <p:pic>
          <p:nvPicPr>
            <p:cNvPr id="44037" name="Picture 43"/>
            <p:cNvPicPr>
              <a:picLocks noChangeArrowheads="1"/>
            </p:cNvPicPr>
            <p:nvPr/>
          </p:nvPicPr>
          <p:blipFill>
            <a:blip r:embed="rId5"/>
            <a:srcRect/>
            <a:stretch>
              <a:fillRect/>
            </a:stretch>
          </p:blipFill>
          <p:spPr bwMode="auto">
            <a:xfrm>
              <a:off x="1244" y="1911"/>
              <a:ext cx="3314" cy="1999"/>
            </a:xfrm>
            <a:prstGeom prst="rect">
              <a:avLst/>
            </a:prstGeom>
            <a:noFill/>
            <a:ln w="12700">
              <a:noFill/>
              <a:miter lim="800000"/>
              <a:headEnd/>
              <a:tailEnd/>
            </a:ln>
          </p:spPr>
        </p:pic>
        <p:sp>
          <p:nvSpPr>
            <p:cNvPr id="44038" name="Rectangle 44"/>
            <p:cNvSpPr>
              <a:spLocks noChangeArrowheads="1"/>
            </p:cNvSpPr>
            <p:nvPr/>
          </p:nvSpPr>
          <p:spPr bwMode="auto">
            <a:xfrm>
              <a:off x="4442" y="2452"/>
              <a:ext cx="156" cy="115"/>
            </a:xfrm>
            <a:prstGeom prst="rect">
              <a:avLst/>
            </a:prstGeom>
            <a:noFill/>
            <a:ln w="12700">
              <a:noFill/>
              <a:miter lim="800000"/>
              <a:headEnd/>
              <a:tailEnd/>
            </a:ln>
          </p:spPr>
          <p:txBody>
            <a:bodyPr lIns="58738" tIns="30163" rIns="58738" bIns="30163">
              <a:spAutoFit/>
            </a:bodyPr>
            <a:lstStyle/>
            <a:p>
              <a:pPr algn="ctr" defTabSz="382588" eaLnBrk="0" hangingPunct="0">
                <a:spcBef>
                  <a:spcPct val="50000"/>
                </a:spcBef>
              </a:pPr>
              <a:r>
                <a:rPr lang="en-US" altLang="en-US" sz="800" b="0" i="0">
                  <a:solidFill>
                    <a:schemeClr val="bg2"/>
                  </a:solidFill>
                </a:rPr>
                <a:t>T1</a:t>
              </a:r>
            </a:p>
          </p:txBody>
        </p:sp>
        <p:sp>
          <p:nvSpPr>
            <p:cNvPr id="44039" name="Rectangle 45"/>
            <p:cNvSpPr>
              <a:spLocks noChangeArrowheads="1"/>
            </p:cNvSpPr>
            <p:nvPr/>
          </p:nvSpPr>
          <p:spPr bwMode="auto">
            <a:xfrm>
              <a:off x="4439" y="2559"/>
              <a:ext cx="157" cy="115"/>
            </a:xfrm>
            <a:prstGeom prst="rect">
              <a:avLst/>
            </a:prstGeom>
            <a:noFill/>
            <a:ln w="12700">
              <a:noFill/>
              <a:miter lim="800000"/>
              <a:headEnd/>
              <a:tailEnd/>
            </a:ln>
          </p:spPr>
          <p:txBody>
            <a:bodyPr lIns="58738" tIns="30163" rIns="58738" bIns="30163">
              <a:spAutoFit/>
            </a:bodyPr>
            <a:lstStyle/>
            <a:p>
              <a:pPr algn="ctr" defTabSz="382588" eaLnBrk="0" hangingPunct="0">
                <a:spcBef>
                  <a:spcPct val="50000"/>
                </a:spcBef>
              </a:pPr>
              <a:r>
                <a:rPr lang="en-US" altLang="en-US" sz="800" b="0" i="0">
                  <a:solidFill>
                    <a:schemeClr val="bg2"/>
                  </a:solidFill>
                </a:rPr>
                <a:t>T2</a:t>
              </a:r>
            </a:p>
          </p:txBody>
        </p:sp>
        <p:sp>
          <p:nvSpPr>
            <p:cNvPr id="44040" name="Rectangle 46"/>
            <p:cNvSpPr>
              <a:spLocks noChangeArrowheads="1"/>
            </p:cNvSpPr>
            <p:nvPr/>
          </p:nvSpPr>
          <p:spPr bwMode="auto">
            <a:xfrm>
              <a:off x="4438" y="2673"/>
              <a:ext cx="155" cy="115"/>
            </a:xfrm>
            <a:prstGeom prst="rect">
              <a:avLst/>
            </a:prstGeom>
            <a:noFill/>
            <a:ln w="12700">
              <a:noFill/>
              <a:miter lim="800000"/>
              <a:headEnd/>
              <a:tailEnd/>
            </a:ln>
          </p:spPr>
          <p:txBody>
            <a:bodyPr lIns="58738" tIns="30163" rIns="58738" bIns="30163">
              <a:spAutoFit/>
            </a:bodyPr>
            <a:lstStyle/>
            <a:p>
              <a:pPr algn="ctr" defTabSz="382588" eaLnBrk="0" hangingPunct="0">
                <a:spcBef>
                  <a:spcPct val="50000"/>
                </a:spcBef>
              </a:pPr>
              <a:r>
                <a:rPr lang="en-US" altLang="en-US" sz="800" b="0" i="0">
                  <a:solidFill>
                    <a:schemeClr val="bg2"/>
                  </a:solidFill>
                </a:rPr>
                <a:t>T3</a:t>
              </a:r>
            </a:p>
          </p:txBody>
        </p:sp>
        <p:sp>
          <p:nvSpPr>
            <p:cNvPr id="44041" name="Rectangle 47"/>
            <p:cNvSpPr>
              <a:spLocks noChangeArrowheads="1"/>
            </p:cNvSpPr>
            <p:nvPr/>
          </p:nvSpPr>
          <p:spPr bwMode="auto">
            <a:xfrm>
              <a:off x="2114" y="3671"/>
              <a:ext cx="1292" cy="140"/>
            </a:xfrm>
            <a:prstGeom prst="rect">
              <a:avLst/>
            </a:prstGeom>
            <a:noFill/>
            <a:ln w="12700">
              <a:noFill/>
              <a:miter lim="800000"/>
              <a:headEnd/>
              <a:tailEnd/>
            </a:ln>
          </p:spPr>
          <p:txBody>
            <a:bodyPr lIns="69850" tIns="34925" rIns="69850" bIns="34925">
              <a:spAutoFit/>
            </a:bodyPr>
            <a:lstStyle/>
            <a:p>
              <a:pPr algn="ctr" defTabSz="528638" eaLnBrk="0" hangingPunct="0">
                <a:spcBef>
                  <a:spcPct val="50000"/>
                </a:spcBef>
              </a:pPr>
              <a:r>
                <a:rPr lang="en-US" altLang="en-US" sz="1000" b="0" i="0">
                  <a:solidFill>
                    <a:schemeClr val="bg2"/>
                  </a:solidFill>
                </a:rPr>
                <a:t>2PCB  Power Board</a:t>
              </a:r>
            </a:p>
          </p:txBody>
        </p:sp>
        <p:sp>
          <p:nvSpPr>
            <p:cNvPr id="44042" name="Rectangle 48"/>
            <p:cNvSpPr>
              <a:spLocks noChangeArrowheads="1"/>
            </p:cNvSpPr>
            <p:nvPr/>
          </p:nvSpPr>
          <p:spPr bwMode="auto">
            <a:xfrm>
              <a:off x="1228" y="3218"/>
              <a:ext cx="156" cy="182"/>
            </a:xfrm>
            <a:prstGeom prst="rect">
              <a:avLst/>
            </a:prstGeom>
            <a:noFill/>
            <a:ln w="12700">
              <a:noFill/>
              <a:miter lim="800000"/>
              <a:headEnd/>
              <a:tailEnd/>
            </a:ln>
          </p:spPr>
          <p:txBody>
            <a:bodyPr lIns="58738" tIns="30163" rIns="58738" bIns="30163">
              <a:spAutoFit/>
            </a:bodyPr>
            <a:lstStyle/>
            <a:p>
              <a:pPr algn="ctr" defTabSz="382588" eaLnBrk="0" hangingPunct="0">
                <a:spcBef>
                  <a:spcPct val="50000"/>
                </a:spcBef>
              </a:pPr>
              <a:r>
                <a:rPr lang="en-US" altLang="en-US" sz="1500" b="0" i="0">
                  <a:solidFill>
                    <a:schemeClr val="bg2"/>
                  </a:solidFill>
                </a:rPr>
                <a:t>-</a:t>
              </a:r>
            </a:p>
          </p:txBody>
        </p:sp>
        <p:sp>
          <p:nvSpPr>
            <p:cNvPr id="44043" name="Rectangle 49"/>
            <p:cNvSpPr>
              <a:spLocks noChangeArrowheads="1"/>
            </p:cNvSpPr>
            <p:nvPr/>
          </p:nvSpPr>
          <p:spPr bwMode="auto">
            <a:xfrm>
              <a:off x="1225" y="1882"/>
              <a:ext cx="150" cy="163"/>
            </a:xfrm>
            <a:prstGeom prst="rect">
              <a:avLst/>
            </a:prstGeom>
            <a:noFill/>
            <a:ln w="12700">
              <a:noFill/>
              <a:miter lim="800000"/>
              <a:headEnd/>
              <a:tailEnd/>
            </a:ln>
          </p:spPr>
          <p:txBody>
            <a:bodyPr lIns="58738" tIns="30163" rIns="58738" bIns="30163">
              <a:spAutoFit/>
            </a:bodyPr>
            <a:lstStyle/>
            <a:p>
              <a:pPr algn="ctr" defTabSz="382588" eaLnBrk="0" hangingPunct="0">
                <a:spcBef>
                  <a:spcPct val="50000"/>
                </a:spcBef>
              </a:pPr>
              <a:r>
                <a:rPr lang="en-US" altLang="en-US" sz="1300" b="0" i="0">
                  <a:solidFill>
                    <a:schemeClr val="bg2"/>
                  </a:solidFill>
                </a:rPr>
                <a:t>+</a:t>
              </a: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ctr">
              <a:defRPr/>
            </a:pPr>
            <a:r>
              <a:rPr lang="en-US" altLang="en-US" sz="4800" smtClean="0"/>
              <a:t>Control</a:t>
            </a:r>
            <a:r>
              <a:rPr lang="en-US" altLang="en-US" sz="4800" smtClean="0">
                <a:effectLst/>
              </a:rPr>
              <a:t> </a:t>
            </a:r>
            <a:r>
              <a:rPr lang="en-US" altLang="en-US" sz="4800" smtClean="0"/>
              <a:t>Board</a:t>
            </a:r>
          </a:p>
        </p:txBody>
      </p:sp>
      <p:sp>
        <p:nvSpPr>
          <p:cNvPr id="163843" name="Rectangle 3"/>
          <p:cNvSpPr>
            <a:spLocks noChangeArrowheads="1"/>
          </p:cNvSpPr>
          <p:nvPr/>
        </p:nvSpPr>
        <p:spPr bwMode="auto">
          <a:xfrm>
            <a:off x="487363" y="2068513"/>
            <a:ext cx="4016375" cy="3740150"/>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a:t>
            </a:r>
            <a:r>
              <a:rPr lang="en-US" altLang="en-US" sz="2400" b="0">
                <a:solidFill>
                  <a:schemeClr val="bg2"/>
                </a:solidFill>
                <a:latin typeface="Arial" pitchFamily="34" charset="0"/>
                <a:cs typeface="+mn-cs"/>
              </a:rPr>
              <a:t>The control board </a:t>
            </a:r>
            <a:br>
              <a:rPr lang="en-US" altLang="en-US" sz="2400" b="0">
                <a:solidFill>
                  <a:schemeClr val="bg2"/>
                </a:solidFill>
                <a:latin typeface="Arial" pitchFamily="34" charset="0"/>
                <a:cs typeface="+mn-cs"/>
              </a:rPr>
            </a:br>
            <a:r>
              <a:rPr lang="en-US" altLang="en-US" sz="2400" b="0">
                <a:solidFill>
                  <a:schemeClr val="bg2"/>
                </a:solidFill>
                <a:latin typeface="Arial" pitchFamily="34" charset="0"/>
                <a:cs typeface="+mn-cs"/>
              </a:rPr>
              <a:t>   accepts “real world” </a:t>
            </a:r>
            <a:br>
              <a:rPr lang="en-US" altLang="en-US" sz="2400" b="0">
                <a:solidFill>
                  <a:schemeClr val="bg2"/>
                </a:solidFill>
                <a:latin typeface="Arial" pitchFamily="34" charset="0"/>
                <a:cs typeface="+mn-cs"/>
              </a:rPr>
            </a:br>
            <a:r>
              <a:rPr lang="en-US" altLang="en-US" sz="2400" b="0">
                <a:solidFill>
                  <a:schemeClr val="bg2"/>
                </a:solidFill>
                <a:latin typeface="Arial" pitchFamily="34" charset="0"/>
                <a:cs typeface="+mn-cs"/>
              </a:rPr>
              <a:t>   commands and </a:t>
            </a:r>
            <a:br>
              <a:rPr lang="en-US" altLang="en-US" sz="2400" b="0">
                <a:solidFill>
                  <a:schemeClr val="bg2"/>
                </a:solidFill>
                <a:latin typeface="Arial" pitchFamily="34" charset="0"/>
                <a:cs typeface="+mn-cs"/>
              </a:rPr>
            </a:br>
            <a:r>
              <a:rPr lang="en-US" altLang="en-US" sz="2400" b="0">
                <a:solidFill>
                  <a:schemeClr val="bg2"/>
                </a:solidFill>
                <a:latin typeface="Arial" pitchFamily="34" charset="0"/>
                <a:cs typeface="+mn-cs"/>
              </a:rPr>
              <a:t>   controls the inverter to</a:t>
            </a:r>
            <a:br>
              <a:rPr lang="en-US" altLang="en-US" sz="2400" b="0">
                <a:solidFill>
                  <a:schemeClr val="bg2"/>
                </a:solidFill>
                <a:latin typeface="Arial" pitchFamily="34" charset="0"/>
                <a:cs typeface="+mn-cs"/>
              </a:rPr>
            </a:br>
            <a:r>
              <a:rPr lang="en-US" altLang="en-US" sz="2400" b="0">
                <a:solidFill>
                  <a:schemeClr val="bg2"/>
                </a:solidFill>
                <a:latin typeface="Arial" pitchFamily="34" charset="0"/>
                <a:cs typeface="+mn-cs"/>
              </a:rPr>
              <a:t>   accomplish those </a:t>
            </a:r>
            <a:br>
              <a:rPr lang="en-US" altLang="en-US" sz="2400" b="0">
                <a:solidFill>
                  <a:schemeClr val="bg2"/>
                </a:solidFill>
                <a:latin typeface="Arial" pitchFamily="34" charset="0"/>
                <a:cs typeface="+mn-cs"/>
              </a:rPr>
            </a:br>
            <a:r>
              <a:rPr lang="en-US" altLang="en-US" sz="2400" b="0">
                <a:solidFill>
                  <a:schemeClr val="bg2"/>
                </a:solidFill>
                <a:latin typeface="Arial" pitchFamily="34" charset="0"/>
                <a:cs typeface="+mn-cs"/>
              </a:rPr>
              <a:t>   commands</a:t>
            </a:r>
            <a:br>
              <a:rPr lang="en-US" altLang="en-US" sz="2400" b="0">
                <a:solidFill>
                  <a:schemeClr val="bg2"/>
                </a:solidFill>
                <a:latin typeface="Arial" pitchFamily="34" charset="0"/>
                <a:cs typeface="+mn-cs"/>
              </a:rPr>
            </a:br>
            <a:endParaRPr lang="en-US" altLang="en-US" sz="2400" b="0">
              <a:solidFill>
                <a:schemeClr val="bg2"/>
              </a:solidFill>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400" b="0">
                <a:solidFill>
                  <a:schemeClr val="bg2"/>
                </a:solidFill>
                <a:latin typeface="Arial" pitchFamily="34" charset="0"/>
                <a:cs typeface="+mn-cs"/>
              </a:rPr>
              <a:t> The “brain” of the VFD</a:t>
            </a:r>
          </a:p>
          <a:p>
            <a:pPr eaLnBrk="0" hangingPunct="0">
              <a:spcBef>
                <a:spcPct val="50000"/>
              </a:spcBef>
              <a:buClr>
                <a:schemeClr val="accent1"/>
              </a:buClr>
              <a:buSzPct val="75000"/>
              <a:buFont typeface="Monotype Sorts" pitchFamily="2" charset="2"/>
              <a:buNone/>
              <a:defRPr/>
            </a:pPr>
            <a:r>
              <a:rPr lang="en-US" altLang="en-US" sz="2400" b="0">
                <a:solidFill>
                  <a:schemeClr val="bg2"/>
                </a:solidFill>
                <a:latin typeface="Arial" pitchFamily="34" charset="0"/>
                <a:cs typeface="+mn-cs"/>
              </a:rPr>
              <a:t> </a:t>
            </a:r>
          </a:p>
        </p:txBody>
      </p:sp>
      <p:sp>
        <p:nvSpPr>
          <p:cNvPr id="163844" name="Rectangle 4"/>
          <p:cNvSpPr>
            <a:spLocks noChangeArrowheads="1"/>
          </p:cNvSpPr>
          <p:nvPr/>
        </p:nvSpPr>
        <p:spPr bwMode="auto">
          <a:xfrm>
            <a:off x="5002213" y="4500563"/>
            <a:ext cx="1511300" cy="1270000"/>
          </a:xfrm>
          <a:prstGeom prst="rect">
            <a:avLst/>
          </a:prstGeom>
          <a:solidFill>
            <a:srgbClr val="00AE00"/>
          </a:solidFill>
          <a:ln w="12700">
            <a:solidFill>
              <a:srgbClr val="037C03"/>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3074" name="Object 5">
            <a:hlinkClick r:id="" action="ppaction://ole?verb=0"/>
          </p:cNvPr>
          <p:cNvGraphicFramePr>
            <a:graphicFrameLocks/>
          </p:cNvGraphicFramePr>
          <p:nvPr/>
        </p:nvGraphicFramePr>
        <p:xfrm>
          <a:off x="6391275" y="4392613"/>
          <a:ext cx="1122363" cy="2160587"/>
        </p:xfrm>
        <a:graphic>
          <a:graphicData uri="http://schemas.openxmlformats.org/presentationml/2006/ole">
            <p:oleObj spid="_x0000_s3074" name="Clip" r:id="rId5" imgW="1674720" imgH="3214440" progId="">
              <p:embed/>
            </p:oleObj>
          </a:graphicData>
        </a:graphic>
      </p:graphicFrame>
      <p:sp>
        <p:nvSpPr>
          <p:cNvPr id="3078" name="Rectangle 6"/>
          <p:cNvSpPr>
            <a:spLocks noChangeArrowheads="1"/>
          </p:cNvSpPr>
          <p:nvPr/>
        </p:nvSpPr>
        <p:spPr bwMode="auto">
          <a:xfrm>
            <a:off x="4933950" y="4530725"/>
            <a:ext cx="1838325" cy="36353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Control Board</a:t>
            </a:r>
          </a:p>
        </p:txBody>
      </p:sp>
      <p:grpSp>
        <p:nvGrpSpPr>
          <p:cNvPr id="3079" name="Group 7"/>
          <p:cNvGrpSpPr>
            <a:grpSpLocks/>
          </p:cNvGrpSpPr>
          <p:nvPr/>
        </p:nvGrpSpPr>
        <p:grpSpPr bwMode="auto">
          <a:xfrm>
            <a:off x="5970588" y="4878388"/>
            <a:ext cx="381000" cy="609600"/>
            <a:chOff x="3750" y="2976"/>
            <a:chExt cx="240" cy="384"/>
          </a:xfrm>
        </p:grpSpPr>
        <p:sp>
          <p:nvSpPr>
            <p:cNvPr id="163848" name="Rectangle 8"/>
            <p:cNvSpPr>
              <a:spLocks noChangeArrowheads="1"/>
            </p:cNvSpPr>
            <p:nvPr/>
          </p:nvSpPr>
          <p:spPr bwMode="auto">
            <a:xfrm>
              <a:off x="3750" y="2976"/>
              <a:ext cx="240" cy="384"/>
            </a:xfrm>
            <a:prstGeom prst="rect">
              <a:avLst/>
            </a:prstGeom>
            <a:solidFill>
              <a:srgbClr val="FDE3BA"/>
            </a:solidFill>
            <a:ln w="12700">
              <a:solidFill>
                <a:srgbClr val="F6BF69"/>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63849" name="Rectangle 9"/>
            <p:cNvSpPr>
              <a:spLocks noChangeArrowheads="1"/>
            </p:cNvSpPr>
            <p:nvPr/>
          </p:nvSpPr>
          <p:spPr bwMode="auto">
            <a:xfrm>
              <a:off x="3798" y="3016"/>
              <a:ext cx="136" cy="64"/>
            </a:xfrm>
            <a:prstGeom prst="rect">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080" name="Group 10"/>
          <p:cNvGrpSpPr>
            <a:grpSpLocks/>
          </p:cNvGrpSpPr>
          <p:nvPr/>
        </p:nvGrpSpPr>
        <p:grpSpPr bwMode="auto">
          <a:xfrm>
            <a:off x="5208588" y="1687513"/>
            <a:ext cx="1171575" cy="895350"/>
            <a:chOff x="3270" y="966"/>
            <a:chExt cx="738" cy="564"/>
          </a:xfrm>
        </p:grpSpPr>
        <p:sp>
          <p:nvSpPr>
            <p:cNvPr id="163851" name="Oval 11"/>
            <p:cNvSpPr>
              <a:spLocks noChangeArrowheads="1"/>
            </p:cNvSpPr>
            <p:nvPr/>
          </p:nvSpPr>
          <p:spPr bwMode="auto">
            <a:xfrm>
              <a:off x="3716" y="968"/>
              <a:ext cx="292" cy="556"/>
            </a:xfrm>
            <a:prstGeom prst="ellipse">
              <a:avLst/>
            </a:prstGeom>
            <a:solidFill>
              <a:srgbClr val="676767"/>
            </a:solidFill>
            <a:ln w="12700">
              <a:solidFill>
                <a:srgbClr val="676767"/>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63852" name="Rectangle 12"/>
            <p:cNvSpPr>
              <a:spLocks noChangeArrowheads="1"/>
            </p:cNvSpPr>
            <p:nvPr/>
          </p:nvSpPr>
          <p:spPr bwMode="auto">
            <a:xfrm>
              <a:off x="3432" y="966"/>
              <a:ext cx="450" cy="564"/>
            </a:xfrm>
            <a:prstGeom prst="rect">
              <a:avLst/>
            </a:prstGeom>
            <a:solidFill>
              <a:srgbClr val="67676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63853" name="Oval 13"/>
            <p:cNvSpPr>
              <a:spLocks noChangeArrowheads="1"/>
            </p:cNvSpPr>
            <p:nvPr/>
          </p:nvSpPr>
          <p:spPr bwMode="auto">
            <a:xfrm>
              <a:off x="3300" y="974"/>
              <a:ext cx="292" cy="556"/>
            </a:xfrm>
            <a:prstGeom prst="ellipse">
              <a:avLst/>
            </a:prstGeom>
            <a:solidFill>
              <a:srgbClr val="919191"/>
            </a:solidFill>
            <a:ln w="12700">
              <a:solidFill>
                <a:srgbClr val="DADADA"/>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092" name="Group 14"/>
            <p:cNvGrpSpPr>
              <a:grpSpLocks/>
            </p:cNvGrpSpPr>
            <p:nvPr/>
          </p:nvGrpSpPr>
          <p:grpSpPr bwMode="auto">
            <a:xfrm>
              <a:off x="3270" y="1210"/>
              <a:ext cx="182" cy="92"/>
              <a:chOff x="3270" y="1210"/>
              <a:chExt cx="182" cy="92"/>
            </a:xfrm>
          </p:grpSpPr>
          <p:sp>
            <p:nvSpPr>
              <p:cNvPr id="163855" name="Oval 15"/>
              <p:cNvSpPr>
                <a:spLocks noChangeArrowheads="1"/>
              </p:cNvSpPr>
              <p:nvPr/>
            </p:nvSpPr>
            <p:spPr bwMode="auto">
              <a:xfrm>
                <a:off x="3380" y="1210"/>
                <a:ext cx="72" cy="91"/>
              </a:xfrm>
              <a:prstGeom prst="ellipse">
                <a:avLst/>
              </a:prstGeom>
              <a:solidFill>
                <a:srgbClr val="676767"/>
              </a:solidFill>
              <a:ln w="12700">
                <a:solidFill>
                  <a:srgbClr val="676767"/>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63856" name="Rectangle 16"/>
              <p:cNvSpPr>
                <a:spLocks noChangeArrowheads="1"/>
              </p:cNvSpPr>
              <p:nvPr/>
            </p:nvSpPr>
            <p:spPr bwMode="auto">
              <a:xfrm>
                <a:off x="3306" y="1211"/>
                <a:ext cx="111" cy="90"/>
              </a:xfrm>
              <a:prstGeom prst="rect">
                <a:avLst/>
              </a:prstGeom>
              <a:solidFill>
                <a:srgbClr val="676767"/>
              </a:solidFill>
              <a:ln w="12700">
                <a:solidFill>
                  <a:srgbClr val="67676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63857" name="Oval 17"/>
              <p:cNvSpPr>
                <a:spLocks noChangeArrowheads="1"/>
              </p:cNvSpPr>
              <p:nvPr/>
            </p:nvSpPr>
            <p:spPr bwMode="auto">
              <a:xfrm>
                <a:off x="3270" y="1211"/>
                <a:ext cx="72" cy="91"/>
              </a:xfrm>
              <a:prstGeom prst="ellipse">
                <a:avLst/>
              </a:prstGeom>
              <a:solidFill>
                <a:srgbClr val="919191"/>
              </a:solidFill>
              <a:ln w="12700">
                <a:solidFill>
                  <a:srgbClr val="DADADA"/>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sp>
        <p:nvSpPr>
          <p:cNvPr id="163859" name="Rectangle 19"/>
          <p:cNvSpPr>
            <a:spLocks noChangeArrowheads="1"/>
          </p:cNvSpPr>
          <p:nvPr/>
        </p:nvSpPr>
        <p:spPr bwMode="auto">
          <a:xfrm>
            <a:off x="4926013" y="3055938"/>
            <a:ext cx="1676400" cy="800100"/>
          </a:xfrm>
          <a:prstGeom prst="rect">
            <a:avLst/>
          </a:prstGeom>
          <a:solidFill>
            <a:srgbClr val="FDE3BA"/>
          </a:solidFill>
          <a:ln w="12700">
            <a:solidFill>
              <a:srgbClr val="F6BF69"/>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82" name="Rectangle 20"/>
          <p:cNvSpPr>
            <a:spLocks noChangeArrowheads="1"/>
          </p:cNvSpPr>
          <p:nvPr/>
        </p:nvSpPr>
        <p:spPr bwMode="auto">
          <a:xfrm>
            <a:off x="5181600" y="3144838"/>
            <a:ext cx="1146175" cy="63817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800" b="0">
                <a:solidFill>
                  <a:schemeClr val="bg2"/>
                </a:solidFill>
              </a:rPr>
              <a:t>VFD Sections</a:t>
            </a:r>
          </a:p>
        </p:txBody>
      </p:sp>
      <p:sp>
        <p:nvSpPr>
          <p:cNvPr id="163861" name="AutoShape 21"/>
          <p:cNvSpPr>
            <a:spLocks noChangeArrowheads="1"/>
          </p:cNvSpPr>
          <p:nvPr/>
        </p:nvSpPr>
        <p:spPr bwMode="auto">
          <a:xfrm rot="16200000">
            <a:off x="5605463" y="3894138"/>
            <a:ext cx="635000" cy="444500"/>
          </a:xfrm>
          <a:prstGeom prst="rightArrow">
            <a:avLst>
              <a:gd name="adj1" fmla="val 50000"/>
              <a:gd name="adj2" fmla="val 71435"/>
            </a:avLst>
          </a:prstGeom>
          <a:solidFill>
            <a:srgbClr val="790015"/>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63863" name="AutoShape 23"/>
          <p:cNvSpPr>
            <a:spLocks noChangeArrowheads="1"/>
          </p:cNvSpPr>
          <p:nvPr/>
        </p:nvSpPr>
        <p:spPr bwMode="auto">
          <a:xfrm>
            <a:off x="7377113" y="3379788"/>
            <a:ext cx="1549400" cy="798512"/>
          </a:xfrm>
          <a:prstGeom prst="wedgeRoundRectCallout">
            <a:avLst>
              <a:gd name="adj1" fmla="val -41671"/>
              <a:gd name="adj2" fmla="val 66667"/>
              <a:gd name="adj3" fmla="val 16667"/>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85" name="Rectangle 24"/>
          <p:cNvSpPr>
            <a:spLocks noChangeArrowheads="1"/>
          </p:cNvSpPr>
          <p:nvPr/>
        </p:nvSpPr>
        <p:spPr bwMode="auto">
          <a:xfrm>
            <a:off x="7410450" y="3575050"/>
            <a:ext cx="1597025" cy="3937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b="0">
                <a:solidFill>
                  <a:schemeClr val="bg2"/>
                </a:solidFill>
              </a:rPr>
              <a:t>“Speed up”</a:t>
            </a:r>
          </a:p>
        </p:txBody>
      </p:sp>
      <p:sp>
        <p:nvSpPr>
          <p:cNvPr id="163865" name="AutoShape 25"/>
          <p:cNvSpPr>
            <a:spLocks noChangeArrowheads="1"/>
          </p:cNvSpPr>
          <p:nvPr/>
        </p:nvSpPr>
        <p:spPr bwMode="auto">
          <a:xfrm rot="16200000">
            <a:off x="5567363" y="2541588"/>
            <a:ext cx="635000" cy="444500"/>
          </a:xfrm>
          <a:prstGeom prst="rightArrow">
            <a:avLst>
              <a:gd name="adj1" fmla="val 50000"/>
              <a:gd name="adj2" fmla="val 71435"/>
            </a:avLst>
          </a:prstGeom>
          <a:solidFill>
            <a:srgbClr val="790015"/>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87" name="Rectangle 26"/>
          <p:cNvSpPr>
            <a:spLocks noChangeArrowheads="1"/>
          </p:cNvSpPr>
          <p:nvPr/>
        </p:nvSpPr>
        <p:spPr bwMode="auto">
          <a:xfrm>
            <a:off x="4419600" y="2746375"/>
            <a:ext cx="1597025" cy="36353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“Speed up”</a:t>
            </a:r>
          </a:p>
        </p:txBody>
      </p:sp>
      <p:sp>
        <p:nvSpPr>
          <p:cNvPr id="3088" name="Rectangle 27"/>
          <p:cNvSpPr>
            <a:spLocks noChangeArrowheads="1"/>
          </p:cNvSpPr>
          <p:nvPr/>
        </p:nvSpPr>
        <p:spPr bwMode="auto">
          <a:xfrm>
            <a:off x="4438650" y="4022725"/>
            <a:ext cx="1597025" cy="36353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“Speed up”</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15875"/>
            <a:ext cx="9131300" cy="1285875"/>
          </a:xfrm>
        </p:spPr>
        <p:txBody>
          <a:bodyPr/>
          <a:lstStyle/>
          <a:p>
            <a:pPr algn="ctr">
              <a:defRPr/>
            </a:pPr>
            <a:r>
              <a:rPr lang="en-US" altLang="en-US" smtClean="0"/>
              <a:t>Gate Drive Boards</a:t>
            </a:r>
          </a:p>
        </p:txBody>
      </p:sp>
      <p:sp>
        <p:nvSpPr>
          <p:cNvPr id="176131" name="Rectangle 3"/>
          <p:cNvSpPr>
            <a:spLocks noChangeArrowheads="1"/>
          </p:cNvSpPr>
          <p:nvPr/>
        </p:nvSpPr>
        <p:spPr bwMode="auto">
          <a:xfrm>
            <a:off x="533400" y="1981200"/>
            <a:ext cx="3654425" cy="42878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Gate drive boards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are circuit boards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that hold the gate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circuits and the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power supplies</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None of the main inverter section components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are mounted to the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gate drive board</a:t>
            </a:r>
          </a:p>
        </p:txBody>
      </p:sp>
      <p:sp>
        <p:nvSpPr>
          <p:cNvPr id="4101" name="Rectangle 24"/>
          <p:cNvSpPr>
            <a:spLocks noChangeArrowheads="1"/>
          </p:cNvSpPr>
          <p:nvPr/>
        </p:nvSpPr>
        <p:spPr bwMode="auto">
          <a:xfrm>
            <a:off x="6542088" y="1371600"/>
            <a:ext cx="1597025" cy="36353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“Speed up”</a:t>
            </a:r>
          </a:p>
        </p:txBody>
      </p:sp>
      <p:sp>
        <p:nvSpPr>
          <p:cNvPr id="176132" name="Rectangle 4"/>
          <p:cNvSpPr>
            <a:spLocks noChangeArrowheads="1"/>
          </p:cNvSpPr>
          <p:nvPr/>
        </p:nvSpPr>
        <p:spPr bwMode="auto">
          <a:xfrm>
            <a:off x="4953000" y="4581525"/>
            <a:ext cx="1511300" cy="1270000"/>
          </a:xfrm>
          <a:prstGeom prst="rect">
            <a:avLst/>
          </a:prstGeom>
          <a:solidFill>
            <a:srgbClr val="00AE00"/>
          </a:solidFill>
          <a:ln w="12700">
            <a:solidFill>
              <a:srgbClr val="037C03"/>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4098" name="Object 5">
            <a:hlinkClick r:id="" action="ppaction://ole?verb=0"/>
          </p:cNvPr>
          <p:cNvGraphicFramePr>
            <a:graphicFrameLocks/>
          </p:cNvGraphicFramePr>
          <p:nvPr/>
        </p:nvGraphicFramePr>
        <p:xfrm>
          <a:off x="6342063" y="4473575"/>
          <a:ext cx="1122362" cy="2160588"/>
        </p:xfrm>
        <a:graphic>
          <a:graphicData uri="http://schemas.openxmlformats.org/presentationml/2006/ole">
            <p:oleObj spid="_x0000_s4098" name="Microsoft ClipArt Gallery" r:id="rId5" imgW="1674720" imgH="3214440" progId="">
              <p:embed/>
            </p:oleObj>
          </a:graphicData>
        </a:graphic>
      </p:graphicFrame>
      <p:sp>
        <p:nvSpPr>
          <p:cNvPr id="4103" name="Rectangle 6"/>
          <p:cNvSpPr>
            <a:spLocks noChangeArrowheads="1"/>
          </p:cNvSpPr>
          <p:nvPr/>
        </p:nvSpPr>
        <p:spPr bwMode="auto">
          <a:xfrm>
            <a:off x="4884738" y="4611688"/>
            <a:ext cx="1838325" cy="363537"/>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Control Board</a:t>
            </a:r>
          </a:p>
        </p:txBody>
      </p:sp>
      <p:grpSp>
        <p:nvGrpSpPr>
          <p:cNvPr id="4104" name="Group 7"/>
          <p:cNvGrpSpPr>
            <a:grpSpLocks/>
          </p:cNvGrpSpPr>
          <p:nvPr/>
        </p:nvGrpSpPr>
        <p:grpSpPr bwMode="auto">
          <a:xfrm>
            <a:off x="5921375" y="4959350"/>
            <a:ext cx="381000" cy="609600"/>
            <a:chOff x="3780" y="3036"/>
            <a:chExt cx="240" cy="384"/>
          </a:xfrm>
        </p:grpSpPr>
        <p:sp>
          <p:nvSpPr>
            <p:cNvPr id="176136" name="Rectangle 8"/>
            <p:cNvSpPr>
              <a:spLocks noChangeArrowheads="1"/>
            </p:cNvSpPr>
            <p:nvPr/>
          </p:nvSpPr>
          <p:spPr bwMode="auto">
            <a:xfrm>
              <a:off x="3780" y="3036"/>
              <a:ext cx="240" cy="384"/>
            </a:xfrm>
            <a:prstGeom prst="rect">
              <a:avLst/>
            </a:prstGeom>
            <a:solidFill>
              <a:srgbClr val="FDE3BA"/>
            </a:solidFill>
            <a:ln w="12700">
              <a:solidFill>
                <a:srgbClr val="F6BF69"/>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37" name="Rectangle 9"/>
            <p:cNvSpPr>
              <a:spLocks noChangeArrowheads="1"/>
            </p:cNvSpPr>
            <p:nvPr/>
          </p:nvSpPr>
          <p:spPr bwMode="auto">
            <a:xfrm>
              <a:off x="3828" y="3076"/>
              <a:ext cx="136" cy="64"/>
            </a:xfrm>
            <a:prstGeom prst="rect">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176138" name="Rectangle 10"/>
          <p:cNvSpPr>
            <a:spLocks noChangeArrowheads="1"/>
          </p:cNvSpPr>
          <p:nvPr/>
        </p:nvSpPr>
        <p:spPr bwMode="auto">
          <a:xfrm>
            <a:off x="4946650" y="2635250"/>
            <a:ext cx="1851025" cy="1333500"/>
          </a:xfrm>
          <a:prstGeom prst="rect">
            <a:avLst/>
          </a:prstGeom>
          <a:solidFill>
            <a:srgbClr val="00AE00"/>
          </a:solidFill>
          <a:ln w="12700">
            <a:solidFill>
              <a:srgbClr val="037C03"/>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4106" name="Rectangle 11"/>
          <p:cNvSpPr>
            <a:spLocks noChangeArrowheads="1"/>
          </p:cNvSpPr>
          <p:nvPr/>
        </p:nvSpPr>
        <p:spPr bwMode="auto">
          <a:xfrm>
            <a:off x="4910138" y="2687638"/>
            <a:ext cx="2133600" cy="363537"/>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Gate Drive Board</a:t>
            </a:r>
          </a:p>
        </p:txBody>
      </p:sp>
      <p:grpSp>
        <p:nvGrpSpPr>
          <p:cNvPr id="4107" name="Group 12"/>
          <p:cNvGrpSpPr>
            <a:grpSpLocks/>
          </p:cNvGrpSpPr>
          <p:nvPr/>
        </p:nvGrpSpPr>
        <p:grpSpPr bwMode="auto">
          <a:xfrm>
            <a:off x="5049838" y="3098800"/>
            <a:ext cx="1787525" cy="762000"/>
            <a:chOff x="3231" y="1864"/>
            <a:chExt cx="1126" cy="480"/>
          </a:xfrm>
        </p:grpSpPr>
        <p:sp>
          <p:nvSpPr>
            <p:cNvPr id="176141" name="Rectangle 13"/>
            <p:cNvSpPr>
              <a:spLocks noChangeArrowheads="1"/>
            </p:cNvSpPr>
            <p:nvPr/>
          </p:nvSpPr>
          <p:spPr bwMode="auto">
            <a:xfrm>
              <a:off x="3266" y="1864"/>
              <a:ext cx="952" cy="48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4126" name="Rectangle 14"/>
            <p:cNvSpPr>
              <a:spLocks noChangeArrowheads="1"/>
            </p:cNvSpPr>
            <p:nvPr/>
          </p:nvSpPr>
          <p:spPr bwMode="auto">
            <a:xfrm>
              <a:off x="3231" y="1997"/>
              <a:ext cx="1126" cy="24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b="0">
                  <a:solidFill>
                    <a:schemeClr val="bg2"/>
                  </a:solidFill>
                </a:rPr>
                <a:t>Gate circuits</a:t>
              </a:r>
            </a:p>
          </p:txBody>
        </p:sp>
      </p:grpSp>
      <p:sp>
        <p:nvSpPr>
          <p:cNvPr id="176143" name="AutoShape 15"/>
          <p:cNvSpPr>
            <a:spLocks noChangeArrowheads="1"/>
          </p:cNvSpPr>
          <p:nvPr/>
        </p:nvSpPr>
        <p:spPr bwMode="auto">
          <a:xfrm rot="16200000">
            <a:off x="5556250" y="3975100"/>
            <a:ext cx="635000" cy="444500"/>
          </a:xfrm>
          <a:prstGeom prst="rightArrow">
            <a:avLst>
              <a:gd name="adj1" fmla="val 50000"/>
              <a:gd name="adj2" fmla="val 71435"/>
            </a:avLst>
          </a:prstGeom>
          <a:solidFill>
            <a:srgbClr val="790015"/>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4109" name="Rectangle 16"/>
          <p:cNvSpPr>
            <a:spLocks noChangeArrowheads="1"/>
          </p:cNvSpPr>
          <p:nvPr/>
        </p:nvSpPr>
        <p:spPr bwMode="auto">
          <a:xfrm>
            <a:off x="3857625" y="4110038"/>
            <a:ext cx="1597025" cy="363537"/>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“Speed up”</a:t>
            </a:r>
          </a:p>
        </p:txBody>
      </p:sp>
      <p:grpSp>
        <p:nvGrpSpPr>
          <p:cNvPr id="4110" name="Group 17"/>
          <p:cNvGrpSpPr>
            <a:grpSpLocks/>
          </p:cNvGrpSpPr>
          <p:nvPr/>
        </p:nvGrpSpPr>
        <p:grpSpPr bwMode="auto">
          <a:xfrm>
            <a:off x="7594600" y="1566863"/>
            <a:ext cx="1171575" cy="895350"/>
            <a:chOff x="4834" y="899"/>
            <a:chExt cx="738" cy="564"/>
          </a:xfrm>
        </p:grpSpPr>
        <p:sp>
          <p:nvSpPr>
            <p:cNvPr id="176146" name="Oval 18"/>
            <p:cNvSpPr>
              <a:spLocks noChangeArrowheads="1"/>
            </p:cNvSpPr>
            <p:nvPr/>
          </p:nvSpPr>
          <p:spPr bwMode="auto">
            <a:xfrm>
              <a:off x="5280" y="901"/>
              <a:ext cx="292" cy="556"/>
            </a:xfrm>
            <a:prstGeom prst="ellipse">
              <a:avLst/>
            </a:prstGeom>
            <a:solidFill>
              <a:srgbClr val="676767"/>
            </a:solidFill>
            <a:ln w="12700">
              <a:solidFill>
                <a:srgbClr val="676767"/>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47" name="Rectangle 19"/>
            <p:cNvSpPr>
              <a:spLocks noChangeArrowheads="1"/>
            </p:cNvSpPr>
            <p:nvPr/>
          </p:nvSpPr>
          <p:spPr bwMode="auto">
            <a:xfrm>
              <a:off x="4996" y="899"/>
              <a:ext cx="450" cy="564"/>
            </a:xfrm>
            <a:prstGeom prst="rect">
              <a:avLst/>
            </a:prstGeom>
            <a:solidFill>
              <a:srgbClr val="67676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48" name="Oval 20"/>
            <p:cNvSpPr>
              <a:spLocks noChangeArrowheads="1"/>
            </p:cNvSpPr>
            <p:nvPr/>
          </p:nvSpPr>
          <p:spPr bwMode="auto">
            <a:xfrm>
              <a:off x="4864" y="907"/>
              <a:ext cx="292" cy="556"/>
            </a:xfrm>
            <a:prstGeom prst="ellipse">
              <a:avLst/>
            </a:prstGeom>
            <a:solidFill>
              <a:srgbClr val="919191"/>
            </a:solidFill>
            <a:ln w="12700">
              <a:solidFill>
                <a:srgbClr val="DADADA"/>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49" name="Oval 21"/>
            <p:cNvSpPr>
              <a:spLocks noChangeArrowheads="1"/>
            </p:cNvSpPr>
            <p:nvPr/>
          </p:nvSpPr>
          <p:spPr bwMode="auto">
            <a:xfrm>
              <a:off x="4944" y="1143"/>
              <a:ext cx="72" cy="91"/>
            </a:xfrm>
            <a:prstGeom prst="ellipse">
              <a:avLst/>
            </a:prstGeom>
            <a:solidFill>
              <a:srgbClr val="676767"/>
            </a:solidFill>
            <a:ln w="12700">
              <a:solidFill>
                <a:srgbClr val="676767"/>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50" name="Rectangle 22"/>
            <p:cNvSpPr>
              <a:spLocks noChangeArrowheads="1"/>
            </p:cNvSpPr>
            <p:nvPr/>
          </p:nvSpPr>
          <p:spPr bwMode="auto">
            <a:xfrm>
              <a:off x="4870" y="1144"/>
              <a:ext cx="111" cy="90"/>
            </a:xfrm>
            <a:prstGeom prst="rect">
              <a:avLst/>
            </a:prstGeom>
            <a:solidFill>
              <a:srgbClr val="676767"/>
            </a:solidFill>
            <a:ln w="12700">
              <a:solidFill>
                <a:srgbClr val="67676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51" name="Oval 23"/>
            <p:cNvSpPr>
              <a:spLocks noChangeArrowheads="1"/>
            </p:cNvSpPr>
            <p:nvPr/>
          </p:nvSpPr>
          <p:spPr bwMode="auto">
            <a:xfrm>
              <a:off x="4834" y="1144"/>
              <a:ext cx="72" cy="91"/>
            </a:xfrm>
            <a:prstGeom prst="ellipse">
              <a:avLst/>
            </a:prstGeom>
            <a:solidFill>
              <a:srgbClr val="919191"/>
            </a:solidFill>
            <a:ln w="12700">
              <a:solidFill>
                <a:srgbClr val="DADADA"/>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4111" name="Group 25"/>
          <p:cNvGrpSpPr>
            <a:grpSpLocks/>
          </p:cNvGrpSpPr>
          <p:nvPr/>
        </p:nvGrpSpPr>
        <p:grpSpPr bwMode="auto">
          <a:xfrm>
            <a:off x="5037138" y="1625600"/>
            <a:ext cx="1787525" cy="762000"/>
            <a:chOff x="3223" y="936"/>
            <a:chExt cx="1126" cy="480"/>
          </a:xfrm>
        </p:grpSpPr>
        <p:sp>
          <p:nvSpPr>
            <p:cNvPr id="176154" name="Rectangle 26"/>
            <p:cNvSpPr>
              <a:spLocks noChangeArrowheads="1"/>
            </p:cNvSpPr>
            <p:nvPr/>
          </p:nvSpPr>
          <p:spPr bwMode="auto">
            <a:xfrm>
              <a:off x="3258" y="936"/>
              <a:ext cx="952" cy="48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4118" name="Rectangle 27"/>
            <p:cNvSpPr>
              <a:spLocks noChangeArrowheads="1"/>
            </p:cNvSpPr>
            <p:nvPr/>
          </p:nvSpPr>
          <p:spPr bwMode="auto">
            <a:xfrm>
              <a:off x="3223" y="1069"/>
              <a:ext cx="1126" cy="24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b="0">
                  <a:solidFill>
                    <a:schemeClr val="bg2"/>
                  </a:solidFill>
                </a:rPr>
                <a:t>Main Circuit</a:t>
              </a:r>
            </a:p>
          </p:txBody>
        </p:sp>
      </p:grpSp>
      <p:sp>
        <p:nvSpPr>
          <p:cNvPr id="176156" name="AutoShape 28"/>
          <p:cNvSpPr>
            <a:spLocks noChangeArrowheads="1"/>
          </p:cNvSpPr>
          <p:nvPr/>
        </p:nvSpPr>
        <p:spPr bwMode="auto">
          <a:xfrm>
            <a:off x="6578600" y="1841500"/>
            <a:ext cx="658813" cy="358775"/>
          </a:xfrm>
          <a:prstGeom prst="rightArrow">
            <a:avLst>
              <a:gd name="adj1" fmla="val 50000"/>
              <a:gd name="adj2" fmla="val 91823"/>
            </a:avLst>
          </a:prstGeom>
          <a:solidFill>
            <a:srgbClr val="790015"/>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76157" name="AutoShape 29"/>
          <p:cNvSpPr>
            <a:spLocks noChangeArrowheads="1"/>
          </p:cNvSpPr>
          <p:nvPr/>
        </p:nvSpPr>
        <p:spPr bwMode="auto">
          <a:xfrm rot="16200000">
            <a:off x="5599113" y="2305050"/>
            <a:ext cx="444500" cy="342900"/>
          </a:xfrm>
          <a:prstGeom prst="rightArrow">
            <a:avLst>
              <a:gd name="adj1" fmla="val 50000"/>
              <a:gd name="adj2" fmla="val 64821"/>
            </a:avLst>
          </a:prstGeom>
          <a:solidFill>
            <a:srgbClr val="790015"/>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4114" name="Rectangle 30"/>
          <p:cNvSpPr>
            <a:spLocks noChangeArrowheads="1"/>
          </p:cNvSpPr>
          <p:nvPr/>
        </p:nvSpPr>
        <p:spPr bwMode="auto">
          <a:xfrm>
            <a:off x="3810000" y="2319338"/>
            <a:ext cx="1597025" cy="363537"/>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a:solidFill>
                  <a:schemeClr val="bg2"/>
                </a:solidFill>
              </a:rPr>
              <a:t>“Speed up”</a:t>
            </a:r>
          </a:p>
        </p:txBody>
      </p:sp>
      <p:sp>
        <p:nvSpPr>
          <p:cNvPr id="176160" name="AutoShape 32"/>
          <p:cNvSpPr>
            <a:spLocks noChangeArrowheads="1"/>
          </p:cNvSpPr>
          <p:nvPr/>
        </p:nvSpPr>
        <p:spPr bwMode="auto">
          <a:xfrm>
            <a:off x="7327900" y="3460750"/>
            <a:ext cx="1549400" cy="798513"/>
          </a:xfrm>
          <a:prstGeom prst="wedgeRoundRectCallout">
            <a:avLst>
              <a:gd name="adj1" fmla="val -41671"/>
              <a:gd name="adj2" fmla="val 66667"/>
              <a:gd name="adj3" fmla="val 16667"/>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4116" name="Rectangle 33"/>
          <p:cNvSpPr>
            <a:spLocks noChangeArrowheads="1"/>
          </p:cNvSpPr>
          <p:nvPr/>
        </p:nvSpPr>
        <p:spPr bwMode="auto">
          <a:xfrm>
            <a:off x="7380288" y="3675063"/>
            <a:ext cx="1597025" cy="3937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b="0">
                <a:solidFill>
                  <a:schemeClr val="bg2"/>
                </a:solidFill>
              </a:rPr>
              <a:t>“Speed up”</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3813" y="304800"/>
            <a:ext cx="9107487" cy="661988"/>
          </a:xfrm>
        </p:spPr>
        <p:txBody>
          <a:bodyPr/>
          <a:lstStyle/>
          <a:p>
            <a:pPr algn="ctr">
              <a:defRPr/>
            </a:pPr>
            <a:r>
              <a:rPr lang="en-US" altLang="en-US" sz="4000" smtClean="0"/>
              <a:t>A Typical VFD Block Diagram</a:t>
            </a:r>
          </a:p>
        </p:txBody>
      </p:sp>
      <p:sp>
        <p:nvSpPr>
          <p:cNvPr id="52226" name="Rectangle 36"/>
          <p:cNvSpPr>
            <a:spLocks noChangeArrowheads="1"/>
          </p:cNvSpPr>
          <p:nvPr/>
        </p:nvSpPr>
        <p:spPr bwMode="auto">
          <a:xfrm>
            <a:off x="7964488" y="2012950"/>
            <a:ext cx="114617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a:solidFill>
                  <a:schemeClr val="bg2"/>
                </a:solidFill>
              </a:rPr>
              <a:t>Output to the motor</a:t>
            </a:r>
          </a:p>
        </p:txBody>
      </p:sp>
      <p:sp>
        <p:nvSpPr>
          <p:cNvPr id="94261" name="Rectangle 53"/>
          <p:cNvSpPr>
            <a:spLocks noChangeArrowheads="1"/>
          </p:cNvSpPr>
          <p:nvPr/>
        </p:nvSpPr>
        <p:spPr bwMode="auto">
          <a:xfrm>
            <a:off x="6067425" y="3514725"/>
            <a:ext cx="2028825" cy="3048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7" name="Rectangle 89"/>
          <p:cNvSpPr>
            <a:spLocks noChangeArrowheads="1"/>
          </p:cNvSpPr>
          <p:nvPr/>
        </p:nvSpPr>
        <p:spPr bwMode="auto">
          <a:xfrm>
            <a:off x="4235450" y="3811588"/>
            <a:ext cx="4473575" cy="1058862"/>
          </a:xfrm>
          <a:prstGeom prst="rect">
            <a:avLst/>
          </a:prstGeom>
          <a:solidFill>
            <a:srgbClr val="60C900"/>
          </a:solidFill>
          <a:ln w="12700">
            <a:solidFill>
              <a:srgbClr val="037C03"/>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8" name="Rectangle 90"/>
          <p:cNvSpPr>
            <a:spLocks noChangeArrowheads="1"/>
          </p:cNvSpPr>
          <p:nvPr/>
        </p:nvSpPr>
        <p:spPr bwMode="auto">
          <a:xfrm>
            <a:off x="4425950" y="3968750"/>
            <a:ext cx="968375" cy="711200"/>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30" name="Rectangle 91"/>
          <p:cNvSpPr>
            <a:spLocks noChangeArrowheads="1"/>
          </p:cNvSpPr>
          <p:nvPr/>
        </p:nvSpPr>
        <p:spPr bwMode="auto">
          <a:xfrm>
            <a:off x="4545013" y="4068763"/>
            <a:ext cx="89217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bg2"/>
                </a:solidFill>
              </a:rPr>
              <a:t>Control Power</a:t>
            </a:r>
          </a:p>
        </p:txBody>
      </p:sp>
      <p:sp>
        <p:nvSpPr>
          <p:cNvPr id="94300" name="Line 92"/>
          <p:cNvSpPr>
            <a:spLocks noChangeShapeType="1"/>
          </p:cNvSpPr>
          <p:nvPr/>
        </p:nvSpPr>
        <p:spPr bwMode="auto">
          <a:xfrm>
            <a:off x="8124825" y="2565400"/>
            <a:ext cx="0" cy="1392238"/>
          </a:xfrm>
          <a:prstGeom prst="line">
            <a:avLst/>
          </a:prstGeom>
          <a:noFill/>
          <a:ln w="12700">
            <a:solidFill>
              <a:srgbClr val="8901F3"/>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01" name="Line 93"/>
          <p:cNvSpPr>
            <a:spLocks noChangeShapeType="1"/>
          </p:cNvSpPr>
          <p:nvPr/>
        </p:nvSpPr>
        <p:spPr bwMode="auto">
          <a:xfrm>
            <a:off x="7043738" y="2557463"/>
            <a:ext cx="0" cy="1385887"/>
          </a:xfrm>
          <a:prstGeom prst="line">
            <a:avLst/>
          </a:prstGeom>
          <a:noFill/>
          <a:ln w="12700">
            <a:solidFill>
              <a:srgbClr val="114FFB"/>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02" name="Line 94"/>
          <p:cNvSpPr>
            <a:spLocks noChangeShapeType="1"/>
          </p:cNvSpPr>
          <p:nvPr/>
        </p:nvSpPr>
        <p:spPr bwMode="auto">
          <a:xfrm>
            <a:off x="5948363" y="3443288"/>
            <a:ext cx="1587" cy="520700"/>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03" name="Rectangle 95"/>
          <p:cNvSpPr>
            <a:spLocks noChangeArrowheads="1"/>
          </p:cNvSpPr>
          <p:nvPr/>
        </p:nvSpPr>
        <p:spPr bwMode="auto">
          <a:xfrm>
            <a:off x="715963" y="3768725"/>
            <a:ext cx="2916237" cy="2759075"/>
          </a:xfrm>
          <a:prstGeom prst="rect">
            <a:avLst/>
          </a:prstGeom>
          <a:solidFill>
            <a:srgbClr val="60C900"/>
          </a:solidFill>
          <a:ln w="12700">
            <a:solidFill>
              <a:srgbClr val="037C03"/>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235" name="Group 98"/>
          <p:cNvGrpSpPr>
            <a:grpSpLocks/>
          </p:cNvGrpSpPr>
          <p:nvPr/>
        </p:nvGrpSpPr>
        <p:grpSpPr bwMode="auto">
          <a:xfrm>
            <a:off x="2501900" y="4511675"/>
            <a:ext cx="1135063" cy="996950"/>
            <a:chOff x="1576" y="2842"/>
            <a:chExt cx="715" cy="628"/>
          </a:xfrm>
        </p:grpSpPr>
        <p:sp>
          <p:nvSpPr>
            <p:cNvPr id="94304" name="Rectangle 96"/>
            <p:cNvSpPr>
              <a:spLocks noChangeArrowheads="1"/>
            </p:cNvSpPr>
            <p:nvPr/>
          </p:nvSpPr>
          <p:spPr bwMode="auto">
            <a:xfrm>
              <a:off x="1576" y="2842"/>
              <a:ext cx="628" cy="628"/>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89" name="Rectangle 97"/>
            <p:cNvSpPr>
              <a:spLocks noChangeArrowheads="1"/>
            </p:cNvSpPr>
            <p:nvPr/>
          </p:nvSpPr>
          <p:spPr bwMode="auto">
            <a:xfrm>
              <a:off x="1705" y="2971"/>
              <a:ext cx="586"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Gate Array</a:t>
              </a:r>
            </a:p>
          </p:txBody>
        </p:sp>
      </p:grpSp>
      <p:sp>
        <p:nvSpPr>
          <p:cNvPr id="94307" name="Rectangle 99"/>
          <p:cNvSpPr>
            <a:spLocks noChangeArrowheads="1"/>
          </p:cNvSpPr>
          <p:nvPr/>
        </p:nvSpPr>
        <p:spPr bwMode="auto">
          <a:xfrm>
            <a:off x="2511425" y="5616575"/>
            <a:ext cx="987425" cy="815975"/>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37" name="Rectangle 100"/>
          <p:cNvSpPr>
            <a:spLocks noChangeArrowheads="1"/>
          </p:cNvSpPr>
          <p:nvPr/>
        </p:nvSpPr>
        <p:spPr bwMode="auto">
          <a:xfrm>
            <a:off x="2516188" y="5735638"/>
            <a:ext cx="1111250" cy="303212"/>
          </a:xfrm>
          <a:prstGeom prst="rect">
            <a:avLst/>
          </a:prstGeom>
          <a:noFill/>
          <a:ln w="12700">
            <a:noFill/>
            <a:miter lim="800000"/>
            <a:headEnd/>
            <a:tailEnd/>
          </a:ln>
        </p:spPr>
        <p:txBody>
          <a:bodyPr lIns="90488" tIns="44450" rIns="90488" bIns="44450">
            <a:spAutoFit/>
          </a:bodyPr>
          <a:lstStyle/>
          <a:p>
            <a:pPr eaLnBrk="0" hangingPunct="0">
              <a:lnSpc>
                <a:spcPct val="25000"/>
              </a:lnSpc>
              <a:spcBef>
                <a:spcPct val="50000"/>
              </a:spcBef>
            </a:pPr>
            <a:r>
              <a:rPr lang="en-US" altLang="en-US" sz="1400" i="0">
                <a:solidFill>
                  <a:schemeClr val="bg2"/>
                </a:solidFill>
              </a:rPr>
              <a:t>Micro </a:t>
            </a:r>
          </a:p>
          <a:p>
            <a:pPr eaLnBrk="0" hangingPunct="0">
              <a:lnSpc>
                <a:spcPct val="25000"/>
              </a:lnSpc>
              <a:spcBef>
                <a:spcPct val="50000"/>
              </a:spcBef>
            </a:pPr>
            <a:r>
              <a:rPr lang="en-US" altLang="en-US" sz="1400" i="0">
                <a:solidFill>
                  <a:schemeClr val="bg2"/>
                </a:solidFill>
              </a:rPr>
              <a:t>Processor</a:t>
            </a:r>
          </a:p>
        </p:txBody>
      </p:sp>
      <p:grpSp>
        <p:nvGrpSpPr>
          <p:cNvPr id="52238" name="Group 103"/>
          <p:cNvGrpSpPr>
            <a:grpSpLocks/>
          </p:cNvGrpSpPr>
          <p:nvPr/>
        </p:nvGrpSpPr>
        <p:grpSpPr bwMode="auto">
          <a:xfrm>
            <a:off x="2730500" y="6054725"/>
            <a:ext cx="1154113" cy="315913"/>
            <a:chOff x="1720" y="3814"/>
            <a:chExt cx="727" cy="199"/>
          </a:xfrm>
        </p:grpSpPr>
        <p:sp>
          <p:nvSpPr>
            <p:cNvPr id="94309" name="Rectangle 101"/>
            <p:cNvSpPr>
              <a:spLocks noChangeArrowheads="1"/>
            </p:cNvSpPr>
            <p:nvPr/>
          </p:nvSpPr>
          <p:spPr bwMode="auto">
            <a:xfrm>
              <a:off x="1720" y="3814"/>
              <a:ext cx="341" cy="142"/>
            </a:xfrm>
            <a:prstGeom prst="rect">
              <a:avLst/>
            </a:prstGeom>
            <a:solidFill>
              <a:schemeClr val="tx2"/>
            </a:solidFill>
            <a:ln w="12700">
              <a:solidFill>
                <a:schemeClr val="bg2"/>
              </a:solidFill>
              <a:prstDash val="sysDot"/>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87" name="Rectangle 102"/>
            <p:cNvSpPr>
              <a:spLocks noChangeArrowheads="1"/>
            </p:cNvSpPr>
            <p:nvPr/>
          </p:nvSpPr>
          <p:spPr bwMode="auto">
            <a:xfrm>
              <a:off x="1753" y="3823"/>
              <a:ext cx="694"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bg2"/>
                  </a:solidFill>
                </a:rPr>
                <a:t>A/D</a:t>
              </a:r>
            </a:p>
          </p:txBody>
        </p:sp>
      </p:grpSp>
      <p:grpSp>
        <p:nvGrpSpPr>
          <p:cNvPr id="52239" name="Group 106"/>
          <p:cNvGrpSpPr>
            <a:grpSpLocks/>
          </p:cNvGrpSpPr>
          <p:nvPr/>
        </p:nvGrpSpPr>
        <p:grpSpPr bwMode="auto">
          <a:xfrm>
            <a:off x="850900" y="4962525"/>
            <a:ext cx="1185863" cy="457200"/>
            <a:chOff x="536" y="3126"/>
            <a:chExt cx="747" cy="288"/>
          </a:xfrm>
        </p:grpSpPr>
        <p:sp>
          <p:nvSpPr>
            <p:cNvPr id="94312" name="Rectangle 104"/>
            <p:cNvSpPr>
              <a:spLocks noChangeArrowheads="1"/>
            </p:cNvSpPr>
            <p:nvPr/>
          </p:nvSpPr>
          <p:spPr bwMode="auto">
            <a:xfrm>
              <a:off x="536" y="3126"/>
              <a:ext cx="608" cy="288"/>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85" name="Rectangle 105"/>
            <p:cNvSpPr>
              <a:spLocks noChangeArrowheads="1"/>
            </p:cNvSpPr>
            <p:nvPr/>
          </p:nvSpPr>
          <p:spPr bwMode="auto">
            <a:xfrm>
              <a:off x="613" y="3171"/>
              <a:ext cx="670"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PROM</a:t>
              </a:r>
            </a:p>
          </p:txBody>
        </p:sp>
      </p:grpSp>
      <p:sp>
        <p:nvSpPr>
          <p:cNvPr id="94315" name="Rectangle 107"/>
          <p:cNvSpPr>
            <a:spLocks noChangeArrowheads="1"/>
          </p:cNvSpPr>
          <p:nvPr/>
        </p:nvSpPr>
        <p:spPr bwMode="auto">
          <a:xfrm>
            <a:off x="857250" y="5489575"/>
            <a:ext cx="965200" cy="457200"/>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16" name="Rectangle 108"/>
          <p:cNvSpPr>
            <a:spLocks noChangeArrowheads="1"/>
          </p:cNvSpPr>
          <p:nvPr/>
        </p:nvSpPr>
        <p:spPr bwMode="auto">
          <a:xfrm>
            <a:off x="7616825" y="3968750"/>
            <a:ext cx="968375" cy="711200"/>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42" name="Rectangle 109"/>
          <p:cNvSpPr>
            <a:spLocks noChangeArrowheads="1"/>
          </p:cNvSpPr>
          <p:nvPr/>
        </p:nvSpPr>
        <p:spPr bwMode="auto">
          <a:xfrm>
            <a:off x="7637463" y="4097338"/>
            <a:ext cx="892175" cy="4540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200" b="0" i="0">
                <a:solidFill>
                  <a:schemeClr val="bg2"/>
                </a:solidFill>
              </a:rPr>
              <a:t>Current Feedback</a:t>
            </a:r>
          </a:p>
        </p:txBody>
      </p:sp>
      <p:sp>
        <p:nvSpPr>
          <p:cNvPr id="52243" name="Rectangle 110"/>
          <p:cNvSpPr>
            <a:spLocks noChangeArrowheads="1"/>
          </p:cNvSpPr>
          <p:nvPr/>
        </p:nvSpPr>
        <p:spPr bwMode="auto">
          <a:xfrm>
            <a:off x="909638" y="5573713"/>
            <a:ext cx="10636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NV RAM</a:t>
            </a:r>
          </a:p>
        </p:txBody>
      </p:sp>
      <p:grpSp>
        <p:nvGrpSpPr>
          <p:cNvPr id="52244" name="Group 113"/>
          <p:cNvGrpSpPr>
            <a:grpSpLocks/>
          </p:cNvGrpSpPr>
          <p:nvPr/>
        </p:nvGrpSpPr>
        <p:grpSpPr bwMode="auto">
          <a:xfrm>
            <a:off x="869950" y="6000750"/>
            <a:ext cx="1185863" cy="457200"/>
            <a:chOff x="548" y="3780"/>
            <a:chExt cx="747" cy="288"/>
          </a:xfrm>
        </p:grpSpPr>
        <p:sp>
          <p:nvSpPr>
            <p:cNvPr id="94319" name="Rectangle 111"/>
            <p:cNvSpPr>
              <a:spLocks noChangeArrowheads="1"/>
            </p:cNvSpPr>
            <p:nvPr/>
          </p:nvSpPr>
          <p:spPr bwMode="auto">
            <a:xfrm>
              <a:off x="548" y="3780"/>
              <a:ext cx="608" cy="288"/>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83" name="Rectangle 112"/>
            <p:cNvSpPr>
              <a:spLocks noChangeArrowheads="1"/>
            </p:cNvSpPr>
            <p:nvPr/>
          </p:nvSpPr>
          <p:spPr bwMode="auto">
            <a:xfrm>
              <a:off x="625" y="3825"/>
              <a:ext cx="670"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RAM</a:t>
              </a:r>
            </a:p>
          </p:txBody>
        </p:sp>
      </p:grpSp>
      <p:sp>
        <p:nvSpPr>
          <p:cNvPr id="94322" name="Rectangle 114"/>
          <p:cNvSpPr>
            <a:spLocks noChangeArrowheads="1"/>
          </p:cNvSpPr>
          <p:nvPr/>
        </p:nvSpPr>
        <p:spPr bwMode="auto">
          <a:xfrm>
            <a:off x="850900" y="4448175"/>
            <a:ext cx="965200" cy="457200"/>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23" name="Rectangle 115"/>
          <p:cNvSpPr>
            <a:spLocks noChangeArrowheads="1"/>
          </p:cNvSpPr>
          <p:nvPr/>
        </p:nvSpPr>
        <p:spPr bwMode="auto">
          <a:xfrm>
            <a:off x="857250" y="3829050"/>
            <a:ext cx="965200" cy="555625"/>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47" name="Rectangle 116"/>
          <p:cNvSpPr>
            <a:spLocks noChangeArrowheads="1"/>
          </p:cNvSpPr>
          <p:nvPr/>
        </p:nvSpPr>
        <p:spPr bwMode="auto">
          <a:xfrm>
            <a:off x="947738" y="4017963"/>
            <a:ext cx="1063625" cy="4540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200" i="0">
                <a:solidFill>
                  <a:schemeClr val="bg2"/>
                </a:solidFill>
              </a:rPr>
              <a:t>ANALOG INPUT</a:t>
            </a:r>
          </a:p>
        </p:txBody>
      </p:sp>
      <p:sp>
        <p:nvSpPr>
          <p:cNvPr id="52248" name="Rectangle 117"/>
          <p:cNvSpPr>
            <a:spLocks noChangeArrowheads="1"/>
          </p:cNvSpPr>
          <p:nvPr/>
        </p:nvSpPr>
        <p:spPr bwMode="auto">
          <a:xfrm>
            <a:off x="912813" y="4468813"/>
            <a:ext cx="1063625" cy="407987"/>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200" i="0">
                <a:solidFill>
                  <a:schemeClr val="bg2"/>
                </a:solidFill>
              </a:rPr>
              <a:t>DIGITAL </a:t>
            </a:r>
            <a:r>
              <a:rPr lang="en-US" altLang="en-US" i="0">
                <a:solidFill>
                  <a:schemeClr val="bg2"/>
                </a:solidFill>
              </a:rPr>
              <a:t>Input/Output</a:t>
            </a:r>
          </a:p>
        </p:txBody>
      </p:sp>
      <p:sp>
        <p:nvSpPr>
          <p:cNvPr id="94326" name="AutoShape 118"/>
          <p:cNvSpPr>
            <a:spLocks noChangeArrowheads="1"/>
          </p:cNvSpPr>
          <p:nvPr/>
        </p:nvSpPr>
        <p:spPr bwMode="auto">
          <a:xfrm>
            <a:off x="2155825" y="4829175"/>
            <a:ext cx="355600" cy="285750"/>
          </a:xfrm>
          <a:prstGeom prst="rightArrow">
            <a:avLst>
              <a:gd name="adj1" fmla="val 50000"/>
              <a:gd name="adj2" fmla="val 62228"/>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27" name="Rectangle 119"/>
          <p:cNvSpPr>
            <a:spLocks noChangeArrowheads="1"/>
          </p:cNvSpPr>
          <p:nvPr/>
        </p:nvSpPr>
        <p:spPr bwMode="auto">
          <a:xfrm>
            <a:off x="2057400" y="3990975"/>
            <a:ext cx="161925" cy="2371725"/>
          </a:xfrm>
          <a:prstGeom prst="rect">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28" name="AutoShape 120"/>
          <p:cNvSpPr>
            <a:spLocks noChangeArrowheads="1"/>
          </p:cNvSpPr>
          <p:nvPr/>
        </p:nvSpPr>
        <p:spPr bwMode="auto">
          <a:xfrm flipH="1">
            <a:off x="1809750" y="4572000"/>
            <a:ext cx="257175" cy="285750"/>
          </a:xfrm>
          <a:prstGeom prst="rightArrow">
            <a:avLst>
              <a:gd name="adj1" fmla="val 50000"/>
              <a:gd name="adj2" fmla="val 50005"/>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29" name="AutoShape 121"/>
          <p:cNvSpPr>
            <a:spLocks noChangeArrowheads="1"/>
          </p:cNvSpPr>
          <p:nvPr/>
        </p:nvSpPr>
        <p:spPr bwMode="auto">
          <a:xfrm flipH="1">
            <a:off x="1809750" y="5067300"/>
            <a:ext cx="257175" cy="285750"/>
          </a:xfrm>
          <a:prstGeom prst="rightArrow">
            <a:avLst>
              <a:gd name="adj1" fmla="val 50000"/>
              <a:gd name="adj2" fmla="val 50005"/>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30" name="Rectangle 122"/>
          <p:cNvSpPr>
            <a:spLocks noChangeArrowheads="1"/>
          </p:cNvSpPr>
          <p:nvPr/>
        </p:nvSpPr>
        <p:spPr bwMode="auto">
          <a:xfrm>
            <a:off x="5473700" y="3968750"/>
            <a:ext cx="968375" cy="711200"/>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31" name="AutoShape 123"/>
          <p:cNvSpPr>
            <a:spLocks noChangeArrowheads="1"/>
          </p:cNvSpPr>
          <p:nvPr/>
        </p:nvSpPr>
        <p:spPr bwMode="auto">
          <a:xfrm flipH="1">
            <a:off x="1816100" y="3914775"/>
            <a:ext cx="257175" cy="285750"/>
          </a:xfrm>
          <a:prstGeom prst="rightArrow">
            <a:avLst>
              <a:gd name="adj1" fmla="val 50000"/>
              <a:gd name="adj2" fmla="val 50005"/>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32" name="AutoShape 124"/>
          <p:cNvSpPr>
            <a:spLocks noChangeArrowheads="1"/>
          </p:cNvSpPr>
          <p:nvPr/>
        </p:nvSpPr>
        <p:spPr bwMode="auto">
          <a:xfrm>
            <a:off x="2200275" y="6149975"/>
            <a:ext cx="317500" cy="285750"/>
          </a:xfrm>
          <a:prstGeom prst="rightArrow">
            <a:avLst>
              <a:gd name="adj1" fmla="val 50000"/>
              <a:gd name="adj2" fmla="val 55561"/>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56" name="Rectangle 125"/>
          <p:cNvSpPr>
            <a:spLocks noChangeArrowheads="1"/>
          </p:cNvSpPr>
          <p:nvPr/>
        </p:nvSpPr>
        <p:spPr bwMode="auto">
          <a:xfrm>
            <a:off x="5545138" y="4097338"/>
            <a:ext cx="863600" cy="4540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200" b="0" i="0">
                <a:solidFill>
                  <a:schemeClr val="bg2"/>
                </a:solidFill>
              </a:rPr>
              <a:t>Voltage Feedback</a:t>
            </a:r>
          </a:p>
        </p:txBody>
      </p:sp>
      <p:sp>
        <p:nvSpPr>
          <p:cNvPr id="94334" name="AutoShape 126"/>
          <p:cNvSpPr>
            <a:spLocks noChangeArrowheads="1"/>
          </p:cNvSpPr>
          <p:nvPr/>
        </p:nvSpPr>
        <p:spPr bwMode="auto">
          <a:xfrm flipH="1">
            <a:off x="1809750" y="5572125"/>
            <a:ext cx="257175" cy="285750"/>
          </a:xfrm>
          <a:prstGeom prst="rightArrow">
            <a:avLst>
              <a:gd name="adj1" fmla="val 50000"/>
              <a:gd name="adj2" fmla="val 50005"/>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35" name="AutoShape 127"/>
          <p:cNvSpPr>
            <a:spLocks noChangeArrowheads="1"/>
          </p:cNvSpPr>
          <p:nvPr/>
        </p:nvSpPr>
        <p:spPr bwMode="auto">
          <a:xfrm flipH="1">
            <a:off x="1809750" y="6149975"/>
            <a:ext cx="257175" cy="285750"/>
          </a:xfrm>
          <a:prstGeom prst="rightArrow">
            <a:avLst>
              <a:gd name="adj1" fmla="val 50000"/>
              <a:gd name="adj2" fmla="val 50005"/>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36" name="Rectangle 128"/>
          <p:cNvSpPr>
            <a:spLocks noChangeArrowheads="1"/>
          </p:cNvSpPr>
          <p:nvPr/>
        </p:nvSpPr>
        <p:spPr bwMode="auto">
          <a:xfrm>
            <a:off x="2524125" y="3829050"/>
            <a:ext cx="965200" cy="608013"/>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260" name="Group 133"/>
          <p:cNvGrpSpPr>
            <a:grpSpLocks/>
          </p:cNvGrpSpPr>
          <p:nvPr/>
        </p:nvGrpSpPr>
        <p:grpSpPr bwMode="auto">
          <a:xfrm>
            <a:off x="1622425" y="2260600"/>
            <a:ext cx="1236663" cy="1333500"/>
            <a:chOff x="1022" y="1424"/>
            <a:chExt cx="779" cy="840"/>
          </a:xfrm>
        </p:grpSpPr>
        <p:sp>
          <p:nvSpPr>
            <p:cNvPr id="94337" name="Rectangle 129"/>
            <p:cNvSpPr>
              <a:spLocks noChangeArrowheads="1"/>
            </p:cNvSpPr>
            <p:nvPr/>
          </p:nvSpPr>
          <p:spPr bwMode="auto">
            <a:xfrm>
              <a:off x="1022" y="1424"/>
              <a:ext cx="640" cy="840"/>
            </a:xfrm>
            <a:prstGeom prst="rect">
              <a:avLst/>
            </a:prstGeom>
            <a:solidFill>
              <a:srgbClr val="FDE3BA"/>
            </a:solidFill>
            <a:ln w="12700">
              <a:solidFill>
                <a:srgbClr val="F6BF69"/>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38" name="Rectangle 130"/>
            <p:cNvSpPr>
              <a:spLocks noChangeArrowheads="1"/>
            </p:cNvSpPr>
            <p:nvPr/>
          </p:nvSpPr>
          <p:spPr bwMode="auto">
            <a:xfrm>
              <a:off x="1092" y="1488"/>
              <a:ext cx="511" cy="224"/>
            </a:xfrm>
            <a:prstGeom prst="rect">
              <a:avLst/>
            </a:prstGeom>
            <a:solidFill>
              <a:srgbClr val="676767"/>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80" name="Rectangle 131"/>
            <p:cNvSpPr>
              <a:spLocks noChangeArrowheads="1"/>
            </p:cNvSpPr>
            <p:nvPr/>
          </p:nvSpPr>
          <p:spPr bwMode="auto">
            <a:xfrm>
              <a:off x="1035" y="1861"/>
              <a:ext cx="766" cy="286"/>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200" i="0">
                  <a:solidFill>
                    <a:schemeClr val="bg2"/>
                  </a:solidFill>
                </a:rPr>
                <a:t>DIGITAL OPERATOR</a:t>
              </a:r>
            </a:p>
          </p:txBody>
        </p:sp>
        <p:sp>
          <p:nvSpPr>
            <p:cNvPr id="52381" name="Rectangle 132"/>
            <p:cNvSpPr>
              <a:spLocks noChangeArrowheads="1"/>
            </p:cNvSpPr>
            <p:nvPr/>
          </p:nvSpPr>
          <p:spPr bwMode="auto">
            <a:xfrm>
              <a:off x="1123" y="1507"/>
              <a:ext cx="469" cy="229"/>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800" b="0" i="0">
                  <a:solidFill>
                    <a:schemeClr val="accent1"/>
                  </a:solidFill>
                  <a:latin typeface="Impact" pitchFamily="34" charset="0"/>
                </a:rPr>
                <a:t>60.00</a:t>
              </a:r>
            </a:p>
          </p:txBody>
        </p:sp>
      </p:grpSp>
      <p:sp>
        <p:nvSpPr>
          <p:cNvPr id="52261" name="Rectangle 134"/>
          <p:cNvSpPr>
            <a:spLocks noChangeArrowheads="1"/>
          </p:cNvSpPr>
          <p:nvPr/>
        </p:nvSpPr>
        <p:spPr bwMode="auto">
          <a:xfrm>
            <a:off x="2611438" y="4041775"/>
            <a:ext cx="1063625" cy="4540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200" i="0">
                <a:solidFill>
                  <a:schemeClr val="bg2"/>
                </a:solidFill>
              </a:rPr>
              <a:t>ANALOG OUTPUT</a:t>
            </a:r>
          </a:p>
        </p:txBody>
      </p:sp>
      <p:sp>
        <p:nvSpPr>
          <p:cNvPr id="94343" name="AutoShape 135"/>
          <p:cNvSpPr>
            <a:spLocks noChangeArrowheads="1"/>
          </p:cNvSpPr>
          <p:nvPr/>
        </p:nvSpPr>
        <p:spPr bwMode="auto">
          <a:xfrm>
            <a:off x="2162175" y="3914775"/>
            <a:ext cx="361950" cy="285750"/>
          </a:xfrm>
          <a:prstGeom prst="rightArrow">
            <a:avLst>
              <a:gd name="adj1" fmla="val 50000"/>
              <a:gd name="adj2" fmla="val 63339"/>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263" name="Group 138"/>
          <p:cNvGrpSpPr>
            <a:grpSpLocks/>
          </p:cNvGrpSpPr>
          <p:nvPr/>
        </p:nvGrpSpPr>
        <p:grpSpPr bwMode="auto">
          <a:xfrm>
            <a:off x="2730500" y="3835400"/>
            <a:ext cx="1152525" cy="307975"/>
            <a:chOff x="1720" y="2416"/>
            <a:chExt cx="726" cy="194"/>
          </a:xfrm>
        </p:grpSpPr>
        <p:sp>
          <p:nvSpPr>
            <p:cNvPr id="94344" name="Rectangle 136"/>
            <p:cNvSpPr>
              <a:spLocks noChangeArrowheads="1"/>
            </p:cNvSpPr>
            <p:nvPr/>
          </p:nvSpPr>
          <p:spPr bwMode="auto">
            <a:xfrm>
              <a:off x="1720" y="2416"/>
              <a:ext cx="337" cy="126"/>
            </a:xfrm>
            <a:prstGeom prst="rect">
              <a:avLst/>
            </a:prstGeom>
            <a:solidFill>
              <a:schemeClr val="tx2"/>
            </a:solidFill>
            <a:ln w="12700">
              <a:solidFill>
                <a:schemeClr val="bg2"/>
              </a:solidFill>
              <a:prstDash val="sysDot"/>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77" name="Rectangle 137"/>
            <p:cNvSpPr>
              <a:spLocks noChangeArrowheads="1"/>
            </p:cNvSpPr>
            <p:nvPr/>
          </p:nvSpPr>
          <p:spPr bwMode="auto">
            <a:xfrm>
              <a:off x="1752" y="2420"/>
              <a:ext cx="694"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bg2"/>
                  </a:solidFill>
                </a:rPr>
                <a:t>D/A</a:t>
              </a:r>
            </a:p>
          </p:txBody>
        </p:sp>
      </p:grpSp>
      <p:grpSp>
        <p:nvGrpSpPr>
          <p:cNvPr id="52264" name="Group 141"/>
          <p:cNvGrpSpPr>
            <a:grpSpLocks/>
          </p:cNvGrpSpPr>
          <p:nvPr/>
        </p:nvGrpSpPr>
        <p:grpSpPr bwMode="auto">
          <a:xfrm>
            <a:off x="1054100" y="3835400"/>
            <a:ext cx="1152525" cy="307975"/>
            <a:chOff x="664" y="2416"/>
            <a:chExt cx="726" cy="194"/>
          </a:xfrm>
        </p:grpSpPr>
        <p:sp>
          <p:nvSpPr>
            <p:cNvPr id="94347" name="Rectangle 139"/>
            <p:cNvSpPr>
              <a:spLocks noChangeArrowheads="1"/>
            </p:cNvSpPr>
            <p:nvPr/>
          </p:nvSpPr>
          <p:spPr bwMode="auto">
            <a:xfrm>
              <a:off x="664" y="2416"/>
              <a:ext cx="337" cy="126"/>
            </a:xfrm>
            <a:prstGeom prst="rect">
              <a:avLst/>
            </a:prstGeom>
            <a:solidFill>
              <a:schemeClr val="tx2"/>
            </a:solidFill>
            <a:ln w="12700">
              <a:solidFill>
                <a:schemeClr val="bg2"/>
              </a:solidFill>
              <a:prstDash val="sysDot"/>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75" name="Rectangle 140"/>
            <p:cNvSpPr>
              <a:spLocks noChangeArrowheads="1"/>
            </p:cNvSpPr>
            <p:nvPr/>
          </p:nvSpPr>
          <p:spPr bwMode="auto">
            <a:xfrm>
              <a:off x="696" y="2420"/>
              <a:ext cx="694"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bg2"/>
                  </a:solidFill>
                </a:rPr>
                <a:t>A/D</a:t>
              </a:r>
            </a:p>
          </p:txBody>
        </p:sp>
      </p:grpSp>
      <p:sp>
        <p:nvSpPr>
          <p:cNvPr id="94350" name="AutoShape 142"/>
          <p:cNvSpPr>
            <a:spLocks noChangeArrowheads="1"/>
          </p:cNvSpPr>
          <p:nvPr/>
        </p:nvSpPr>
        <p:spPr bwMode="auto">
          <a:xfrm rot="16200000">
            <a:off x="1924050" y="3629025"/>
            <a:ext cx="409575" cy="314325"/>
          </a:xfrm>
          <a:prstGeom prst="rightArrow">
            <a:avLst>
              <a:gd name="adj1" fmla="val 50000"/>
              <a:gd name="adj2" fmla="val 65158"/>
            </a:avLst>
          </a:prstGeom>
          <a:solidFill>
            <a:srgbClr val="CF0E30"/>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1" name="Line 143"/>
          <p:cNvSpPr>
            <a:spLocks noChangeShapeType="1"/>
          </p:cNvSpPr>
          <p:nvPr/>
        </p:nvSpPr>
        <p:spPr bwMode="auto">
          <a:xfrm flipH="1" flipV="1">
            <a:off x="3509963" y="5005388"/>
            <a:ext cx="2452687" cy="1587"/>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2" name="Line 144"/>
          <p:cNvSpPr>
            <a:spLocks noChangeShapeType="1"/>
          </p:cNvSpPr>
          <p:nvPr/>
        </p:nvSpPr>
        <p:spPr bwMode="auto">
          <a:xfrm>
            <a:off x="5972175" y="4700588"/>
            <a:ext cx="0" cy="1395412"/>
          </a:xfrm>
          <a:prstGeom prst="line">
            <a:avLst/>
          </a:prstGeom>
          <a:noFill/>
          <a:ln w="12700">
            <a:solidFill>
              <a:srgbClr val="CF0E30"/>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3" name="Line 145"/>
          <p:cNvSpPr>
            <a:spLocks noChangeShapeType="1"/>
          </p:cNvSpPr>
          <p:nvPr/>
        </p:nvSpPr>
        <p:spPr bwMode="auto">
          <a:xfrm flipH="1" flipV="1">
            <a:off x="3517900" y="6108700"/>
            <a:ext cx="2444750" cy="1588"/>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4" name="Line 146"/>
          <p:cNvSpPr>
            <a:spLocks noChangeShapeType="1"/>
          </p:cNvSpPr>
          <p:nvPr/>
        </p:nvSpPr>
        <p:spPr bwMode="auto">
          <a:xfrm>
            <a:off x="8139113" y="4705350"/>
            <a:ext cx="0" cy="1581150"/>
          </a:xfrm>
          <a:prstGeom prst="line">
            <a:avLst/>
          </a:prstGeom>
          <a:noFill/>
          <a:ln w="12700">
            <a:solidFill>
              <a:srgbClr val="8901F3"/>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5" name="Line 147"/>
          <p:cNvSpPr>
            <a:spLocks noChangeShapeType="1"/>
          </p:cNvSpPr>
          <p:nvPr/>
        </p:nvSpPr>
        <p:spPr bwMode="auto">
          <a:xfrm flipH="1">
            <a:off x="3517900" y="6291263"/>
            <a:ext cx="4602163" cy="0"/>
          </a:xfrm>
          <a:prstGeom prst="line">
            <a:avLst/>
          </a:prstGeom>
          <a:noFill/>
          <a:ln w="12700">
            <a:solidFill>
              <a:srgbClr val="8901F3"/>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6" name="Line 148"/>
          <p:cNvSpPr>
            <a:spLocks noChangeShapeType="1"/>
          </p:cNvSpPr>
          <p:nvPr/>
        </p:nvSpPr>
        <p:spPr bwMode="auto">
          <a:xfrm>
            <a:off x="3506788" y="5205413"/>
            <a:ext cx="4625975" cy="0"/>
          </a:xfrm>
          <a:prstGeom prst="line">
            <a:avLst/>
          </a:prstGeom>
          <a:noFill/>
          <a:ln w="12700">
            <a:solidFill>
              <a:srgbClr val="8901F3"/>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7" name="Line 149"/>
          <p:cNvSpPr>
            <a:spLocks noChangeShapeType="1"/>
          </p:cNvSpPr>
          <p:nvPr/>
        </p:nvSpPr>
        <p:spPr bwMode="auto">
          <a:xfrm>
            <a:off x="3517900" y="5462588"/>
            <a:ext cx="3492500" cy="0"/>
          </a:xfrm>
          <a:prstGeom prst="line">
            <a:avLst/>
          </a:prstGeom>
          <a:noFill/>
          <a:ln w="12700">
            <a:solidFill>
              <a:srgbClr val="114FFB"/>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59" name="Rectangle 151"/>
          <p:cNvSpPr>
            <a:spLocks noChangeArrowheads="1"/>
          </p:cNvSpPr>
          <p:nvPr/>
        </p:nvSpPr>
        <p:spPr bwMode="auto">
          <a:xfrm>
            <a:off x="6530975" y="3968750"/>
            <a:ext cx="968375" cy="711200"/>
          </a:xfrm>
          <a:prstGeom prst="rect">
            <a:avLst/>
          </a:prstGeom>
          <a:solidFill>
            <a:schemeClr val="tx2"/>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74" name="Rectangle 152"/>
          <p:cNvSpPr>
            <a:spLocks noChangeArrowheads="1"/>
          </p:cNvSpPr>
          <p:nvPr/>
        </p:nvSpPr>
        <p:spPr bwMode="auto">
          <a:xfrm>
            <a:off x="6726238" y="4087813"/>
            <a:ext cx="66357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bg2"/>
                </a:solidFill>
              </a:rPr>
              <a:t>GateDrive</a:t>
            </a:r>
          </a:p>
        </p:txBody>
      </p:sp>
      <p:sp>
        <p:nvSpPr>
          <p:cNvPr id="94362" name="Line 154"/>
          <p:cNvSpPr>
            <a:spLocks noChangeShapeType="1"/>
          </p:cNvSpPr>
          <p:nvPr/>
        </p:nvSpPr>
        <p:spPr bwMode="auto">
          <a:xfrm>
            <a:off x="4876800" y="1743075"/>
            <a:ext cx="0" cy="2209800"/>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63" name="Line 155"/>
          <p:cNvSpPr>
            <a:spLocks noChangeShapeType="1"/>
          </p:cNvSpPr>
          <p:nvPr/>
        </p:nvSpPr>
        <p:spPr bwMode="auto">
          <a:xfrm>
            <a:off x="5014913" y="3433763"/>
            <a:ext cx="1587" cy="520700"/>
          </a:xfrm>
          <a:prstGeom prst="line">
            <a:avLst/>
          </a:prstGeom>
          <a:noFill/>
          <a:ln w="127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64" name="Line 156"/>
          <p:cNvSpPr>
            <a:spLocks noChangeShapeType="1"/>
          </p:cNvSpPr>
          <p:nvPr/>
        </p:nvSpPr>
        <p:spPr bwMode="auto">
          <a:xfrm flipV="1">
            <a:off x="7029450" y="4713288"/>
            <a:ext cx="0" cy="739775"/>
          </a:xfrm>
          <a:prstGeom prst="line">
            <a:avLst/>
          </a:prstGeom>
          <a:noFill/>
          <a:ln w="12700">
            <a:solidFill>
              <a:srgbClr val="114FFB"/>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278" name="Group 167"/>
          <p:cNvGrpSpPr>
            <a:grpSpLocks/>
          </p:cNvGrpSpPr>
          <p:nvPr/>
        </p:nvGrpSpPr>
        <p:grpSpPr bwMode="auto">
          <a:xfrm>
            <a:off x="3265488" y="1250950"/>
            <a:ext cx="5583237" cy="2265363"/>
            <a:chOff x="2057" y="788"/>
            <a:chExt cx="3517" cy="1427"/>
          </a:xfrm>
        </p:grpSpPr>
        <p:grpSp>
          <p:nvGrpSpPr>
            <p:cNvPr id="52279" name="Group 10"/>
            <p:cNvGrpSpPr>
              <a:grpSpLocks/>
            </p:cNvGrpSpPr>
            <p:nvPr/>
          </p:nvGrpSpPr>
          <p:grpSpPr bwMode="auto">
            <a:xfrm>
              <a:off x="2549" y="1308"/>
              <a:ext cx="425" cy="647"/>
              <a:chOff x="2549" y="1308"/>
              <a:chExt cx="425" cy="647"/>
            </a:xfrm>
          </p:grpSpPr>
          <p:sp>
            <p:nvSpPr>
              <p:cNvPr id="94211" name="Rectangle 3"/>
              <p:cNvSpPr>
                <a:spLocks noChangeArrowheads="1"/>
              </p:cNvSpPr>
              <p:nvPr/>
            </p:nvSpPr>
            <p:spPr bwMode="auto">
              <a:xfrm>
                <a:off x="2549" y="1308"/>
                <a:ext cx="425" cy="647"/>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368" name="Group 6"/>
              <p:cNvGrpSpPr>
                <a:grpSpLocks/>
              </p:cNvGrpSpPr>
              <p:nvPr/>
            </p:nvGrpSpPr>
            <p:grpSpPr bwMode="auto">
              <a:xfrm>
                <a:off x="2666" y="1419"/>
                <a:ext cx="211" cy="105"/>
                <a:chOff x="2666" y="1419"/>
                <a:chExt cx="211" cy="105"/>
              </a:xfrm>
            </p:grpSpPr>
            <p:sp>
              <p:nvSpPr>
                <p:cNvPr id="94212" name="Freeform 4"/>
                <p:cNvSpPr>
                  <a:spLocks/>
                </p:cNvSpPr>
                <p:nvPr/>
              </p:nvSpPr>
              <p:spPr bwMode="auto">
                <a:xfrm>
                  <a:off x="2666" y="1419"/>
                  <a:ext cx="211" cy="105"/>
                </a:xfrm>
                <a:custGeom>
                  <a:avLst/>
                  <a:gdLst/>
                  <a:ahLst/>
                  <a:cxnLst>
                    <a:cxn ang="0">
                      <a:pos x="103" y="0"/>
                    </a:cxn>
                    <a:cxn ang="0">
                      <a:pos x="0" y="104"/>
                    </a:cxn>
                    <a:cxn ang="0">
                      <a:pos x="210" y="104"/>
                    </a:cxn>
                    <a:cxn ang="0">
                      <a:pos x="103" y="0"/>
                    </a:cxn>
                  </a:cxnLst>
                  <a:rect l="0" t="0" r="r" b="b"/>
                  <a:pathLst>
                    <a:path w="211" h="105">
                      <a:moveTo>
                        <a:pt x="103" y="0"/>
                      </a:moveTo>
                      <a:lnTo>
                        <a:pt x="0" y="104"/>
                      </a:lnTo>
                      <a:lnTo>
                        <a:pt x="210" y="104"/>
                      </a:lnTo>
                      <a:lnTo>
                        <a:pt x="103"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13" name="Line 5"/>
                <p:cNvSpPr>
                  <a:spLocks noChangeShapeType="1"/>
                </p:cNvSpPr>
                <p:nvPr/>
              </p:nvSpPr>
              <p:spPr bwMode="auto">
                <a:xfrm>
                  <a:off x="2669" y="1419"/>
                  <a:ext cx="200"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52369" name="Group 9"/>
              <p:cNvGrpSpPr>
                <a:grpSpLocks/>
              </p:cNvGrpSpPr>
              <p:nvPr/>
            </p:nvGrpSpPr>
            <p:grpSpPr bwMode="auto">
              <a:xfrm>
                <a:off x="2663" y="1717"/>
                <a:ext cx="209" cy="105"/>
                <a:chOff x="2663" y="1717"/>
                <a:chExt cx="209" cy="105"/>
              </a:xfrm>
            </p:grpSpPr>
            <p:sp>
              <p:nvSpPr>
                <p:cNvPr id="94215" name="Freeform 7"/>
                <p:cNvSpPr>
                  <a:spLocks/>
                </p:cNvSpPr>
                <p:nvPr/>
              </p:nvSpPr>
              <p:spPr bwMode="auto">
                <a:xfrm>
                  <a:off x="2663" y="1717"/>
                  <a:ext cx="209" cy="105"/>
                </a:xfrm>
                <a:custGeom>
                  <a:avLst/>
                  <a:gdLst/>
                  <a:ahLst/>
                  <a:cxnLst>
                    <a:cxn ang="0">
                      <a:pos x="102" y="0"/>
                    </a:cxn>
                    <a:cxn ang="0">
                      <a:pos x="0" y="104"/>
                    </a:cxn>
                    <a:cxn ang="0">
                      <a:pos x="208" y="104"/>
                    </a:cxn>
                    <a:cxn ang="0">
                      <a:pos x="102" y="0"/>
                    </a:cxn>
                  </a:cxnLst>
                  <a:rect l="0" t="0" r="r" b="b"/>
                  <a:pathLst>
                    <a:path w="209" h="105">
                      <a:moveTo>
                        <a:pt x="102" y="0"/>
                      </a:moveTo>
                      <a:lnTo>
                        <a:pt x="0" y="104"/>
                      </a:lnTo>
                      <a:lnTo>
                        <a:pt x="208" y="104"/>
                      </a:lnTo>
                      <a:lnTo>
                        <a:pt x="102"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16" name="Line 8"/>
                <p:cNvSpPr>
                  <a:spLocks noChangeShapeType="1"/>
                </p:cNvSpPr>
                <p:nvPr/>
              </p:nvSpPr>
              <p:spPr bwMode="auto">
                <a:xfrm>
                  <a:off x="2666" y="1717"/>
                  <a:ext cx="199"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sp>
          <p:nvSpPr>
            <p:cNvPr id="94219" name="Line 11"/>
            <p:cNvSpPr>
              <a:spLocks noChangeShapeType="1"/>
            </p:cNvSpPr>
            <p:nvPr/>
          </p:nvSpPr>
          <p:spPr bwMode="auto">
            <a:xfrm flipV="1">
              <a:off x="2769" y="1306"/>
              <a:ext cx="0" cy="11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0" name="Line 12"/>
            <p:cNvSpPr>
              <a:spLocks noChangeShapeType="1"/>
            </p:cNvSpPr>
            <p:nvPr/>
          </p:nvSpPr>
          <p:spPr bwMode="auto">
            <a:xfrm>
              <a:off x="2762" y="1821"/>
              <a:ext cx="0" cy="1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1" name="Line 13"/>
            <p:cNvSpPr>
              <a:spLocks noChangeShapeType="1"/>
            </p:cNvSpPr>
            <p:nvPr/>
          </p:nvSpPr>
          <p:spPr bwMode="auto">
            <a:xfrm flipV="1">
              <a:off x="2766" y="1523"/>
              <a:ext cx="0" cy="19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2" name="Oval 14"/>
            <p:cNvSpPr>
              <a:spLocks noChangeArrowheads="1"/>
            </p:cNvSpPr>
            <p:nvPr/>
          </p:nvSpPr>
          <p:spPr bwMode="auto">
            <a:xfrm>
              <a:off x="2750" y="1272"/>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3" name="Line 15"/>
            <p:cNvSpPr>
              <a:spLocks noChangeShapeType="1"/>
            </p:cNvSpPr>
            <p:nvPr/>
          </p:nvSpPr>
          <p:spPr bwMode="auto">
            <a:xfrm>
              <a:off x="2057" y="1613"/>
              <a:ext cx="691"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4" name="Line 16"/>
            <p:cNvSpPr>
              <a:spLocks noChangeShapeType="1"/>
            </p:cNvSpPr>
            <p:nvPr/>
          </p:nvSpPr>
          <p:spPr bwMode="auto">
            <a:xfrm>
              <a:off x="2770" y="1092"/>
              <a:ext cx="0" cy="18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5" name="Line 17"/>
            <p:cNvSpPr>
              <a:spLocks noChangeShapeType="1"/>
            </p:cNvSpPr>
            <p:nvPr/>
          </p:nvSpPr>
          <p:spPr bwMode="auto">
            <a:xfrm>
              <a:off x="2758" y="1990"/>
              <a:ext cx="0" cy="18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6" name="Line 18"/>
            <p:cNvSpPr>
              <a:spLocks noChangeShapeType="1"/>
            </p:cNvSpPr>
            <p:nvPr/>
          </p:nvSpPr>
          <p:spPr bwMode="auto">
            <a:xfrm>
              <a:off x="3530" y="1092"/>
              <a:ext cx="1389"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7" name="Line 19"/>
            <p:cNvSpPr>
              <a:spLocks noChangeShapeType="1"/>
            </p:cNvSpPr>
            <p:nvPr/>
          </p:nvSpPr>
          <p:spPr bwMode="auto">
            <a:xfrm>
              <a:off x="2754" y="2170"/>
              <a:ext cx="219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8" name="Line 20"/>
            <p:cNvSpPr>
              <a:spLocks noChangeShapeType="1"/>
            </p:cNvSpPr>
            <p:nvPr/>
          </p:nvSpPr>
          <p:spPr bwMode="auto">
            <a:xfrm flipH="1">
              <a:off x="3873" y="1085"/>
              <a:ext cx="1" cy="47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29" name="Oval 21"/>
            <p:cNvSpPr>
              <a:spLocks noChangeArrowheads="1"/>
            </p:cNvSpPr>
            <p:nvPr/>
          </p:nvSpPr>
          <p:spPr bwMode="auto">
            <a:xfrm>
              <a:off x="3861" y="1084"/>
              <a:ext cx="22" cy="13"/>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30" name="Line 22"/>
            <p:cNvSpPr>
              <a:spLocks noChangeShapeType="1"/>
            </p:cNvSpPr>
            <p:nvPr/>
          </p:nvSpPr>
          <p:spPr bwMode="auto">
            <a:xfrm>
              <a:off x="3874" y="1613"/>
              <a:ext cx="0" cy="559"/>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31" name="Line 23"/>
            <p:cNvSpPr>
              <a:spLocks noChangeShapeType="1"/>
            </p:cNvSpPr>
            <p:nvPr/>
          </p:nvSpPr>
          <p:spPr bwMode="auto">
            <a:xfrm>
              <a:off x="3795" y="1562"/>
              <a:ext cx="166"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32" name="Arc 24"/>
            <p:cNvSpPr>
              <a:spLocks/>
            </p:cNvSpPr>
            <p:nvPr/>
          </p:nvSpPr>
          <p:spPr bwMode="auto">
            <a:xfrm>
              <a:off x="3873" y="1600"/>
              <a:ext cx="83" cy="76"/>
            </a:xfrm>
            <a:custGeom>
              <a:avLst/>
              <a:gdLst>
                <a:gd name="G0" fmla="+- 260 0 0"/>
                <a:gd name="G1" fmla="+- 21600 0 0"/>
                <a:gd name="G2" fmla="+- 21600 0 0"/>
                <a:gd name="T0" fmla="*/ 0 w 21858"/>
                <a:gd name="T1" fmla="*/ 2 h 21600"/>
                <a:gd name="T2" fmla="*/ 21858 w 21858"/>
                <a:gd name="T3" fmla="*/ 21312 h 21600"/>
                <a:gd name="T4" fmla="*/ 260 w 21858"/>
                <a:gd name="T5" fmla="*/ 21600 h 21600"/>
              </a:gdLst>
              <a:ahLst/>
              <a:cxnLst>
                <a:cxn ang="0">
                  <a:pos x="T0" y="T1"/>
                </a:cxn>
                <a:cxn ang="0">
                  <a:pos x="T2" y="T3"/>
                </a:cxn>
                <a:cxn ang="0">
                  <a:pos x="T4" y="T5"/>
                </a:cxn>
              </a:cxnLst>
              <a:rect l="0" t="0" r="r" b="b"/>
              <a:pathLst>
                <a:path w="21858" h="21600" fill="none" extrusionOk="0">
                  <a:moveTo>
                    <a:pt x="-1" y="1"/>
                  </a:moveTo>
                  <a:cubicBezTo>
                    <a:pt x="86" y="0"/>
                    <a:pt x="173" y="-1"/>
                    <a:pt x="260" y="0"/>
                  </a:cubicBezTo>
                  <a:cubicBezTo>
                    <a:pt x="12077" y="0"/>
                    <a:pt x="21700" y="9496"/>
                    <a:pt x="21858" y="21311"/>
                  </a:cubicBezTo>
                </a:path>
                <a:path w="21858" h="21600" stroke="0" extrusionOk="0">
                  <a:moveTo>
                    <a:pt x="-1" y="1"/>
                  </a:moveTo>
                  <a:cubicBezTo>
                    <a:pt x="86" y="0"/>
                    <a:pt x="173" y="-1"/>
                    <a:pt x="260" y="0"/>
                  </a:cubicBezTo>
                  <a:cubicBezTo>
                    <a:pt x="12077" y="0"/>
                    <a:pt x="21700" y="9496"/>
                    <a:pt x="21858" y="21311"/>
                  </a:cubicBezTo>
                  <a:lnTo>
                    <a:pt x="260" y="21600"/>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33" name="Arc 25"/>
            <p:cNvSpPr>
              <a:spLocks/>
            </p:cNvSpPr>
            <p:nvPr/>
          </p:nvSpPr>
          <p:spPr bwMode="auto">
            <a:xfrm>
              <a:off x="3799" y="1601"/>
              <a:ext cx="74" cy="75"/>
            </a:xfrm>
            <a:custGeom>
              <a:avLst/>
              <a:gdLst>
                <a:gd name="G0" fmla="+- 21598 0 0"/>
                <a:gd name="G1" fmla="+- 21598 0 0"/>
                <a:gd name="G2" fmla="+- 21600 0 0"/>
                <a:gd name="T0" fmla="*/ 0 w 21598"/>
                <a:gd name="T1" fmla="*/ 21312 h 21598"/>
                <a:gd name="T2" fmla="*/ 21308 w 21598"/>
                <a:gd name="T3" fmla="*/ 0 h 21598"/>
                <a:gd name="T4" fmla="*/ 21598 w 21598"/>
                <a:gd name="T5" fmla="*/ 21598 h 21598"/>
              </a:gdLst>
              <a:ahLst/>
              <a:cxnLst>
                <a:cxn ang="0">
                  <a:pos x="T0" y="T1"/>
                </a:cxn>
                <a:cxn ang="0">
                  <a:pos x="T2" y="T3"/>
                </a:cxn>
                <a:cxn ang="0">
                  <a:pos x="T4" y="T5"/>
                </a:cxn>
              </a:cxnLst>
              <a:rect l="0" t="0" r="r" b="b"/>
              <a:pathLst>
                <a:path w="21598" h="21598" fill="none" extrusionOk="0">
                  <a:moveTo>
                    <a:pt x="-1" y="21311"/>
                  </a:moveTo>
                  <a:cubicBezTo>
                    <a:pt x="154" y="9608"/>
                    <a:pt x="9604" y="157"/>
                    <a:pt x="21307" y="-1"/>
                  </a:cubicBezTo>
                </a:path>
                <a:path w="21598" h="21598" stroke="0" extrusionOk="0">
                  <a:moveTo>
                    <a:pt x="-1" y="21311"/>
                  </a:moveTo>
                  <a:cubicBezTo>
                    <a:pt x="154" y="9608"/>
                    <a:pt x="9604" y="157"/>
                    <a:pt x="21307" y="-1"/>
                  </a:cubicBezTo>
                  <a:lnTo>
                    <a:pt x="21598" y="21598"/>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34" name="Oval 26"/>
            <p:cNvSpPr>
              <a:spLocks noChangeArrowheads="1"/>
            </p:cNvSpPr>
            <p:nvPr/>
          </p:nvSpPr>
          <p:spPr bwMode="auto">
            <a:xfrm>
              <a:off x="3861" y="2161"/>
              <a:ext cx="22" cy="15"/>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296" name="Rectangle 27"/>
            <p:cNvSpPr>
              <a:spLocks noChangeArrowheads="1"/>
            </p:cNvSpPr>
            <p:nvPr/>
          </p:nvSpPr>
          <p:spPr bwMode="auto">
            <a:xfrm>
              <a:off x="3728" y="1421"/>
              <a:ext cx="286"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i="0">
                  <a:solidFill>
                    <a:schemeClr val="bg2"/>
                  </a:solidFill>
                </a:rPr>
                <a:t>+</a:t>
              </a:r>
            </a:p>
          </p:txBody>
        </p:sp>
        <p:sp>
          <p:nvSpPr>
            <p:cNvPr id="52297" name="Rectangle 28"/>
            <p:cNvSpPr>
              <a:spLocks noChangeArrowheads="1"/>
            </p:cNvSpPr>
            <p:nvPr/>
          </p:nvSpPr>
          <p:spPr bwMode="auto">
            <a:xfrm>
              <a:off x="2071" y="1616"/>
              <a:ext cx="580"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a:solidFill>
                    <a:schemeClr val="bg2"/>
                  </a:solidFill>
                </a:rPr>
                <a:t>3 phase input </a:t>
              </a:r>
            </a:p>
          </p:txBody>
        </p:sp>
        <p:sp>
          <p:nvSpPr>
            <p:cNvPr id="52298" name="Rectangle 29"/>
            <p:cNvSpPr>
              <a:spLocks noChangeArrowheads="1"/>
            </p:cNvSpPr>
            <p:nvPr/>
          </p:nvSpPr>
          <p:spPr bwMode="auto">
            <a:xfrm>
              <a:off x="2147" y="1283"/>
              <a:ext cx="612"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Input Diode</a:t>
              </a:r>
            </a:p>
          </p:txBody>
        </p:sp>
        <p:sp>
          <p:nvSpPr>
            <p:cNvPr id="52299" name="Rectangle 30"/>
            <p:cNvSpPr>
              <a:spLocks noChangeArrowheads="1"/>
            </p:cNvSpPr>
            <p:nvPr/>
          </p:nvSpPr>
          <p:spPr bwMode="auto">
            <a:xfrm>
              <a:off x="3166" y="1707"/>
              <a:ext cx="970"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DC Bus Capacitors</a:t>
              </a:r>
            </a:p>
          </p:txBody>
        </p:sp>
        <p:sp>
          <p:nvSpPr>
            <p:cNvPr id="52300" name="Rectangle 31"/>
            <p:cNvSpPr>
              <a:spLocks noChangeArrowheads="1"/>
            </p:cNvSpPr>
            <p:nvPr/>
          </p:nvSpPr>
          <p:spPr bwMode="auto">
            <a:xfrm>
              <a:off x="3964" y="1540"/>
              <a:ext cx="850" cy="248"/>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a:solidFill>
                    <a:schemeClr val="accent1"/>
                  </a:solidFill>
                </a:rPr>
                <a:t> </a:t>
              </a:r>
            </a:p>
          </p:txBody>
        </p:sp>
        <p:sp>
          <p:nvSpPr>
            <p:cNvPr id="94240" name="Line 32"/>
            <p:cNvSpPr>
              <a:spLocks noChangeShapeType="1"/>
            </p:cNvSpPr>
            <p:nvPr/>
          </p:nvSpPr>
          <p:spPr bwMode="auto">
            <a:xfrm>
              <a:off x="4924" y="1088"/>
              <a:ext cx="0" cy="20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41" name="Line 33"/>
            <p:cNvSpPr>
              <a:spLocks noChangeShapeType="1"/>
            </p:cNvSpPr>
            <p:nvPr/>
          </p:nvSpPr>
          <p:spPr bwMode="auto">
            <a:xfrm flipV="1">
              <a:off x="4941" y="1975"/>
              <a:ext cx="0" cy="189"/>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03" name="Rectangle 34"/>
            <p:cNvSpPr>
              <a:spLocks noChangeArrowheads="1"/>
            </p:cNvSpPr>
            <p:nvPr/>
          </p:nvSpPr>
          <p:spPr bwMode="auto">
            <a:xfrm>
              <a:off x="3913" y="1199"/>
              <a:ext cx="826"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Output Transistors</a:t>
              </a:r>
            </a:p>
          </p:txBody>
        </p:sp>
        <p:sp>
          <p:nvSpPr>
            <p:cNvPr id="94243" name="Line 35"/>
            <p:cNvSpPr>
              <a:spLocks noChangeShapeType="1"/>
            </p:cNvSpPr>
            <p:nvPr/>
          </p:nvSpPr>
          <p:spPr bwMode="auto">
            <a:xfrm>
              <a:off x="4938" y="1617"/>
              <a:ext cx="636"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45" name="Line 37"/>
            <p:cNvSpPr>
              <a:spLocks noChangeShapeType="1"/>
            </p:cNvSpPr>
            <p:nvPr/>
          </p:nvSpPr>
          <p:spPr bwMode="auto">
            <a:xfrm>
              <a:off x="2766" y="1091"/>
              <a:ext cx="586"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306" name="Group 42"/>
            <p:cNvGrpSpPr>
              <a:grpSpLocks/>
            </p:cNvGrpSpPr>
            <p:nvPr/>
          </p:nvGrpSpPr>
          <p:grpSpPr bwMode="auto">
            <a:xfrm>
              <a:off x="3334" y="1036"/>
              <a:ext cx="208" cy="116"/>
              <a:chOff x="3334" y="1036"/>
              <a:chExt cx="208" cy="116"/>
            </a:xfrm>
          </p:grpSpPr>
          <p:sp>
            <p:nvSpPr>
              <p:cNvPr id="94246" name="Line 38"/>
              <p:cNvSpPr>
                <a:spLocks noChangeShapeType="1"/>
              </p:cNvSpPr>
              <p:nvPr/>
            </p:nvSpPr>
            <p:spPr bwMode="auto">
              <a:xfrm>
                <a:off x="3412" y="1036"/>
                <a:ext cx="0" cy="11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47" name="Line 39"/>
              <p:cNvSpPr>
                <a:spLocks noChangeShapeType="1"/>
              </p:cNvSpPr>
              <p:nvPr/>
            </p:nvSpPr>
            <p:spPr bwMode="auto">
              <a:xfrm>
                <a:off x="3473" y="1036"/>
                <a:ext cx="0" cy="11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48" name="Line 40"/>
              <p:cNvSpPr>
                <a:spLocks noChangeShapeType="1"/>
              </p:cNvSpPr>
              <p:nvPr/>
            </p:nvSpPr>
            <p:spPr bwMode="auto">
              <a:xfrm flipH="1">
                <a:off x="3334" y="1091"/>
                <a:ext cx="7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49" name="Line 41"/>
              <p:cNvSpPr>
                <a:spLocks noChangeShapeType="1"/>
              </p:cNvSpPr>
              <p:nvPr/>
            </p:nvSpPr>
            <p:spPr bwMode="auto">
              <a:xfrm>
                <a:off x="3473" y="1091"/>
                <a:ext cx="69"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94251" name="Rectangle 43"/>
            <p:cNvSpPr>
              <a:spLocks noChangeArrowheads="1"/>
            </p:cNvSpPr>
            <p:nvPr/>
          </p:nvSpPr>
          <p:spPr bwMode="auto">
            <a:xfrm>
              <a:off x="3331" y="1234"/>
              <a:ext cx="218" cy="66"/>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52" name="Line 44"/>
            <p:cNvSpPr>
              <a:spLocks noChangeShapeType="1"/>
            </p:cNvSpPr>
            <p:nvPr/>
          </p:nvSpPr>
          <p:spPr bwMode="auto">
            <a:xfrm>
              <a:off x="3190" y="1091"/>
              <a:ext cx="0" cy="17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53" name="Line 45"/>
            <p:cNvSpPr>
              <a:spLocks noChangeShapeType="1"/>
            </p:cNvSpPr>
            <p:nvPr/>
          </p:nvSpPr>
          <p:spPr bwMode="auto">
            <a:xfrm>
              <a:off x="3695" y="1092"/>
              <a:ext cx="1" cy="17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54" name="Line 46"/>
            <p:cNvSpPr>
              <a:spLocks noChangeShapeType="1"/>
            </p:cNvSpPr>
            <p:nvPr/>
          </p:nvSpPr>
          <p:spPr bwMode="auto">
            <a:xfrm>
              <a:off x="3188" y="1267"/>
              <a:ext cx="139"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55" name="Line 47"/>
            <p:cNvSpPr>
              <a:spLocks noChangeShapeType="1"/>
            </p:cNvSpPr>
            <p:nvPr/>
          </p:nvSpPr>
          <p:spPr bwMode="auto">
            <a:xfrm>
              <a:off x="3552" y="1266"/>
              <a:ext cx="141"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56" name="Oval 48"/>
            <p:cNvSpPr>
              <a:spLocks noChangeArrowheads="1"/>
            </p:cNvSpPr>
            <p:nvPr/>
          </p:nvSpPr>
          <p:spPr bwMode="auto">
            <a:xfrm>
              <a:off x="3681" y="1084"/>
              <a:ext cx="21" cy="13"/>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57" name="Oval 49"/>
            <p:cNvSpPr>
              <a:spLocks noChangeArrowheads="1"/>
            </p:cNvSpPr>
            <p:nvPr/>
          </p:nvSpPr>
          <p:spPr bwMode="auto">
            <a:xfrm>
              <a:off x="3178" y="1084"/>
              <a:ext cx="21" cy="13"/>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14" name="Rectangle 50"/>
            <p:cNvSpPr>
              <a:spLocks noChangeArrowheads="1"/>
            </p:cNvSpPr>
            <p:nvPr/>
          </p:nvSpPr>
          <p:spPr bwMode="auto">
            <a:xfrm>
              <a:off x="3082" y="1276"/>
              <a:ext cx="1018"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Soft Charge Resistor</a:t>
              </a:r>
            </a:p>
          </p:txBody>
        </p:sp>
        <p:sp>
          <p:nvSpPr>
            <p:cNvPr id="52315" name="Rectangle 51"/>
            <p:cNvSpPr>
              <a:spLocks noChangeArrowheads="1"/>
            </p:cNvSpPr>
            <p:nvPr/>
          </p:nvSpPr>
          <p:spPr bwMode="auto">
            <a:xfrm>
              <a:off x="2319" y="788"/>
              <a:ext cx="1006" cy="324"/>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Soft Charge Contactor</a:t>
              </a:r>
            </a:p>
          </p:txBody>
        </p:sp>
        <p:sp>
          <p:nvSpPr>
            <p:cNvPr id="94260" name="Line 52"/>
            <p:cNvSpPr>
              <a:spLocks noChangeShapeType="1"/>
            </p:cNvSpPr>
            <p:nvPr/>
          </p:nvSpPr>
          <p:spPr bwMode="auto">
            <a:xfrm>
              <a:off x="2936" y="992"/>
              <a:ext cx="407" cy="55"/>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2" name="Rectangle 54"/>
            <p:cNvSpPr>
              <a:spLocks noChangeArrowheads="1"/>
            </p:cNvSpPr>
            <p:nvPr/>
          </p:nvSpPr>
          <p:spPr bwMode="auto">
            <a:xfrm>
              <a:off x="4081" y="2125"/>
              <a:ext cx="286" cy="90"/>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3" name="Line 55"/>
            <p:cNvSpPr>
              <a:spLocks noChangeShapeType="1"/>
            </p:cNvSpPr>
            <p:nvPr/>
          </p:nvSpPr>
          <p:spPr bwMode="auto">
            <a:xfrm flipV="1">
              <a:off x="4082" y="2125"/>
              <a:ext cx="283" cy="8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4" name="Rectangle 56"/>
            <p:cNvSpPr>
              <a:spLocks noChangeArrowheads="1"/>
            </p:cNvSpPr>
            <p:nvPr/>
          </p:nvSpPr>
          <p:spPr bwMode="auto">
            <a:xfrm>
              <a:off x="4610" y="1314"/>
              <a:ext cx="419" cy="644"/>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52320" name="Group 62"/>
            <p:cNvGrpSpPr>
              <a:grpSpLocks/>
            </p:cNvGrpSpPr>
            <p:nvPr/>
          </p:nvGrpSpPr>
          <p:grpSpPr bwMode="auto">
            <a:xfrm>
              <a:off x="4670" y="1376"/>
              <a:ext cx="259" cy="205"/>
              <a:chOff x="4670" y="1376"/>
              <a:chExt cx="259" cy="205"/>
            </a:xfrm>
          </p:grpSpPr>
          <p:sp>
            <p:nvSpPr>
              <p:cNvPr id="94265" name="Freeform 57"/>
              <p:cNvSpPr>
                <a:spLocks/>
              </p:cNvSpPr>
              <p:nvPr/>
            </p:nvSpPr>
            <p:spPr bwMode="auto">
              <a:xfrm>
                <a:off x="4762" y="1386"/>
                <a:ext cx="148" cy="176"/>
              </a:xfrm>
              <a:custGeom>
                <a:avLst/>
                <a:gdLst/>
                <a:ahLst/>
                <a:cxnLst>
                  <a:cxn ang="0">
                    <a:pos x="147" y="0"/>
                  </a:cxn>
                  <a:cxn ang="0">
                    <a:pos x="0" y="94"/>
                  </a:cxn>
                  <a:cxn ang="0">
                    <a:pos x="147" y="175"/>
                  </a:cxn>
                </a:cxnLst>
                <a:rect l="0" t="0" r="r" b="b"/>
                <a:pathLst>
                  <a:path w="148" h="176">
                    <a:moveTo>
                      <a:pt x="147" y="0"/>
                    </a:moveTo>
                    <a:lnTo>
                      <a:pt x="0" y="94"/>
                    </a:lnTo>
                    <a:lnTo>
                      <a:pt x="147" y="175"/>
                    </a:lnTo>
                  </a:path>
                </a:pathLst>
              </a:custGeom>
              <a:noFill/>
              <a:ln w="508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6" name="Freeform 58"/>
              <p:cNvSpPr>
                <a:spLocks/>
              </p:cNvSpPr>
              <p:nvPr/>
            </p:nvSpPr>
            <p:spPr bwMode="auto">
              <a:xfrm>
                <a:off x="4840" y="1526"/>
                <a:ext cx="89" cy="55"/>
              </a:xfrm>
              <a:custGeom>
                <a:avLst/>
                <a:gdLst/>
                <a:ahLst/>
                <a:cxnLst>
                  <a:cxn ang="0">
                    <a:pos x="88" y="54"/>
                  </a:cxn>
                  <a:cxn ang="0">
                    <a:pos x="52" y="0"/>
                  </a:cxn>
                  <a:cxn ang="0">
                    <a:pos x="0" y="23"/>
                  </a:cxn>
                  <a:cxn ang="0">
                    <a:pos x="88" y="54"/>
                  </a:cxn>
                </a:cxnLst>
                <a:rect l="0" t="0" r="r" b="b"/>
                <a:pathLst>
                  <a:path w="89" h="55">
                    <a:moveTo>
                      <a:pt x="88" y="54"/>
                    </a:moveTo>
                    <a:lnTo>
                      <a:pt x="52" y="0"/>
                    </a:lnTo>
                    <a:lnTo>
                      <a:pt x="0" y="23"/>
                    </a:lnTo>
                    <a:lnTo>
                      <a:pt x="88" y="54"/>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7" name="Line 59"/>
              <p:cNvSpPr>
                <a:spLocks noChangeShapeType="1"/>
              </p:cNvSpPr>
              <p:nvPr/>
            </p:nvSpPr>
            <p:spPr bwMode="auto">
              <a:xfrm>
                <a:off x="4758" y="1376"/>
                <a:ext cx="0" cy="203"/>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8" name="Line 60"/>
              <p:cNvSpPr>
                <a:spLocks noChangeShapeType="1"/>
              </p:cNvSpPr>
              <p:nvPr/>
            </p:nvSpPr>
            <p:spPr bwMode="auto">
              <a:xfrm>
                <a:off x="4720" y="1412"/>
                <a:ext cx="0" cy="121"/>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69" name="Line 61"/>
              <p:cNvSpPr>
                <a:spLocks noChangeShapeType="1"/>
              </p:cNvSpPr>
              <p:nvPr/>
            </p:nvSpPr>
            <p:spPr bwMode="auto">
              <a:xfrm flipH="1">
                <a:off x="4670" y="1473"/>
                <a:ext cx="45"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52321" name="Group 68"/>
            <p:cNvGrpSpPr>
              <a:grpSpLocks/>
            </p:cNvGrpSpPr>
            <p:nvPr/>
          </p:nvGrpSpPr>
          <p:grpSpPr bwMode="auto">
            <a:xfrm>
              <a:off x="4675" y="1652"/>
              <a:ext cx="259" cy="204"/>
              <a:chOff x="4675" y="1652"/>
              <a:chExt cx="259" cy="204"/>
            </a:xfrm>
          </p:grpSpPr>
          <p:sp>
            <p:nvSpPr>
              <p:cNvPr id="94271" name="Freeform 63"/>
              <p:cNvSpPr>
                <a:spLocks/>
              </p:cNvSpPr>
              <p:nvPr/>
            </p:nvSpPr>
            <p:spPr bwMode="auto">
              <a:xfrm>
                <a:off x="4767" y="1663"/>
                <a:ext cx="148" cy="175"/>
              </a:xfrm>
              <a:custGeom>
                <a:avLst/>
                <a:gdLst/>
                <a:ahLst/>
                <a:cxnLst>
                  <a:cxn ang="0">
                    <a:pos x="147" y="0"/>
                  </a:cxn>
                  <a:cxn ang="0">
                    <a:pos x="0" y="93"/>
                  </a:cxn>
                  <a:cxn ang="0">
                    <a:pos x="147" y="174"/>
                  </a:cxn>
                </a:cxnLst>
                <a:rect l="0" t="0" r="r" b="b"/>
                <a:pathLst>
                  <a:path w="148" h="175">
                    <a:moveTo>
                      <a:pt x="147" y="0"/>
                    </a:moveTo>
                    <a:lnTo>
                      <a:pt x="0" y="93"/>
                    </a:lnTo>
                    <a:lnTo>
                      <a:pt x="147" y="174"/>
                    </a:lnTo>
                  </a:path>
                </a:pathLst>
              </a:custGeom>
              <a:noFill/>
              <a:ln w="508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72" name="Freeform 64"/>
              <p:cNvSpPr>
                <a:spLocks/>
              </p:cNvSpPr>
              <p:nvPr/>
            </p:nvSpPr>
            <p:spPr bwMode="auto">
              <a:xfrm>
                <a:off x="4845" y="1802"/>
                <a:ext cx="89" cy="54"/>
              </a:xfrm>
              <a:custGeom>
                <a:avLst/>
                <a:gdLst/>
                <a:ahLst/>
                <a:cxnLst>
                  <a:cxn ang="0">
                    <a:pos x="88" y="53"/>
                  </a:cxn>
                  <a:cxn ang="0">
                    <a:pos x="52" y="0"/>
                  </a:cxn>
                  <a:cxn ang="0">
                    <a:pos x="0" y="23"/>
                  </a:cxn>
                  <a:cxn ang="0">
                    <a:pos x="88" y="53"/>
                  </a:cxn>
                </a:cxnLst>
                <a:rect l="0" t="0" r="r" b="b"/>
                <a:pathLst>
                  <a:path w="89" h="54">
                    <a:moveTo>
                      <a:pt x="88" y="53"/>
                    </a:moveTo>
                    <a:lnTo>
                      <a:pt x="52" y="0"/>
                    </a:lnTo>
                    <a:lnTo>
                      <a:pt x="0" y="23"/>
                    </a:lnTo>
                    <a:lnTo>
                      <a:pt x="88" y="53"/>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73" name="Line 65"/>
              <p:cNvSpPr>
                <a:spLocks noChangeShapeType="1"/>
              </p:cNvSpPr>
              <p:nvPr/>
            </p:nvSpPr>
            <p:spPr bwMode="auto">
              <a:xfrm>
                <a:off x="4763" y="1652"/>
                <a:ext cx="0" cy="203"/>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74" name="Line 66"/>
              <p:cNvSpPr>
                <a:spLocks noChangeShapeType="1"/>
              </p:cNvSpPr>
              <p:nvPr/>
            </p:nvSpPr>
            <p:spPr bwMode="auto">
              <a:xfrm>
                <a:off x="4725" y="1688"/>
                <a:ext cx="0" cy="121"/>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75" name="Line 67"/>
              <p:cNvSpPr>
                <a:spLocks noChangeShapeType="1"/>
              </p:cNvSpPr>
              <p:nvPr/>
            </p:nvSpPr>
            <p:spPr bwMode="auto">
              <a:xfrm flipH="1">
                <a:off x="4675" y="1748"/>
                <a:ext cx="45"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52322" name="Group 71"/>
            <p:cNvGrpSpPr>
              <a:grpSpLocks/>
            </p:cNvGrpSpPr>
            <p:nvPr/>
          </p:nvGrpSpPr>
          <p:grpSpPr bwMode="auto">
            <a:xfrm>
              <a:off x="4944" y="1437"/>
              <a:ext cx="64" cy="61"/>
              <a:chOff x="4944" y="1437"/>
              <a:chExt cx="64" cy="61"/>
            </a:xfrm>
          </p:grpSpPr>
          <p:sp>
            <p:nvSpPr>
              <p:cNvPr id="94277" name="Freeform 69"/>
              <p:cNvSpPr>
                <a:spLocks/>
              </p:cNvSpPr>
              <p:nvPr/>
            </p:nvSpPr>
            <p:spPr bwMode="auto">
              <a:xfrm>
                <a:off x="4947" y="1437"/>
                <a:ext cx="61" cy="61"/>
              </a:xfrm>
              <a:custGeom>
                <a:avLst/>
                <a:gdLst/>
                <a:ahLst/>
                <a:cxnLst>
                  <a:cxn ang="0">
                    <a:pos x="25" y="0"/>
                  </a:cxn>
                  <a:cxn ang="0">
                    <a:pos x="0" y="60"/>
                  </a:cxn>
                  <a:cxn ang="0">
                    <a:pos x="60" y="58"/>
                  </a:cxn>
                  <a:cxn ang="0">
                    <a:pos x="25" y="0"/>
                  </a:cxn>
                </a:cxnLst>
                <a:rect l="0" t="0" r="r" b="b"/>
                <a:pathLst>
                  <a:path w="61" h="61">
                    <a:moveTo>
                      <a:pt x="25" y="0"/>
                    </a:moveTo>
                    <a:lnTo>
                      <a:pt x="0" y="60"/>
                    </a:lnTo>
                    <a:lnTo>
                      <a:pt x="60" y="58"/>
                    </a:lnTo>
                    <a:lnTo>
                      <a:pt x="25"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78" name="Line 70"/>
              <p:cNvSpPr>
                <a:spLocks noChangeShapeType="1"/>
              </p:cNvSpPr>
              <p:nvPr/>
            </p:nvSpPr>
            <p:spPr bwMode="auto">
              <a:xfrm>
                <a:off x="4944" y="1437"/>
                <a:ext cx="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52323" name="Group 74"/>
            <p:cNvGrpSpPr>
              <a:grpSpLocks/>
            </p:cNvGrpSpPr>
            <p:nvPr/>
          </p:nvGrpSpPr>
          <p:grpSpPr bwMode="auto">
            <a:xfrm>
              <a:off x="4941" y="1726"/>
              <a:ext cx="65" cy="61"/>
              <a:chOff x="4941" y="1726"/>
              <a:chExt cx="65" cy="61"/>
            </a:xfrm>
          </p:grpSpPr>
          <p:sp>
            <p:nvSpPr>
              <p:cNvPr id="94280" name="Freeform 72"/>
              <p:cNvSpPr>
                <a:spLocks/>
              </p:cNvSpPr>
              <p:nvPr/>
            </p:nvSpPr>
            <p:spPr bwMode="auto">
              <a:xfrm>
                <a:off x="4944" y="1726"/>
                <a:ext cx="62" cy="61"/>
              </a:xfrm>
              <a:custGeom>
                <a:avLst/>
                <a:gdLst/>
                <a:ahLst/>
                <a:cxnLst>
                  <a:cxn ang="0">
                    <a:pos x="26" y="0"/>
                  </a:cxn>
                  <a:cxn ang="0">
                    <a:pos x="0" y="60"/>
                  </a:cxn>
                  <a:cxn ang="0">
                    <a:pos x="61" y="58"/>
                  </a:cxn>
                  <a:cxn ang="0">
                    <a:pos x="26" y="0"/>
                  </a:cxn>
                </a:cxnLst>
                <a:rect l="0" t="0" r="r" b="b"/>
                <a:pathLst>
                  <a:path w="62" h="61">
                    <a:moveTo>
                      <a:pt x="26" y="0"/>
                    </a:moveTo>
                    <a:lnTo>
                      <a:pt x="0" y="60"/>
                    </a:lnTo>
                    <a:lnTo>
                      <a:pt x="61" y="58"/>
                    </a:lnTo>
                    <a:lnTo>
                      <a:pt x="26" y="0"/>
                    </a:lnTo>
                  </a:path>
                </a:pathLst>
              </a:custGeom>
              <a:solidFill>
                <a:schemeClr val="bg2"/>
              </a:solidFill>
              <a:ln w="12700" cap="rnd" cmpd="sng">
                <a:solidFill>
                  <a:schemeClr val="bg2"/>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1" name="Line 73"/>
              <p:cNvSpPr>
                <a:spLocks noChangeShapeType="1"/>
              </p:cNvSpPr>
              <p:nvPr/>
            </p:nvSpPr>
            <p:spPr bwMode="auto">
              <a:xfrm>
                <a:off x="4941" y="1726"/>
                <a:ext cx="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94283" name="Line 75"/>
            <p:cNvSpPr>
              <a:spLocks noChangeShapeType="1"/>
            </p:cNvSpPr>
            <p:nvPr/>
          </p:nvSpPr>
          <p:spPr bwMode="auto">
            <a:xfrm>
              <a:off x="4922" y="1580"/>
              <a:ext cx="0" cy="86"/>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4" name="Line 76"/>
            <p:cNvSpPr>
              <a:spLocks noChangeShapeType="1"/>
            </p:cNvSpPr>
            <p:nvPr/>
          </p:nvSpPr>
          <p:spPr bwMode="auto">
            <a:xfrm>
              <a:off x="4977" y="1499"/>
              <a:ext cx="0" cy="6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5" name="Line 77"/>
            <p:cNvSpPr>
              <a:spLocks noChangeShapeType="1"/>
            </p:cNvSpPr>
            <p:nvPr/>
          </p:nvSpPr>
          <p:spPr bwMode="auto">
            <a:xfrm flipH="1">
              <a:off x="4922" y="1564"/>
              <a:ext cx="5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6" name="Oval 78"/>
            <p:cNvSpPr>
              <a:spLocks noChangeArrowheads="1"/>
            </p:cNvSpPr>
            <p:nvPr/>
          </p:nvSpPr>
          <p:spPr bwMode="auto">
            <a:xfrm>
              <a:off x="4906" y="1290"/>
              <a:ext cx="37" cy="20"/>
            </a:xfrm>
            <a:prstGeom prst="ellipse">
              <a:avLst/>
            </a:prstGeom>
            <a:solidFill>
              <a:schemeClr val="tx1"/>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7" name="Line 79"/>
            <p:cNvSpPr>
              <a:spLocks noChangeShapeType="1"/>
            </p:cNvSpPr>
            <p:nvPr/>
          </p:nvSpPr>
          <p:spPr bwMode="auto">
            <a:xfrm>
              <a:off x="4928" y="1312"/>
              <a:ext cx="0" cy="7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8" name="Line 80"/>
            <p:cNvSpPr>
              <a:spLocks noChangeShapeType="1"/>
            </p:cNvSpPr>
            <p:nvPr/>
          </p:nvSpPr>
          <p:spPr bwMode="auto">
            <a:xfrm>
              <a:off x="4928" y="1383"/>
              <a:ext cx="4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89" name="Line 81"/>
            <p:cNvSpPr>
              <a:spLocks noChangeShapeType="1"/>
            </p:cNvSpPr>
            <p:nvPr/>
          </p:nvSpPr>
          <p:spPr bwMode="auto">
            <a:xfrm>
              <a:off x="4974" y="1381"/>
              <a:ext cx="0" cy="54"/>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0" name="Line 82"/>
            <p:cNvSpPr>
              <a:spLocks noChangeShapeType="1"/>
            </p:cNvSpPr>
            <p:nvPr/>
          </p:nvSpPr>
          <p:spPr bwMode="auto">
            <a:xfrm flipV="1">
              <a:off x="4972" y="1663"/>
              <a:ext cx="0" cy="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1" name="Line 83"/>
            <p:cNvSpPr>
              <a:spLocks noChangeShapeType="1"/>
            </p:cNvSpPr>
            <p:nvPr/>
          </p:nvSpPr>
          <p:spPr bwMode="auto">
            <a:xfrm flipH="1">
              <a:off x="4916" y="1666"/>
              <a:ext cx="56"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2" name="Line 84"/>
            <p:cNvSpPr>
              <a:spLocks noChangeShapeType="1"/>
            </p:cNvSpPr>
            <p:nvPr/>
          </p:nvSpPr>
          <p:spPr bwMode="auto">
            <a:xfrm>
              <a:off x="4974" y="1786"/>
              <a:ext cx="0" cy="7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3" name="Line 85"/>
            <p:cNvSpPr>
              <a:spLocks noChangeShapeType="1"/>
            </p:cNvSpPr>
            <p:nvPr/>
          </p:nvSpPr>
          <p:spPr bwMode="auto">
            <a:xfrm flipV="1">
              <a:off x="4938" y="1856"/>
              <a:ext cx="0" cy="10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4" name="Line 86"/>
            <p:cNvSpPr>
              <a:spLocks noChangeShapeType="1"/>
            </p:cNvSpPr>
            <p:nvPr/>
          </p:nvSpPr>
          <p:spPr bwMode="auto">
            <a:xfrm flipH="1">
              <a:off x="4936" y="1858"/>
              <a:ext cx="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5" name="Oval 87"/>
            <p:cNvSpPr>
              <a:spLocks noChangeArrowheads="1"/>
            </p:cNvSpPr>
            <p:nvPr/>
          </p:nvSpPr>
          <p:spPr bwMode="auto">
            <a:xfrm>
              <a:off x="5037" y="1607"/>
              <a:ext cx="35" cy="20"/>
            </a:xfrm>
            <a:prstGeom prst="ellipse">
              <a:avLst/>
            </a:prstGeom>
            <a:solidFill>
              <a:schemeClr val="tx1"/>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296" name="Line 88"/>
            <p:cNvSpPr>
              <a:spLocks noChangeShapeType="1"/>
            </p:cNvSpPr>
            <p:nvPr/>
          </p:nvSpPr>
          <p:spPr bwMode="auto">
            <a:xfrm>
              <a:off x="4922" y="1617"/>
              <a:ext cx="10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61" name="Line 153"/>
            <p:cNvSpPr>
              <a:spLocks noChangeShapeType="1"/>
            </p:cNvSpPr>
            <p:nvPr/>
          </p:nvSpPr>
          <p:spPr bwMode="auto">
            <a:xfrm>
              <a:off x="4437" y="1611"/>
              <a:ext cx="162" cy="0"/>
            </a:xfrm>
            <a:prstGeom prst="line">
              <a:avLst/>
            </a:prstGeom>
            <a:noFill/>
            <a:ln w="12700">
              <a:solidFill>
                <a:srgbClr val="114FFB"/>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2339" name="Rectangle 157"/>
            <p:cNvSpPr>
              <a:spLocks noChangeArrowheads="1"/>
            </p:cNvSpPr>
            <p:nvPr/>
          </p:nvSpPr>
          <p:spPr bwMode="auto">
            <a:xfrm>
              <a:off x="4043" y="1971"/>
              <a:ext cx="388" cy="19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a:solidFill>
                    <a:schemeClr val="bg2"/>
                  </a:solidFill>
                </a:rPr>
                <a:t>Fuse</a:t>
              </a:r>
            </a:p>
          </p:txBody>
        </p:sp>
        <p:sp>
          <p:nvSpPr>
            <p:cNvPr id="94366" name="Oval 158"/>
            <p:cNvSpPr>
              <a:spLocks noChangeArrowheads="1"/>
            </p:cNvSpPr>
            <p:nvPr/>
          </p:nvSpPr>
          <p:spPr bwMode="auto">
            <a:xfrm>
              <a:off x="2744" y="1594"/>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67" name="Oval 159"/>
            <p:cNvSpPr>
              <a:spLocks noChangeArrowheads="1"/>
            </p:cNvSpPr>
            <p:nvPr/>
          </p:nvSpPr>
          <p:spPr bwMode="auto">
            <a:xfrm>
              <a:off x="2740" y="1956"/>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68" name="Oval 160"/>
            <p:cNvSpPr>
              <a:spLocks noChangeArrowheads="1"/>
            </p:cNvSpPr>
            <p:nvPr/>
          </p:nvSpPr>
          <p:spPr bwMode="auto">
            <a:xfrm>
              <a:off x="3854" y="2150"/>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69" name="Oval 161"/>
            <p:cNvSpPr>
              <a:spLocks noChangeArrowheads="1"/>
            </p:cNvSpPr>
            <p:nvPr/>
          </p:nvSpPr>
          <p:spPr bwMode="auto">
            <a:xfrm>
              <a:off x="3854" y="1076"/>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70" name="Oval 162"/>
            <p:cNvSpPr>
              <a:spLocks noChangeArrowheads="1"/>
            </p:cNvSpPr>
            <p:nvPr/>
          </p:nvSpPr>
          <p:spPr bwMode="auto">
            <a:xfrm>
              <a:off x="4906" y="1282"/>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71" name="Oval 163"/>
            <p:cNvSpPr>
              <a:spLocks noChangeArrowheads="1"/>
            </p:cNvSpPr>
            <p:nvPr/>
          </p:nvSpPr>
          <p:spPr bwMode="auto">
            <a:xfrm>
              <a:off x="5038" y="1598"/>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72" name="Oval 164"/>
            <p:cNvSpPr>
              <a:spLocks noChangeArrowheads="1"/>
            </p:cNvSpPr>
            <p:nvPr/>
          </p:nvSpPr>
          <p:spPr bwMode="auto">
            <a:xfrm>
              <a:off x="4920" y="1950"/>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73" name="Oval 165"/>
            <p:cNvSpPr>
              <a:spLocks noChangeArrowheads="1"/>
            </p:cNvSpPr>
            <p:nvPr/>
          </p:nvSpPr>
          <p:spPr bwMode="auto">
            <a:xfrm>
              <a:off x="3674" y="1074"/>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4374" name="Oval 166"/>
            <p:cNvSpPr>
              <a:spLocks noChangeArrowheads="1"/>
            </p:cNvSpPr>
            <p:nvPr/>
          </p:nvSpPr>
          <p:spPr bwMode="auto">
            <a:xfrm>
              <a:off x="3170" y="1074"/>
              <a:ext cx="36" cy="32"/>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23813" y="228600"/>
            <a:ext cx="9096375" cy="1162050"/>
          </a:xfrm>
        </p:spPr>
        <p:txBody>
          <a:bodyPr/>
          <a:lstStyle/>
          <a:p>
            <a:pPr algn="ctr">
              <a:defRPr/>
            </a:pPr>
            <a:r>
              <a:rPr lang="en-US" altLang="en-US" sz="4800" smtClean="0"/>
              <a:t>VFD Basic Configuration</a:t>
            </a:r>
          </a:p>
        </p:txBody>
      </p:sp>
      <p:grpSp>
        <p:nvGrpSpPr>
          <p:cNvPr id="2" name="Group 16"/>
          <p:cNvGrpSpPr>
            <a:grpSpLocks/>
          </p:cNvGrpSpPr>
          <p:nvPr/>
        </p:nvGrpSpPr>
        <p:grpSpPr bwMode="auto">
          <a:xfrm>
            <a:off x="120650" y="2003425"/>
            <a:ext cx="9009063" cy="2830513"/>
            <a:chOff x="76" y="1994"/>
            <a:chExt cx="5675" cy="1783"/>
          </a:xfrm>
        </p:grpSpPr>
        <p:grpSp>
          <p:nvGrpSpPr>
            <p:cNvPr id="54292" name="Group 3"/>
            <p:cNvGrpSpPr>
              <a:grpSpLocks/>
            </p:cNvGrpSpPr>
            <p:nvPr/>
          </p:nvGrpSpPr>
          <p:grpSpPr bwMode="auto">
            <a:xfrm>
              <a:off x="754" y="2017"/>
              <a:ext cx="1510" cy="952"/>
              <a:chOff x="754" y="2017"/>
              <a:chExt cx="1510" cy="952"/>
            </a:xfrm>
          </p:grpSpPr>
          <p:sp>
            <p:nvSpPr>
              <p:cNvPr id="309252" name="Rectangle 4"/>
              <p:cNvSpPr>
                <a:spLocks noChangeArrowheads="1"/>
              </p:cNvSpPr>
              <p:nvPr/>
            </p:nvSpPr>
            <p:spPr bwMode="auto">
              <a:xfrm>
                <a:off x="853" y="2017"/>
                <a:ext cx="1336" cy="95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53" name="Rectangle 5"/>
              <p:cNvSpPr>
                <a:spLocks noChangeArrowheads="1"/>
              </p:cNvSpPr>
              <p:nvPr/>
            </p:nvSpPr>
            <p:spPr bwMode="auto">
              <a:xfrm>
                <a:off x="754" y="2134"/>
                <a:ext cx="1510" cy="728"/>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u="sng">
                    <a:solidFill>
                      <a:schemeClr val="bg2"/>
                    </a:solidFill>
                    <a:effectLst>
                      <a:outerShdw blurRad="38100" dist="38100" dir="2700000" algn="tl">
                        <a:srgbClr val="FFFFFF"/>
                      </a:outerShdw>
                    </a:effectLst>
                    <a:latin typeface="Arial" pitchFamily="34" charset="0"/>
                    <a:cs typeface="+mn-cs"/>
                  </a:rPr>
                  <a:t>Converter</a:t>
                </a:r>
                <a:endParaRPr lang="en-US" altLang="en-US" sz="2000" b="0">
                  <a:solidFill>
                    <a:schemeClr val="bg2"/>
                  </a:solidFill>
                  <a:effectLst>
                    <a:outerShdw blurRad="38100" dist="38100" dir="2700000" algn="tl">
                      <a:srgbClr val="FFFFFF"/>
                    </a:outerShdw>
                  </a:effectLst>
                  <a:latin typeface="Arial" pitchFamily="34" charset="0"/>
                  <a:cs typeface="+mn-cs"/>
                </a:endParaRPr>
              </a:p>
              <a:p>
                <a:pPr algn="ct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Non-Regulated Rectifier</a:t>
                </a:r>
              </a:p>
            </p:txBody>
          </p:sp>
        </p:grpSp>
        <p:sp>
          <p:nvSpPr>
            <p:cNvPr id="309254" name="Rectangle 6"/>
            <p:cNvSpPr>
              <a:spLocks noChangeArrowheads="1"/>
            </p:cNvSpPr>
            <p:nvPr/>
          </p:nvSpPr>
          <p:spPr bwMode="auto">
            <a:xfrm>
              <a:off x="3573" y="2017"/>
              <a:ext cx="1336" cy="95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55" name="Rectangle 7"/>
            <p:cNvSpPr>
              <a:spLocks noChangeArrowheads="1"/>
            </p:cNvSpPr>
            <p:nvPr/>
          </p:nvSpPr>
          <p:spPr bwMode="auto">
            <a:xfrm>
              <a:off x="3313" y="2167"/>
              <a:ext cx="1822" cy="536"/>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u="sng">
                  <a:solidFill>
                    <a:schemeClr val="bg2"/>
                  </a:solidFill>
                  <a:effectLst>
                    <a:outerShdw blurRad="38100" dist="38100" dir="2700000" algn="tl">
                      <a:srgbClr val="FFFFFF"/>
                    </a:outerShdw>
                  </a:effectLst>
                  <a:latin typeface="Arial" pitchFamily="34" charset="0"/>
                  <a:cs typeface="+mn-cs"/>
                </a:rPr>
                <a:t>Inverter</a:t>
              </a:r>
            </a:p>
            <a:p>
              <a:pPr algn="ct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Voltage Controlled</a:t>
              </a:r>
            </a:p>
          </p:txBody>
        </p:sp>
        <p:sp>
          <p:nvSpPr>
            <p:cNvPr id="309256" name="Line 8"/>
            <p:cNvSpPr>
              <a:spLocks noChangeShapeType="1"/>
            </p:cNvSpPr>
            <p:nvPr/>
          </p:nvSpPr>
          <p:spPr bwMode="auto">
            <a:xfrm>
              <a:off x="275" y="2458"/>
              <a:ext cx="576"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57" name="Line 9"/>
            <p:cNvSpPr>
              <a:spLocks noChangeShapeType="1"/>
            </p:cNvSpPr>
            <p:nvPr/>
          </p:nvSpPr>
          <p:spPr bwMode="auto">
            <a:xfrm>
              <a:off x="2203" y="2466"/>
              <a:ext cx="136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58" name="Line 10"/>
            <p:cNvSpPr>
              <a:spLocks noChangeShapeType="1"/>
            </p:cNvSpPr>
            <p:nvPr/>
          </p:nvSpPr>
          <p:spPr bwMode="auto">
            <a:xfrm>
              <a:off x="4915" y="2458"/>
              <a:ext cx="576"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59" name="Rectangle 11"/>
            <p:cNvSpPr>
              <a:spLocks noChangeArrowheads="1"/>
            </p:cNvSpPr>
            <p:nvPr/>
          </p:nvSpPr>
          <p:spPr bwMode="auto">
            <a:xfrm>
              <a:off x="76" y="2487"/>
              <a:ext cx="853" cy="402"/>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AC Input Voltage</a:t>
              </a:r>
            </a:p>
          </p:txBody>
        </p:sp>
        <p:sp>
          <p:nvSpPr>
            <p:cNvPr id="309260" name="Rectangle 12"/>
            <p:cNvSpPr>
              <a:spLocks noChangeArrowheads="1"/>
            </p:cNvSpPr>
            <p:nvPr/>
          </p:nvSpPr>
          <p:spPr bwMode="auto">
            <a:xfrm>
              <a:off x="2371" y="2026"/>
              <a:ext cx="1018" cy="44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Fixed DC Voltage</a:t>
              </a:r>
            </a:p>
          </p:txBody>
        </p:sp>
        <p:sp>
          <p:nvSpPr>
            <p:cNvPr id="309261" name="Rectangle 13"/>
            <p:cNvSpPr>
              <a:spLocks noChangeArrowheads="1"/>
            </p:cNvSpPr>
            <p:nvPr/>
          </p:nvSpPr>
          <p:spPr bwMode="auto">
            <a:xfrm>
              <a:off x="4876" y="2509"/>
              <a:ext cx="875" cy="1268"/>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Variable Frequency</a:t>
              </a:r>
            </a:p>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Variable Voltage</a:t>
              </a:r>
            </a:p>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 Constant V/f</a:t>
              </a:r>
            </a:p>
          </p:txBody>
        </p:sp>
        <p:sp>
          <p:nvSpPr>
            <p:cNvPr id="309262" name="Rectangle 14"/>
            <p:cNvSpPr>
              <a:spLocks noChangeArrowheads="1"/>
            </p:cNvSpPr>
            <p:nvPr/>
          </p:nvSpPr>
          <p:spPr bwMode="auto">
            <a:xfrm>
              <a:off x="170" y="1994"/>
              <a:ext cx="613"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chemeClr val="bg2"/>
                  </a:solidFill>
                  <a:effectLst>
                    <a:outerShdw blurRad="38100" dist="38100" dir="2700000" algn="tl">
                      <a:srgbClr val="FFFFFF"/>
                    </a:outerShdw>
                  </a:effectLst>
                  <a:latin typeface="Arial" pitchFamily="34" charset="0"/>
                  <a:cs typeface="+mn-cs"/>
                </a:rPr>
                <a:t>Input</a:t>
              </a:r>
            </a:p>
          </p:txBody>
        </p:sp>
        <p:sp>
          <p:nvSpPr>
            <p:cNvPr id="309263" name="Rectangle 15"/>
            <p:cNvSpPr>
              <a:spLocks noChangeArrowheads="1"/>
            </p:cNvSpPr>
            <p:nvPr/>
          </p:nvSpPr>
          <p:spPr bwMode="auto">
            <a:xfrm>
              <a:off x="4946" y="2039"/>
              <a:ext cx="74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chemeClr val="bg2"/>
                  </a:solidFill>
                  <a:effectLst>
                    <a:outerShdw blurRad="38100" dist="38100" dir="2700000" algn="tl">
                      <a:srgbClr val="FFFFFF"/>
                    </a:outerShdw>
                  </a:effectLst>
                  <a:latin typeface="Arial" pitchFamily="34" charset="0"/>
                  <a:cs typeface="+mn-cs"/>
                </a:rPr>
                <a:t>Output</a:t>
              </a:r>
            </a:p>
          </p:txBody>
        </p:sp>
      </p:grpSp>
      <p:grpSp>
        <p:nvGrpSpPr>
          <p:cNvPr id="4" name="Group 17"/>
          <p:cNvGrpSpPr>
            <a:grpSpLocks/>
          </p:cNvGrpSpPr>
          <p:nvPr/>
        </p:nvGrpSpPr>
        <p:grpSpPr bwMode="auto">
          <a:xfrm>
            <a:off x="2324100" y="3906838"/>
            <a:ext cx="3630613" cy="2824162"/>
            <a:chOff x="312" y="1777"/>
            <a:chExt cx="2287" cy="1779"/>
          </a:xfrm>
        </p:grpSpPr>
        <p:grpSp>
          <p:nvGrpSpPr>
            <p:cNvPr id="54276" name="Group 18"/>
            <p:cNvGrpSpPr>
              <a:grpSpLocks/>
            </p:cNvGrpSpPr>
            <p:nvPr/>
          </p:nvGrpSpPr>
          <p:grpSpPr bwMode="auto">
            <a:xfrm>
              <a:off x="945" y="1857"/>
              <a:ext cx="1292" cy="1274"/>
              <a:chOff x="945" y="1857"/>
              <a:chExt cx="1292" cy="1274"/>
            </a:xfrm>
          </p:grpSpPr>
          <p:sp>
            <p:nvSpPr>
              <p:cNvPr id="309267" name="Line 19"/>
              <p:cNvSpPr>
                <a:spLocks noChangeShapeType="1"/>
              </p:cNvSpPr>
              <p:nvPr/>
            </p:nvSpPr>
            <p:spPr bwMode="auto">
              <a:xfrm>
                <a:off x="950" y="1857"/>
                <a:ext cx="0" cy="127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68" name="Line 20"/>
              <p:cNvSpPr>
                <a:spLocks noChangeShapeType="1"/>
              </p:cNvSpPr>
              <p:nvPr/>
            </p:nvSpPr>
            <p:spPr bwMode="auto">
              <a:xfrm flipH="1" flipV="1">
                <a:off x="945" y="3130"/>
                <a:ext cx="1292" cy="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309269" name="Rectangle 21"/>
            <p:cNvSpPr>
              <a:spLocks noChangeArrowheads="1"/>
            </p:cNvSpPr>
            <p:nvPr/>
          </p:nvSpPr>
          <p:spPr bwMode="auto">
            <a:xfrm>
              <a:off x="312" y="2386"/>
              <a:ext cx="566"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Volts</a:t>
              </a:r>
            </a:p>
          </p:txBody>
        </p:sp>
        <p:sp>
          <p:nvSpPr>
            <p:cNvPr id="309270" name="Rectangle 22"/>
            <p:cNvSpPr>
              <a:spLocks noChangeArrowheads="1"/>
            </p:cNvSpPr>
            <p:nvPr/>
          </p:nvSpPr>
          <p:spPr bwMode="auto">
            <a:xfrm>
              <a:off x="1306" y="3366"/>
              <a:ext cx="1070"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Frequency</a:t>
              </a:r>
            </a:p>
          </p:txBody>
        </p:sp>
        <p:grpSp>
          <p:nvGrpSpPr>
            <p:cNvPr id="54279" name="Group 23"/>
            <p:cNvGrpSpPr>
              <a:grpSpLocks/>
            </p:cNvGrpSpPr>
            <p:nvPr/>
          </p:nvGrpSpPr>
          <p:grpSpPr bwMode="auto">
            <a:xfrm>
              <a:off x="945" y="1852"/>
              <a:ext cx="1291" cy="1273"/>
              <a:chOff x="945" y="1852"/>
              <a:chExt cx="1291" cy="1273"/>
            </a:xfrm>
          </p:grpSpPr>
          <p:sp>
            <p:nvSpPr>
              <p:cNvPr id="309272" name="Line 24"/>
              <p:cNvSpPr>
                <a:spLocks noChangeShapeType="1"/>
              </p:cNvSpPr>
              <p:nvPr/>
            </p:nvSpPr>
            <p:spPr bwMode="auto">
              <a:xfrm flipV="1">
                <a:off x="2231" y="1853"/>
                <a:ext cx="0" cy="1272"/>
              </a:xfrm>
              <a:prstGeom prst="line">
                <a:avLst/>
              </a:prstGeom>
              <a:noFill/>
              <a:ln w="254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73" name="Line 25"/>
              <p:cNvSpPr>
                <a:spLocks noChangeShapeType="1"/>
              </p:cNvSpPr>
              <p:nvPr/>
            </p:nvSpPr>
            <p:spPr bwMode="auto">
              <a:xfrm>
                <a:off x="945" y="1852"/>
                <a:ext cx="1291" cy="1"/>
              </a:xfrm>
              <a:prstGeom prst="line">
                <a:avLst/>
              </a:prstGeom>
              <a:noFill/>
              <a:ln w="254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309274" name="Line 26"/>
            <p:cNvSpPr>
              <a:spLocks noChangeShapeType="1"/>
            </p:cNvSpPr>
            <p:nvPr/>
          </p:nvSpPr>
          <p:spPr bwMode="auto">
            <a:xfrm flipH="1">
              <a:off x="1036" y="1851"/>
              <a:ext cx="1191" cy="113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75" name="Line 27"/>
            <p:cNvSpPr>
              <a:spLocks noChangeShapeType="1"/>
            </p:cNvSpPr>
            <p:nvPr/>
          </p:nvSpPr>
          <p:spPr bwMode="auto">
            <a:xfrm>
              <a:off x="1041" y="2989"/>
              <a:ext cx="0" cy="14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9276" name="Rectangle 28"/>
            <p:cNvSpPr>
              <a:spLocks noChangeArrowheads="1"/>
            </p:cNvSpPr>
            <p:nvPr/>
          </p:nvSpPr>
          <p:spPr bwMode="auto">
            <a:xfrm>
              <a:off x="611" y="1777"/>
              <a:ext cx="550"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460V</a:t>
              </a:r>
            </a:p>
          </p:txBody>
        </p:sp>
        <p:sp>
          <p:nvSpPr>
            <p:cNvPr id="309277" name="Rectangle 29"/>
            <p:cNvSpPr>
              <a:spLocks noChangeArrowheads="1"/>
            </p:cNvSpPr>
            <p:nvPr/>
          </p:nvSpPr>
          <p:spPr bwMode="auto">
            <a:xfrm>
              <a:off x="663" y="2882"/>
              <a:ext cx="446"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23V</a:t>
              </a:r>
            </a:p>
          </p:txBody>
        </p:sp>
        <p:sp>
          <p:nvSpPr>
            <p:cNvPr id="309278" name="Rectangle 30"/>
            <p:cNvSpPr>
              <a:spLocks noChangeArrowheads="1"/>
            </p:cNvSpPr>
            <p:nvPr/>
          </p:nvSpPr>
          <p:spPr bwMode="auto">
            <a:xfrm>
              <a:off x="871" y="3145"/>
              <a:ext cx="542"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1.5Hz</a:t>
              </a:r>
            </a:p>
          </p:txBody>
        </p:sp>
        <p:sp>
          <p:nvSpPr>
            <p:cNvPr id="309279" name="Rectangle 31"/>
            <p:cNvSpPr>
              <a:spLocks noChangeArrowheads="1"/>
            </p:cNvSpPr>
            <p:nvPr/>
          </p:nvSpPr>
          <p:spPr bwMode="auto">
            <a:xfrm>
              <a:off x="2057" y="3145"/>
              <a:ext cx="542"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60Hz</a:t>
              </a:r>
            </a:p>
          </p:txBody>
        </p:sp>
        <p:sp>
          <p:nvSpPr>
            <p:cNvPr id="309280" name="Rectangle 32"/>
            <p:cNvSpPr>
              <a:spLocks noChangeArrowheads="1"/>
            </p:cNvSpPr>
            <p:nvPr/>
          </p:nvSpPr>
          <p:spPr bwMode="auto">
            <a:xfrm>
              <a:off x="821" y="3073"/>
              <a:ext cx="206" cy="152"/>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000" b="0" i="0">
                  <a:solidFill>
                    <a:schemeClr val="bg2"/>
                  </a:solidFill>
                  <a:effectLst>
                    <a:outerShdw blurRad="38100" dist="38100" dir="2700000" algn="tl">
                      <a:srgbClr val="FFFFFF"/>
                    </a:outerShdw>
                  </a:effectLst>
                  <a:latin typeface="Arial" pitchFamily="34" charset="0"/>
                  <a:cs typeface="+mn-cs"/>
                </a:rPr>
                <a:t>0</a:t>
              </a:r>
            </a:p>
          </p:txBody>
        </p:sp>
        <p:sp>
          <p:nvSpPr>
            <p:cNvPr id="309281" name="Line 33"/>
            <p:cNvSpPr>
              <a:spLocks noChangeShapeType="1"/>
            </p:cNvSpPr>
            <p:nvPr/>
          </p:nvSpPr>
          <p:spPr bwMode="auto">
            <a:xfrm flipH="1">
              <a:off x="944" y="2988"/>
              <a:ext cx="92" cy="0"/>
            </a:xfrm>
            <a:prstGeom prst="line">
              <a:avLst/>
            </a:prstGeom>
            <a:noFill/>
            <a:ln w="127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228600"/>
            <a:ext cx="9131300" cy="1162050"/>
          </a:xfrm>
        </p:spPr>
        <p:txBody>
          <a:bodyPr/>
          <a:lstStyle/>
          <a:p>
            <a:pPr algn="ctr">
              <a:defRPr/>
            </a:pPr>
            <a:r>
              <a:rPr lang="en-US" altLang="en-US" sz="4800" smtClean="0"/>
              <a:t>VFD Principle No. 2</a:t>
            </a:r>
          </a:p>
        </p:txBody>
      </p:sp>
      <p:sp>
        <p:nvSpPr>
          <p:cNvPr id="65539" name="Rectangle 3"/>
          <p:cNvSpPr>
            <a:spLocks noChangeArrowheads="1"/>
          </p:cNvSpPr>
          <p:nvPr/>
        </p:nvSpPr>
        <p:spPr bwMode="auto">
          <a:xfrm>
            <a:off x="2216150" y="1573213"/>
            <a:ext cx="6711950"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Why keep a constant V/f ratio</a:t>
            </a:r>
          </a:p>
        </p:txBody>
      </p:sp>
      <p:grpSp>
        <p:nvGrpSpPr>
          <p:cNvPr id="56323" name="Group 23"/>
          <p:cNvGrpSpPr>
            <a:grpSpLocks/>
          </p:cNvGrpSpPr>
          <p:nvPr/>
        </p:nvGrpSpPr>
        <p:grpSpPr bwMode="auto">
          <a:xfrm>
            <a:off x="4192588" y="2882900"/>
            <a:ext cx="2925762" cy="906463"/>
            <a:chOff x="2641" y="1816"/>
            <a:chExt cx="1843" cy="571"/>
          </a:xfrm>
        </p:grpSpPr>
        <p:grpSp>
          <p:nvGrpSpPr>
            <p:cNvPr id="56348" name="Group 21"/>
            <p:cNvGrpSpPr>
              <a:grpSpLocks/>
            </p:cNvGrpSpPr>
            <p:nvPr/>
          </p:nvGrpSpPr>
          <p:grpSpPr bwMode="auto">
            <a:xfrm>
              <a:off x="2641" y="1816"/>
              <a:ext cx="973" cy="571"/>
              <a:chOff x="2641" y="1816"/>
              <a:chExt cx="973" cy="571"/>
            </a:xfrm>
          </p:grpSpPr>
          <p:sp>
            <p:nvSpPr>
              <p:cNvPr id="65554" name="Rectangle 18"/>
              <p:cNvSpPr>
                <a:spLocks noChangeArrowheads="1"/>
              </p:cNvSpPr>
              <p:nvPr/>
            </p:nvSpPr>
            <p:spPr bwMode="auto">
              <a:xfrm>
                <a:off x="2641" y="1816"/>
                <a:ext cx="973"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460V</a:t>
                </a:r>
              </a:p>
            </p:txBody>
          </p:sp>
          <p:sp>
            <p:nvSpPr>
              <p:cNvPr id="65555" name="Rectangle 19"/>
              <p:cNvSpPr>
                <a:spLocks noChangeArrowheads="1"/>
              </p:cNvSpPr>
              <p:nvPr/>
            </p:nvSpPr>
            <p:spPr bwMode="auto">
              <a:xfrm>
                <a:off x="2671" y="2101"/>
                <a:ext cx="56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60Hz</a:t>
                </a:r>
              </a:p>
            </p:txBody>
          </p:sp>
          <p:sp>
            <p:nvSpPr>
              <p:cNvPr id="65556" name="Line 20"/>
              <p:cNvSpPr>
                <a:spLocks noChangeShapeType="1"/>
              </p:cNvSpPr>
              <p:nvPr/>
            </p:nvSpPr>
            <p:spPr bwMode="auto">
              <a:xfrm>
                <a:off x="2670" y="2100"/>
                <a:ext cx="48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65558" name="Rectangle 22"/>
            <p:cNvSpPr>
              <a:spLocks noChangeArrowheads="1"/>
            </p:cNvSpPr>
            <p:nvPr/>
          </p:nvSpPr>
          <p:spPr bwMode="auto">
            <a:xfrm>
              <a:off x="3256" y="1966"/>
              <a:ext cx="122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7.67</a:t>
              </a:r>
            </a:p>
          </p:txBody>
        </p:sp>
      </p:grpSp>
      <p:grpSp>
        <p:nvGrpSpPr>
          <p:cNvPr id="56324" name="Group 29"/>
          <p:cNvGrpSpPr>
            <a:grpSpLocks/>
          </p:cNvGrpSpPr>
          <p:nvPr/>
        </p:nvGrpSpPr>
        <p:grpSpPr bwMode="auto">
          <a:xfrm>
            <a:off x="4216400" y="4144963"/>
            <a:ext cx="2401888" cy="835025"/>
            <a:chOff x="2656" y="2611"/>
            <a:chExt cx="1513" cy="526"/>
          </a:xfrm>
        </p:grpSpPr>
        <p:grpSp>
          <p:nvGrpSpPr>
            <p:cNvPr id="56343" name="Group 27"/>
            <p:cNvGrpSpPr>
              <a:grpSpLocks/>
            </p:cNvGrpSpPr>
            <p:nvPr/>
          </p:nvGrpSpPr>
          <p:grpSpPr bwMode="auto">
            <a:xfrm>
              <a:off x="2656" y="2611"/>
              <a:ext cx="1153" cy="526"/>
              <a:chOff x="2656" y="2611"/>
              <a:chExt cx="1153" cy="526"/>
            </a:xfrm>
          </p:grpSpPr>
          <p:sp>
            <p:nvSpPr>
              <p:cNvPr id="65560" name="Rectangle 24"/>
              <p:cNvSpPr>
                <a:spLocks noChangeArrowheads="1"/>
              </p:cNvSpPr>
              <p:nvPr/>
            </p:nvSpPr>
            <p:spPr bwMode="auto">
              <a:xfrm>
                <a:off x="2716" y="2611"/>
                <a:ext cx="95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23V</a:t>
                </a:r>
              </a:p>
            </p:txBody>
          </p:sp>
          <p:sp>
            <p:nvSpPr>
              <p:cNvPr id="65561" name="Rectangle 25"/>
              <p:cNvSpPr>
                <a:spLocks noChangeArrowheads="1"/>
              </p:cNvSpPr>
              <p:nvPr/>
            </p:nvSpPr>
            <p:spPr bwMode="auto">
              <a:xfrm>
                <a:off x="2656" y="2851"/>
                <a:ext cx="1153"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1.5Hz</a:t>
                </a:r>
              </a:p>
            </p:txBody>
          </p:sp>
          <p:sp>
            <p:nvSpPr>
              <p:cNvPr id="65562" name="Line 26"/>
              <p:cNvSpPr>
                <a:spLocks noChangeShapeType="1"/>
              </p:cNvSpPr>
              <p:nvPr/>
            </p:nvSpPr>
            <p:spPr bwMode="auto">
              <a:xfrm>
                <a:off x="2721" y="2841"/>
                <a:ext cx="48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65564" name="Rectangle 28"/>
            <p:cNvSpPr>
              <a:spLocks noChangeArrowheads="1"/>
            </p:cNvSpPr>
            <p:nvPr/>
          </p:nvSpPr>
          <p:spPr bwMode="auto">
            <a:xfrm>
              <a:off x="3271" y="2731"/>
              <a:ext cx="89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15.3</a:t>
              </a:r>
            </a:p>
          </p:txBody>
        </p:sp>
      </p:grpSp>
      <p:sp>
        <p:nvSpPr>
          <p:cNvPr id="65566" name="Rectangle 30"/>
          <p:cNvSpPr>
            <a:spLocks noChangeArrowheads="1"/>
          </p:cNvSpPr>
          <p:nvPr/>
        </p:nvSpPr>
        <p:spPr bwMode="auto">
          <a:xfrm>
            <a:off x="6503988" y="3221038"/>
            <a:ext cx="1838325" cy="13081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“This ratio does not look constant to me”</a:t>
            </a:r>
          </a:p>
        </p:txBody>
      </p:sp>
      <p:grpSp>
        <p:nvGrpSpPr>
          <p:cNvPr id="56326" name="Group 34"/>
          <p:cNvGrpSpPr>
            <a:grpSpLocks/>
          </p:cNvGrpSpPr>
          <p:nvPr/>
        </p:nvGrpSpPr>
        <p:grpSpPr bwMode="auto">
          <a:xfrm>
            <a:off x="495300" y="2820988"/>
            <a:ext cx="3630613" cy="2824162"/>
            <a:chOff x="312" y="1777"/>
            <a:chExt cx="2287" cy="1779"/>
          </a:xfrm>
        </p:grpSpPr>
        <p:grpSp>
          <p:nvGrpSpPr>
            <p:cNvPr id="56327" name="Group 6"/>
            <p:cNvGrpSpPr>
              <a:grpSpLocks/>
            </p:cNvGrpSpPr>
            <p:nvPr/>
          </p:nvGrpSpPr>
          <p:grpSpPr bwMode="auto">
            <a:xfrm>
              <a:off x="945" y="1857"/>
              <a:ext cx="1292" cy="1274"/>
              <a:chOff x="945" y="1857"/>
              <a:chExt cx="1292" cy="1274"/>
            </a:xfrm>
          </p:grpSpPr>
          <p:sp>
            <p:nvSpPr>
              <p:cNvPr id="65540" name="Line 4"/>
              <p:cNvSpPr>
                <a:spLocks noChangeShapeType="1"/>
              </p:cNvSpPr>
              <p:nvPr/>
            </p:nvSpPr>
            <p:spPr bwMode="auto">
              <a:xfrm>
                <a:off x="950" y="1857"/>
                <a:ext cx="0" cy="127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65541" name="Line 5"/>
              <p:cNvSpPr>
                <a:spLocks noChangeShapeType="1"/>
              </p:cNvSpPr>
              <p:nvPr/>
            </p:nvSpPr>
            <p:spPr bwMode="auto">
              <a:xfrm flipH="1" flipV="1">
                <a:off x="945" y="3130"/>
                <a:ext cx="1292" cy="1"/>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65543" name="Rectangle 7"/>
            <p:cNvSpPr>
              <a:spLocks noChangeArrowheads="1"/>
            </p:cNvSpPr>
            <p:nvPr/>
          </p:nvSpPr>
          <p:spPr bwMode="auto">
            <a:xfrm>
              <a:off x="312" y="2386"/>
              <a:ext cx="566"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Volts</a:t>
              </a:r>
            </a:p>
          </p:txBody>
        </p:sp>
        <p:sp>
          <p:nvSpPr>
            <p:cNvPr id="65544" name="Rectangle 8"/>
            <p:cNvSpPr>
              <a:spLocks noChangeArrowheads="1"/>
            </p:cNvSpPr>
            <p:nvPr/>
          </p:nvSpPr>
          <p:spPr bwMode="auto">
            <a:xfrm>
              <a:off x="1306" y="3366"/>
              <a:ext cx="1070"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Frequency</a:t>
              </a:r>
            </a:p>
          </p:txBody>
        </p:sp>
        <p:grpSp>
          <p:nvGrpSpPr>
            <p:cNvPr id="56330" name="Group 11"/>
            <p:cNvGrpSpPr>
              <a:grpSpLocks/>
            </p:cNvGrpSpPr>
            <p:nvPr/>
          </p:nvGrpSpPr>
          <p:grpSpPr bwMode="auto">
            <a:xfrm>
              <a:off x="945" y="1852"/>
              <a:ext cx="1291" cy="1273"/>
              <a:chOff x="945" y="1852"/>
              <a:chExt cx="1291" cy="1273"/>
            </a:xfrm>
          </p:grpSpPr>
          <p:sp>
            <p:nvSpPr>
              <p:cNvPr id="65545" name="Line 9"/>
              <p:cNvSpPr>
                <a:spLocks noChangeShapeType="1"/>
              </p:cNvSpPr>
              <p:nvPr/>
            </p:nvSpPr>
            <p:spPr bwMode="auto">
              <a:xfrm flipV="1">
                <a:off x="2231" y="1853"/>
                <a:ext cx="0" cy="1272"/>
              </a:xfrm>
              <a:prstGeom prst="line">
                <a:avLst/>
              </a:prstGeom>
              <a:noFill/>
              <a:ln w="254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65546" name="Line 10"/>
              <p:cNvSpPr>
                <a:spLocks noChangeShapeType="1"/>
              </p:cNvSpPr>
              <p:nvPr/>
            </p:nvSpPr>
            <p:spPr bwMode="auto">
              <a:xfrm>
                <a:off x="945" y="1852"/>
                <a:ext cx="1291" cy="1"/>
              </a:xfrm>
              <a:prstGeom prst="line">
                <a:avLst/>
              </a:prstGeom>
              <a:noFill/>
              <a:ln w="254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65548" name="Line 12"/>
            <p:cNvSpPr>
              <a:spLocks noChangeShapeType="1"/>
            </p:cNvSpPr>
            <p:nvPr/>
          </p:nvSpPr>
          <p:spPr bwMode="auto">
            <a:xfrm flipH="1">
              <a:off x="1036" y="1851"/>
              <a:ext cx="1191" cy="113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65549" name="Line 13"/>
            <p:cNvSpPr>
              <a:spLocks noChangeShapeType="1"/>
            </p:cNvSpPr>
            <p:nvPr/>
          </p:nvSpPr>
          <p:spPr bwMode="auto">
            <a:xfrm>
              <a:off x="1041" y="2989"/>
              <a:ext cx="0" cy="142"/>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65550" name="Rectangle 14"/>
            <p:cNvSpPr>
              <a:spLocks noChangeArrowheads="1"/>
            </p:cNvSpPr>
            <p:nvPr/>
          </p:nvSpPr>
          <p:spPr bwMode="auto">
            <a:xfrm>
              <a:off x="611" y="1777"/>
              <a:ext cx="550"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460V</a:t>
              </a:r>
            </a:p>
          </p:txBody>
        </p:sp>
        <p:sp>
          <p:nvSpPr>
            <p:cNvPr id="65551" name="Rectangle 15"/>
            <p:cNvSpPr>
              <a:spLocks noChangeArrowheads="1"/>
            </p:cNvSpPr>
            <p:nvPr/>
          </p:nvSpPr>
          <p:spPr bwMode="auto">
            <a:xfrm>
              <a:off x="663" y="2882"/>
              <a:ext cx="446"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23V</a:t>
              </a:r>
            </a:p>
          </p:txBody>
        </p:sp>
        <p:sp>
          <p:nvSpPr>
            <p:cNvPr id="65552" name="Rectangle 16"/>
            <p:cNvSpPr>
              <a:spLocks noChangeArrowheads="1"/>
            </p:cNvSpPr>
            <p:nvPr/>
          </p:nvSpPr>
          <p:spPr bwMode="auto">
            <a:xfrm>
              <a:off x="871" y="3145"/>
              <a:ext cx="542"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1.5Hz</a:t>
              </a:r>
            </a:p>
          </p:txBody>
        </p:sp>
        <p:sp>
          <p:nvSpPr>
            <p:cNvPr id="65553" name="Rectangle 17"/>
            <p:cNvSpPr>
              <a:spLocks noChangeArrowheads="1"/>
            </p:cNvSpPr>
            <p:nvPr/>
          </p:nvSpPr>
          <p:spPr bwMode="auto">
            <a:xfrm>
              <a:off x="2057" y="3145"/>
              <a:ext cx="542" cy="19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400" b="0" i="0">
                  <a:solidFill>
                    <a:schemeClr val="bg2"/>
                  </a:solidFill>
                  <a:effectLst>
                    <a:outerShdw blurRad="38100" dist="38100" dir="2700000" algn="tl">
                      <a:srgbClr val="FFFFFF"/>
                    </a:outerShdw>
                  </a:effectLst>
                  <a:latin typeface="Arial" pitchFamily="34" charset="0"/>
                  <a:cs typeface="+mn-cs"/>
                </a:rPr>
                <a:t>60Hz</a:t>
              </a:r>
            </a:p>
          </p:txBody>
        </p:sp>
        <p:sp>
          <p:nvSpPr>
            <p:cNvPr id="65568" name="Rectangle 32"/>
            <p:cNvSpPr>
              <a:spLocks noChangeArrowheads="1"/>
            </p:cNvSpPr>
            <p:nvPr/>
          </p:nvSpPr>
          <p:spPr bwMode="auto">
            <a:xfrm>
              <a:off x="821" y="3073"/>
              <a:ext cx="206" cy="152"/>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000" b="0" i="0">
                  <a:solidFill>
                    <a:schemeClr val="bg2"/>
                  </a:solidFill>
                  <a:effectLst>
                    <a:outerShdw blurRad="38100" dist="38100" dir="2700000" algn="tl">
                      <a:srgbClr val="FFFFFF"/>
                    </a:outerShdw>
                  </a:effectLst>
                  <a:latin typeface="Arial" pitchFamily="34" charset="0"/>
                  <a:cs typeface="+mn-cs"/>
                </a:rPr>
                <a:t>0</a:t>
              </a:r>
            </a:p>
          </p:txBody>
        </p:sp>
        <p:sp>
          <p:nvSpPr>
            <p:cNvPr id="65569" name="Line 33"/>
            <p:cNvSpPr>
              <a:spLocks noChangeShapeType="1"/>
            </p:cNvSpPr>
            <p:nvPr/>
          </p:nvSpPr>
          <p:spPr bwMode="auto">
            <a:xfrm flipH="1">
              <a:off x="944" y="2988"/>
              <a:ext cx="92" cy="0"/>
            </a:xfrm>
            <a:prstGeom prst="line">
              <a:avLst/>
            </a:prstGeom>
            <a:noFill/>
            <a:ln w="127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2216150" y="1573213"/>
            <a:ext cx="6711950"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Why keep a constant V/f ratio</a:t>
            </a:r>
          </a:p>
        </p:txBody>
      </p:sp>
      <p:grpSp>
        <p:nvGrpSpPr>
          <p:cNvPr id="58370" name="Group 8"/>
          <p:cNvGrpSpPr>
            <a:grpSpLocks/>
          </p:cNvGrpSpPr>
          <p:nvPr/>
        </p:nvGrpSpPr>
        <p:grpSpPr bwMode="auto">
          <a:xfrm>
            <a:off x="1489075" y="2501900"/>
            <a:ext cx="2973388" cy="906463"/>
            <a:chOff x="938" y="1576"/>
            <a:chExt cx="1873" cy="571"/>
          </a:xfrm>
        </p:grpSpPr>
        <p:sp>
          <p:nvSpPr>
            <p:cNvPr id="88068" name="Rectangle 4"/>
            <p:cNvSpPr>
              <a:spLocks noChangeArrowheads="1"/>
            </p:cNvSpPr>
            <p:nvPr/>
          </p:nvSpPr>
          <p:spPr bwMode="auto">
            <a:xfrm>
              <a:off x="1006" y="1576"/>
              <a:ext cx="1214"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11V</a:t>
              </a:r>
            </a:p>
          </p:txBody>
        </p:sp>
        <p:sp>
          <p:nvSpPr>
            <p:cNvPr id="88069" name="Rectangle 5"/>
            <p:cNvSpPr>
              <a:spLocks noChangeArrowheads="1"/>
            </p:cNvSpPr>
            <p:nvPr/>
          </p:nvSpPr>
          <p:spPr bwMode="auto">
            <a:xfrm>
              <a:off x="955" y="1861"/>
              <a:ext cx="709"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1.5Hz</a:t>
              </a:r>
            </a:p>
          </p:txBody>
        </p:sp>
        <p:sp>
          <p:nvSpPr>
            <p:cNvPr id="88070" name="Line 6"/>
            <p:cNvSpPr>
              <a:spLocks noChangeShapeType="1"/>
            </p:cNvSpPr>
            <p:nvPr/>
          </p:nvSpPr>
          <p:spPr bwMode="auto">
            <a:xfrm>
              <a:off x="938" y="1860"/>
              <a:ext cx="562"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88071" name="Rectangle 7"/>
            <p:cNvSpPr>
              <a:spLocks noChangeArrowheads="1"/>
            </p:cNvSpPr>
            <p:nvPr/>
          </p:nvSpPr>
          <p:spPr bwMode="auto">
            <a:xfrm>
              <a:off x="1583" y="1726"/>
              <a:ext cx="122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7.34</a:t>
              </a:r>
            </a:p>
          </p:txBody>
        </p:sp>
      </p:grpSp>
      <p:grpSp>
        <p:nvGrpSpPr>
          <p:cNvPr id="58371" name="Group 14"/>
          <p:cNvGrpSpPr>
            <a:grpSpLocks/>
          </p:cNvGrpSpPr>
          <p:nvPr/>
        </p:nvGrpSpPr>
        <p:grpSpPr bwMode="auto">
          <a:xfrm>
            <a:off x="5121275" y="2501900"/>
            <a:ext cx="2925763" cy="906463"/>
            <a:chOff x="3226" y="1576"/>
            <a:chExt cx="1843" cy="571"/>
          </a:xfrm>
        </p:grpSpPr>
        <p:grpSp>
          <p:nvGrpSpPr>
            <p:cNvPr id="58376" name="Group 12"/>
            <p:cNvGrpSpPr>
              <a:grpSpLocks/>
            </p:cNvGrpSpPr>
            <p:nvPr/>
          </p:nvGrpSpPr>
          <p:grpSpPr bwMode="auto">
            <a:xfrm>
              <a:off x="3226" y="1576"/>
              <a:ext cx="973" cy="571"/>
              <a:chOff x="3226" y="1576"/>
              <a:chExt cx="973" cy="571"/>
            </a:xfrm>
          </p:grpSpPr>
          <p:sp>
            <p:nvSpPr>
              <p:cNvPr id="88073" name="Rectangle 9"/>
              <p:cNvSpPr>
                <a:spLocks noChangeArrowheads="1"/>
              </p:cNvSpPr>
              <p:nvPr/>
            </p:nvSpPr>
            <p:spPr bwMode="auto">
              <a:xfrm>
                <a:off x="3226" y="1576"/>
                <a:ext cx="973"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448V</a:t>
                </a:r>
              </a:p>
            </p:txBody>
          </p:sp>
          <p:sp>
            <p:nvSpPr>
              <p:cNvPr id="88074" name="Rectangle 10"/>
              <p:cNvSpPr>
                <a:spLocks noChangeArrowheads="1"/>
              </p:cNvSpPr>
              <p:nvPr/>
            </p:nvSpPr>
            <p:spPr bwMode="auto">
              <a:xfrm>
                <a:off x="3256" y="1861"/>
                <a:ext cx="56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60Hz</a:t>
                </a:r>
              </a:p>
            </p:txBody>
          </p:sp>
          <p:sp>
            <p:nvSpPr>
              <p:cNvPr id="88075" name="Line 11"/>
              <p:cNvSpPr>
                <a:spLocks noChangeShapeType="1"/>
              </p:cNvSpPr>
              <p:nvPr/>
            </p:nvSpPr>
            <p:spPr bwMode="auto">
              <a:xfrm>
                <a:off x="3255" y="1860"/>
                <a:ext cx="48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88077" name="Rectangle 13"/>
            <p:cNvSpPr>
              <a:spLocks noChangeArrowheads="1"/>
            </p:cNvSpPr>
            <p:nvPr/>
          </p:nvSpPr>
          <p:spPr bwMode="auto">
            <a:xfrm>
              <a:off x="3841" y="1726"/>
              <a:ext cx="122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7.46</a:t>
              </a:r>
            </a:p>
          </p:txBody>
        </p:sp>
      </p:grpSp>
      <p:sp>
        <p:nvSpPr>
          <p:cNvPr id="88079" name="Rectangle 15"/>
          <p:cNvSpPr>
            <a:spLocks noGrp="1" noChangeArrowheads="1"/>
          </p:cNvSpPr>
          <p:nvPr>
            <p:ph type="body" idx="1"/>
          </p:nvPr>
        </p:nvSpPr>
        <p:spPr>
          <a:xfrm>
            <a:off x="1776413" y="5435600"/>
            <a:ext cx="5995987" cy="1204913"/>
          </a:xfrm>
        </p:spPr>
        <p:txBody>
          <a:bodyPr/>
          <a:lstStyle/>
          <a:p>
            <a:pPr>
              <a:buFont typeface="Monotype Sorts" pitchFamily="2" charset="2"/>
              <a:buChar char="n"/>
              <a:defRPr/>
            </a:pPr>
            <a:r>
              <a:rPr lang="en-US" altLang="en-US" sz="2400" smtClean="0">
                <a:solidFill>
                  <a:schemeClr val="bg2"/>
                </a:solidFill>
                <a:effectLst>
                  <a:outerShdw blurRad="38100" dist="38100" dir="2700000" algn="tl">
                    <a:srgbClr val="FFFFFF"/>
                  </a:outerShdw>
                </a:effectLst>
              </a:rPr>
              <a:t>This leads to the optimum amount of motor torque per amp</a:t>
            </a:r>
          </a:p>
        </p:txBody>
      </p:sp>
      <p:sp>
        <p:nvSpPr>
          <p:cNvPr id="88080" name="Rectangle 16"/>
          <p:cNvSpPr>
            <a:spLocks noChangeArrowheads="1"/>
          </p:cNvSpPr>
          <p:nvPr/>
        </p:nvSpPr>
        <p:spPr bwMode="auto">
          <a:xfrm>
            <a:off x="571500" y="3952875"/>
            <a:ext cx="4191000" cy="238125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A constant V/f ratio produces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constant motor flux</a:t>
            </a:r>
          </a:p>
        </p:txBody>
      </p:sp>
      <p:sp>
        <p:nvSpPr>
          <p:cNvPr id="88082" name="Rectangle 18"/>
          <p:cNvSpPr>
            <a:spLocks noChangeArrowheads="1"/>
          </p:cNvSpPr>
          <p:nvPr/>
        </p:nvSpPr>
        <p:spPr bwMode="auto">
          <a:xfrm>
            <a:off x="4833938" y="3905250"/>
            <a:ext cx="4191000" cy="238125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A constant motor flux produces constant torque</a:t>
            </a:r>
          </a:p>
        </p:txBody>
      </p:sp>
      <p:sp>
        <p:nvSpPr>
          <p:cNvPr id="88084" name="Rectangle 20"/>
          <p:cNvSpPr>
            <a:spLocks noGrp="1" noChangeArrowheads="1"/>
          </p:cNvSpPr>
          <p:nvPr>
            <p:ph type="title"/>
          </p:nvPr>
        </p:nvSpPr>
        <p:spPr>
          <a:xfrm>
            <a:off x="0" y="228600"/>
            <a:ext cx="9131300" cy="1162050"/>
          </a:xfrm>
        </p:spPr>
        <p:txBody>
          <a:bodyPr/>
          <a:lstStyle/>
          <a:p>
            <a:pPr algn="ctr">
              <a:defRPr/>
            </a:pPr>
            <a:r>
              <a:rPr lang="en-US" altLang="en-US" sz="4800" smtClean="0"/>
              <a:t>VFD Principle No. 2</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79">
                                            <p:txEl>
                                              <p:pRg st="0" end="0"/>
                                            </p:txEl>
                                          </p:spTgt>
                                        </p:tgtEl>
                                        <p:attrNameLst>
                                          <p:attrName>style.visibility</p:attrName>
                                        </p:attrNameLst>
                                      </p:cBhvr>
                                      <p:to>
                                        <p:strVal val="visible"/>
                                      </p:to>
                                    </p:set>
                                    <p:anim calcmode="lin" valueType="num">
                                      <p:cBhvr additive="base">
                                        <p:cTn id="7" dur="500" fill="hold"/>
                                        <p:tgtEl>
                                          <p:spTgt spid="880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8459788" y="6540500"/>
            <a:ext cx="277812" cy="3048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90467" name="Rectangle 3"/>
          <p:cNvSpPr>
            <a:spLocks noChangeArrowheads="1"/>
          </p:cNvSpPr>
          <p:nvPr/>
        </p:nvSpPr>
        <p:spPr bwMode="auto">
          <a:xfrm>
            <a:off x="242888" y="1600200"/>
            <a:ext cx="8675687" cy="3108325"/>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6600">
                <a:solidFill>
                  <a:srgbClr val="FAFD00"/>
                </a:solidFill>
                <a:effectLst>
                  <a:outerShdw blurRad="38100" dist="38100" dir="2700000" algn="tl">
                    <a:srgbClr val="000000"/>
                  </a:outerShdw>
                </a:effectLst>
                <a:latin typeface="Arial" pitchFamily="34" charset="0"/>
                <a:cs typeface="+mn-cs"/>
              </a:rPr>
              <a:t>Variable Frequency Drive (VFD) Principles</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3" name="Rectangle 3"/>
          <p:cNvSpPr>
            <a:spLocks noChangeArrowheads="1"/>
          </p:cNvSpPr>
          <p:nvPr/>
        </p:nvSpPr>
        <p:spPr bwMode="auto">
          <a:xfrm>
            <a:off x="2411413" y="1509713"/>
            <a:ext cx="42830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Effects of improper V/f ratio</a:t>
            </a:r>
          </a:p>
        </p:txBody>
      </p:sp>
      <p:sp>
        <p:nvSpPr>
          <p:cNvPr id="92164" name="Rectangle 4"/>
          <p:cNvSpPr>
            <a:spLocks noGrp="1" noChangeArrowheads="1"/>
          </p:cNvSpPr>
          <p:nvPr>
            <p:ph type="body" idx="1"/>
          </p:nvPr>
        </p:nvSpPr>
        <p:spPr>
          <a:xfrm>
            <a:off x="4791075" y="2046288"/>
            <a:ext cx="3913188" cy="4114800"/>
          </a:xfrm>
        </p:spPr>
        <p:txBody>
          <a:bodyPr/>
          <a:lstStyle/>
          <a:p>
            <a:pPr algn="ctr">
              <a:buFont typeface="Monotype Sorts" pitchFamily="2" charset="2"/>
              <a:buNone/>
              <a:defRPr/>
            </a:pPr>
            <a:r>
              <a:rPr lang="en-US" altLang="en-US" sz="2800" u="sng" smtClean="0">
                <a:solidFill>
                  <a:schemeClr val="bg2"/>
                </a:solidFill>
                <a:effectLst>
                  <a:outerShdw blurRad="38100" dist="38100" dir="2700000" algn="tl">
                    <a:srgbClr val="FFFFFF"/>
                  </a:outerShdw>
                </a:effectLst>
              </a:rPr>
              <a:t>High V/f ratio results in:</a:t>
            </a:r>
          </a:p>
          <a:p>
            <a:pPr>
              <a:buFont typeface="Monotype Sorts" pitchFamily="2" charset="2"/>
              <a:buChar char="n"/>
              <a:defRPr/>
            </a:pPr>
            <a:r>
              <a:rPr lang="en-US" altLang="en-US" sz="2400" smtClean="0">
                <a:solidFill>
                  <a:schemeClr val="bg2"/>
                </a:solidFill>
                <a:effectLst>
                  <a:outerShdw blurRad="38100" dist="38100" dir="2700000" algn="tl">
                    <a:srgbClr val="FFFFFF"/>
                  </a:outerShdw>
                </a:effectLst>
              </a:rPr>
              <a:t>Over saturation condition that leads to high current but no more torque production</a:t>
            </a:r>
            <a:br>
              <a:rPr lang="en-US" altLang="en-US" sz="2400" smtClean="0">
                <a:solidFill>
                  <a:schemeClr val="bg2"/>
                </a:solidFill>
                <a:effectLst>
                  <a:outerShdw blurRad="38100" dist="38100" dir="2700000" algn="tl">
                    <a:srgbClr val="FFFFFF"/>
                  </a:outerShdw>
                </a:effectLst>
              </a:rPr>
            </a:br>
            <a:endParaRPr lang="en-US" altLang="en-US" sz="2400" smtClean="0">
              <a:solidFill>
                <a:schemeClr val="bg2"/>
              </a:solidFill>
              <a:effectLst>
                <a:outerShdw blurRad="38100" dist="38100" dir="2700000" algn="tl">
                  <a:srgbClr val="FFFFFF"/>
                </a:outerShdw>
              </a:effectLst>
            </a:endParaRPr>
          </a:p>
          <a:p>
            <a:pPr>
              <a:buFont typeface="Monotype Sorts" pitchFamily="2" charset="2"/>
              <a:buChar char="n"/>
              <a:defRPr/>
            </a:pPr>
            <a:r>
              <a:rPr lang="en-US" altLang="en-US" sz="2400" smtClean="0">
                <a:solidFill>
                  <a:schemeClr val="bg2"/>
                </a:solidFill>
                <a:effectLst>
                  <a:outerShdw blurRad="38100" dist="38100" dir="2700000" algn="tl">
                    <a:srgbClr val="FFFFFF"/>
                  </a:outerShdw>
                </a:effectLst>
              </a:rPr>
              <a:t>Motor overheating</a:t>
            </a:r>
          </a:p>
        </p:txBody>
      </p:sp>
      <p:sp>
        <p:nvSpPr>
          <p:cNvPr id="92165" name="Rectangle 5"/>
          <p:cNvSpPr>
            <a:spLocks noChangeArrowheads="1"/>
          </p:cNvSpPr>
          <p:nvPr/>
        </p:nvSpPr>
        <p:spPr bwMode="auto">
          <a:xfrm>
            <a:off x="547688" y="2082800"/>
            <a:ext cx="3700462" cy="4114800"/>
          </a:xfrm>
          <a:prstGeom prst="rect">
            <a:avLst/>
          </a:prstGeom>
          <a:noFill/>
          <a:ln w="12700">
            <a:noFill/>
            <a:miter lim="800000"/>
            <a:headEnd/>
            <a:tailEnd/>
          </a:ln>
          <a:effectLst/>
        </p:spPr>
        <p:txBody>
          <a:bodyPr lIns="90488" tIns="44450" rIns="90488" bIns="44450"/>
          <a:lstStyle/>
          <a:p>
            <a:pPr marL="342900" indent="-342900" algn="ctr" eaLnBrk="0" hangingPunct="0">
              <a:spcBef>
                <a:spcPct val="20000"/>
              </a:spcBef>
              <a:defRPr/>
            </a:pPr>
            <a:r>
              <a:rPr lang="en-US" altLang="en-US" sz="2800" b="0" u="sng">
                <a:solidFill>
                  <a:schemeClr val="bg2"/>
                </a:solidFill>
                <a:effectLst>
                  <a:outerShdw blurRad="38100" dist="38100" dir="2700000" algn="tl">
                    <a:srgbClr val="FFFFFF"/>
                  </a:outerShdw>
                </a:effectLst>
                <a:latin typeface="Arial" pitchFamily="34" charset="0"/>
                <a:cs typeface="+mn-cs"/>
              </a:rPr>
              <a:t>Low V/f ratio results in</a:t>
            </a: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Reduced motor flux which leads to reduced motor torque</a:t>
            </a: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Motor starving for voltage which leads to high current</a:t>
            </a:r>
          </a:p>
        </p:txBody>
      </p:sp>
      <p:sp>
        <p:nvSpPr>
          <p:cNvPr id="92168" name="Rectangle 8"/>
          <p:cNvSpPr>
            <a:spLocks noGrp="1" noChangeArrowheads="1"/>
          </p:cNvSpPr>
          <p:nvPr>
            <p:ph type="title"/>
          </p:nvPr>
        </p:nvSpPr>
        <p:spPr>
          <a:xfrm>
            <a:off x="0" y="228600"/>
            <a:ext cx="9131300" cy="1162050"/>
          </a:xfrm>
        </p:spPr>
        <p:txBody>
          <a:bodyPr/>
          <a:lstStyle/>
          <a:p>
            <a:pPr algn="ctr">
              <a:defRPr/>
            </a:pPr>
            <a:r>
              <a:rPr lang="en-US" altLang="en-US" sz="4800" smtClean="0"/>
              <a:t>VFD Principle No. 2</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anim calcmode="lin" valueType="num">
                                      <p:cBhvr additive="base">
                                        <p:cTn id="7" dur="500" fill="hold"/>
                                        <p:tgtEl>
                                          <p:spTgt spid="9216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21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2164">
                                            <p:txEl>
                                              <p:pRg st="1" end="1"/>
                                            </p:txEl>
                                          </p:spTgt>
                                        </p:tgtEl>
                                        <p:attrNameLst>
                                          <p:attrName>style.visibility</p:attrName>
                                        </p:attrNameLst>
                                      </p:cBhvr>
                                      <p:to>
                                        <p:strVal val="visible"/>
                                      </p:to>
                                    </p:set>
                                    <p:anim calcmode="lin" valueType="num">
                                      <p:cBhvr additive="base">
                                        <p:cTn id="13" dur="500" fill="hold"/>
                                        <p:tgtEl>
                                          <p:spTgt spid="9216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21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2164">
                                            <p:txEl>
                                              <p:pRg st="2" end="2"/>
                                            </p:txEl>
                                          </p:spTgt>
                                        </p:tgtEl>
                                        <p:attrNameLst>
                                          <p:attrName>style.visibility</p:attrName>
                                        </p:attrNameLst>
                                      </p:cBhvr>
                                      <p:to>
                                        <p:strVal val="visible"/>
                                      </p:to>
                                    </p:set>
                                    <p:anim calcmode="lin" valueType="num">
                                      <p:cBhvr additive="base">
                                        <p:cTn id="19" dur="500" fill="hold"/>
                                        <p:tgtEl>
                                          <p:spTgt spid="9216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216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0">
          <a:gsLst>
            <a:gs pos="0">
              <a:schemeClr val="accent2"/>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endParaRPr lang="en-US" altLang="ja-JP"/>
          </a:p>
        </p:txBody>
      </p:sp>
      <p:sp>
        <p:nvSpPr>
          <p:cNvPr id="6" name="Slide Number Placeholder 6"/>
          <p:cNvSpPr>
            <a:spLocks noGrp="1"/>
          </p:cNvSpPr>
          <p:nvPr>
            <p:ph type="sldNum" sz="quarter" idx="12"/>
          </p:nvPr>
        </p:nvSpPr>
        <p:spPr/>
        <p:txBody>
          <a:bodyPr/>
          <a:lstStyle/>
          <a:p>
            <a:pPr>
              <a:defRPr/>
            </a:pPr>
            <a:fld id="{C617451C-C0E3-48CB-A6D2-1672619DCD0A}" type="slidenum">
              <a:rPr lang="ja-JP" altLang="en-US" smtClean="0"/>
              <a:pPr>
                <a:defRPr/>
              </a:pPr>
              <a:t>21</a:t>
            </a:fld>
            <a:endParaRPr lang="en-US" altLang="ja-JP"/>
          </a:p>
        </p:txBody>
      </p:sp>
      <p:sp>
        <p:nvSpPr>
          <p:cNvPr id="248834" name="Rectangle 2"/>
          <p:cNvSpPr>
            <a:spLocks noGrp="1" noChangeArrowheads="1"/>
          </p:cNvSpPr>
          <p:nvPr>
            <p:ph type="title"/>
          </p:nvPr>
        </p:nvSpPr>
        <p:spPr/>
        <p:txBody>
          <a:bodyPr/>
          <a:lstStyle/>
          <a:p>
            <a:pPr>
              <a:defRPr/>
            </a:pPr>
            <a:r>
              <a:rPr lang="en-US" smtClean="0"/>
              <a:t>Loads and Load Characteristics</a:t>
            </a:r>
            <a:endParaRPr lang="en-US"/>
          </a:p>
        </p:txBody>
      </p:sp>
      <p:sp>
        <p:nvSpPr>
          <p:cNvPr id="248835" name="Rectangle 3"/>
          <p:cNvSpPr>
            <a:spLocks noGrp="1" noChangeArrowheads="1"/>
          </p:cNvSpPr>
          <p:nvPr>
            <p:ph type="body" sz="half" idx="1"/>
          </p:nvPr>
        </p:nvSpPr>
        <p:spPr>
          <a:xfrm>
            <a:off x="1065213" y="1903413"/>
            <a:ext cx="3670300" cy="4381500"/>
          </a:xfrm>
        </p:spPr>
        <p:txBody>
          <a:bodyPr/>
          <a:lstStyle/>
          <a:p>
            <a:pPr>
              <a:buFont typeface="Monotype Sorts" pitchFamily="2" charset="2"/>
              <a:buChar char="n"/>
              <a:defRPr/>
            </a:pPr>
            <a:r>
              <a:rPr lang="en-US" sz="1700" smtClean="0"/>
              <a:t>Constant Torque Loads</a:t>
            </a:r>
          </a:p>
          <a:p>
            <a:pPr lvl="1">
              <a:defRPr/>
            </a:pPr>
            <a:r>
              <a:rPr lang="en-US" sz="1500" smtClean="0"/>
              <a:t>the torque requirement is the same regardless of speed</a:t>
            </a:r>
          </a:p>
          <a:p>
            <a:pPr lvl="1">
              <a:defRPr/>
            </a:pPr>
            <a:r>
              <a:rPr lang="en-US" sz="1500" smtClean="0"/>
              <a:t>horsepower increases linearly with speed</a:t>
            </a:r>
          </a:p>
          <a:p>
            <a:pPr lvl="1">
              <a:defRPr/>
            </a:pPr>
            <a:r>
              <a:rPr lang="en-US" sz="1500" smtClean="0"/>
              <a:t>Lifting Equipment, Conveyors, Rolling Mills,  Extruders, and Planers are examples of constant torque loads. </a:t>
            </a:r>
          </a:p>
          <a:p>
            <a:pPr lvl="1">
              <a:defRPr/>
            </a:pPr>
            <a:endParaRPr lang="en-US" sz="1500" smtClean="0"/>
          </a:p>
          <a:p>
            <a:pPr lvl="1" algn="ctr">
              <a:buFontTx/>
              <a:buNone/>
              <a:defRPr/>
            </a:pPr>
            <a:r>
              <a:rPr lang="en-US" sz="1500" b="1" smtClean="0"/>
              <a:t>Torque = Constant</a:t>
            </a:r>
          </a:p>
          <a:p>
            <a:pPr lvl="1" algn="ctr">
              <a:buFontTx/>
              <a:buNone/>
              <a:defRPr/>
            </a:pPr>
            <a:r>
              <a:rPr lang="en-US" sz="1500" b="1" smtClean="0"/>
              <a:t>Hp = Speed</a:t>
            </a:r>
            <a:endParaRPr lang="en-US" sz="1500"/>
          </a:p>
        </p:txBody>
      </p:sp>
      <p:pic>
        <p:nvPicPr>
          <p:cNvPr id="62470" name="Picture 4" descr="11278368"/>
          <p:cNvPicPr>
            <a:picLocks noChangeAspect="1" noChangeArrowheads="1"/>
          </p:cNvPicPr>
          <p:nvPr/>
        </p:nvPicPr>
        <p:blipFill>
          <a:blip r:embed="rId2"/>
          <a:srcRect b="6281"/>
          <a:stretch>
            <a:fillRect/>
          </a:stretch>
        </p:blipFill>
        <p:spPr bwMode="auto">
          <a:xfrm>
            <a:off x="4930775" y="2308225"/>
            <a:ext cx="3440113" cy="25574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0">
          <a:gsLst>
            <a:gs pos="0">
              <a:schemeClr val="accent2"/>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endParaRPr lang="en-US" altLang="ja-JP"/>
          </a:p>
        </p:txBody>
      </p:sp>
      <p:sp>
        <p:nvSpPr>
          <p:cNvPr id="6" name="Slide Number Placeholder 6"/>
          <p:cNvSpPr>
            <a:spLocks noGrp="1"/>
          </p:cNvSpPr>
          <p:nvPr>
            <p:ph type="sldNum" sz="quarter" idx="12"/>
          </p:nvPr>
        </p:nvSpPr>
        <p:spPr/>
        <p:txBody>
          <a:bodyPr/>
          <a:lstStyle/>
          <a:p>
            <a:pPr>
              <a:defRPr/>
            </a:pPr>
            <a:fld id="{DCCCBCEF-E468-493A-967E-18B69465695E}" type="slidenum">
              <a:rPr lang="ja-JP" altLang="en-US"/>
              <a:pPr>
                <a:defRPr/>
              </a:pPr>
              <a:t>22</a:t>
            </a:fld>
            <a:endParaRPr lang="en-US" altLang="ja-JP"/>
          </a:p>
        </p:txBody>
      </p:sp>
      <p:sp>
        <p:nvSpPr>
          <p:cNvPr id="249858" name="Rectangle 2"/>
          <p:cNvSpPr>
            <a:spLocks noGrp="1" noChangeArrowheads="1"/>
          </p:cNvSpPr>
          <p:nvPr>
            <p:ph type="title"/>
          </p:nvPr>
        </p:nvSpPr>
        <p:spPr/>
        <p:txBody>
          <a:bodyPr/>
          <a:lstStyle/>
          <a:p>
            <a:pPr>
              <a:defRPr/>
            </a:pPr>
            <a:r>
              <a:rPr lang="en-US"/>
              <a:t>Loads and Load Characteristics</a:t>
            </a:r>
          </a:p>
        </p:txBody>
      </p:sp>
      <p:sp>
        <p:nvSpPr>
          <p:cNvPr id="249859" name="Rectangle 3"/>
          <p:cNvSpPr>
            <a:spLocks noGrp="1" noChangeArrowheads="1"/>
          </p:cNvSpPr>
          <p:nvPr>
            <p:ph type="body" sz="half" idx="1"/>
          </p:nvPr>
        </p:nvSpPr>
        <p:spPr>
          <a:xfrm>
            <a:off x="1065213" y="1903413"/>
            <a:ext cx="3670300" cy="4381500"/>
          </a:xfrm>
        </p:spPr>
        <p:txBody>
          <a:bodyPr/>
          <a:lstStyle/>
          <a:p>
            <a:pPr>
              <a:buFont typeface="Monotype Sorts" pitchFamily="2" charset="2"/>
              <a:buChar char="n"/>
              <a:defRPr/>
            </a:pPr>
            <a:r>
              <a:rPr lang="en-US" sz="1700"/>
              <a:t>Variable Torque Loads</a:t>
            </a:r>
          </a:p>
          <a:p>
            <a:pPr lvl="1">
              <a:defRPr/>
            </a:pPr>
            <a:r>
              <a:rPr lang="en-US" sz="1500"/>
              <a:t>the torque requirement increases as the square of the speed</a:t>
            </a:r>
          </a:p>
          <a:p>
            <a:pPr lvl="1">
              <a:defRPr/>
            </a:pPr>
            <a:r>
              <a:rPr lang="en-US" sz="1500"/>
              <a:t>the horsepower requirement increases with the cube of the speed</a:t>
            </a:r>
          </a:p>
          <a:p>
            <a:pPr lvl="1">
              <a:defRPr/>
            </a:pPr>
            <a:r>
              <a:rPr lang="en-US" sz="1500"/>
              <a:t>Fans, Blowers, Centrifugal Pumps, and Centrifuges are examples of this type of equipment</a:t>
            </a:r>
          </a:p>
          <a:p>
            <a:pPr lvl="1">
              <a:defRPr/>
            </a:pPr>
            <a:endParaRPr lang="en-US" sz="1500"/>
          </a:p>
          <a:p>
            <a:pPr lvl="1" algn="ctr">
              <a:buFontTx/>
              <a:buNone/>
              <a:defRPr/>
            </a:pPr>
            <a:r>
              <a:rPr lang="en-US" sz="1500" b="1"/>
              <a:t>Torque = Speed Squared (N</a:t>
            </a:r>
            <a:r>
              <a:rPr lang="en-US" sz="1500" b="1" baseline="30000"/>
              <a:t>2</a:t>
            </a:r>
            <a:r>
              <a:rPr lang="en-US" sz="1500" b="1"/>
              <a:t>)</a:t>
            </a:r>
          </a:p>
          <a:p>
            <a:pPr lvl="1" algn="ctr">
              <a:buFontTx/>
              <a:buNone/>
              <a:defRPr/>
            </a:pPr>
            <a:endParaRPr lang="en-US" sz="1500" b="1"/>
          </a:p>
          <a:p>
            <a:pPr lvl="1" algn="ctr">
              <a:buFontTx/>
              <a:buNone/>
              <a:defRPr/>
            </a:pPr>
            <a:r>
              <a:rPr lang="en-US" sz="1500" b="1"/>
              <a:t>HP = Speed Cubed (N</a:t>
            </a:r>
            <a:r>
              <a:rPr lang="en-US" sz="1500" b="1" baseline="30000"/>
              <a:t>3</a:t>
            </a:r>
            <a:r>
              <a:rPr lang="en-US" sz="1500" b="1"/>
              <a:t>)</a:t>
            </a:r>
            <a:endParaRPr lang="en-US" sz="1500"/>
          </a:p>
          <a:p>
            <a:pPr lvl="1">
              <a:defRPr/>
            </a:pPr>
            <a:endParaRPr lang="en-US" sz="1500"/>
          </a:p>
        </p:txBody>
      </p:sp>
      <p:pic>
        <p:nvPicPr>
          <p:cNvPr id="63494" name="Picture 4" descr="11155724"/>
          <p:cNvPicPr>
            <a:picLocks noChangeAspect="1" noChangeArrowheads="1"/>
          </p:cNvPicPr>
          <p:nvPr/>
        </p:nvPicPr>
        <p:blipFill>
          <a:blip r:embed="rId2"/>
          <a:srcRect b="6471"/>
          <a:stretch>
            <a:fillRect/>
          </a:stretch>
        </p:blipFill>
        <p:spPr bwMode="auto">
          <a:xfrm>
            <a:off x="4856163" y="2544763"/>
            <a:ext cx="3854450" cy="23939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0">
          <a:gsLst>
            <a:gs pos="0">
              <a:schemeClr val="accent2"/>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4" name="Date Placeholder 4"/>
          <p:cNvSpPr>
            <a:spLocks noGrp="1"/>
          </p:cNvSpPr>
          <p:nvPr>
            <p:ph type="dt" sz="quarter" idx="10"/>
          </p:nvPr>
        </p:nvSpPr>
        <p:spPr/>
        <p:txBody>
          <a:bodyPr/>
          <a:lstStyle/>
          <a:p>
            <a:pPr>
              <a:defRPr/>
            </a:pPr>
            <a:endParaRPr lang="en-US" altLang="ja-JP"/>
          </a:p>
        </p:txBody>
      </p:sp>
      <p:sp>
        <p:nvSpPr>
          <p:cNvPr id="5" name="Slide Number Placeholder 6"/>
          <p:cNvSpPr>
            <a:spLocks noGrp="1"/>
          </p:cNvSpPr>
          <p:nvPr>
            <p:ph type="sldNum" sz="quarter" idx="12"/>
          </p:nvPr>
        </p:nvSpPr>
        <p:spPr/>
        <p:txBody>
          <a:bodyPr/>
          <a:lstStyle/>
          <a:p>
            <a:pPr>
              <a:defRPr/>
            </a:pPr>
            <a:fld id="{CF41D3F5-D8FB-479B-B0F8-C7265018EACF}" type="slidenum">
              <a:rPr lang="ja-JP" altLang="en-US"/>
              <a:pPr>
                <a:defRPr/>
              </a:pPr>
              <a:t>23</a:t>
            </a:fld>
            <a:endParaRPr lang="en-US" altLang="ja-JP"/>
          </a:p>
        </p:txBody>
      </p:sp>
      <p:sp>
        <p:nvSpPr>
          <p:cNvPr id="250882" name="Rectangle 2"/>
          <p:cNvSpPr>
            <a:spLocks noGrp="1" noChangeArrowheads="1"/>
          </p:cNvSpPr>
          <p:nvPr>
            <p:ph type="title"/>
          </p:nvPr>
        </p:nvSpPr>
        <p:spPr>
          <a:xfrm>
            <a:off x="946150" y="427038"/>
            <a:ext cx="7502525" cy="876300"/>
          </a:xfrm>
        </p:spPr>
        <p:txBody>
          <a:bodyPr/>
          <a:lstStyle/>
          <a:p>
            <a:pPr>
              <a:defRPr/>
            </a:pPr>
            <a:r>
              <a:rPr lang="en-US" dirty="0"/>
              <a:t>Loads and Load Characteristics</a:t>
            </a:r>
          </a:p>
        </p:txBody>
      </p:sp>
      <p:graphicFrame>
        <p:nvGraphicFramePr>
          <p:cNvPr id="163842" name="Object 2"/>
          <p:cNvGraphicFramePr>
            <a:graphicFrameLocks noChangeAspect="1"/>
          </p:cNvGraphicFramePr>
          <p:nvPr/>
        </p:nvGraphicFramePr>
        <p:xfrm>
          <a:off x="1504950" y="1436688"/>
          <a:ext cx="5651500" cy="4757737"/>
        </p:xfrm>
        <a:graphic>
          <a:graphicData uri="http://schemas.openxmlformats.org/presentationml/2006/ole">
            <p:oleObj spid="_x0000_s163842" name="Document" r:id="rId3" imgW="5931360" imgH="4992840" progId="Word.Document.8">
              <p:embed/>
            </p:oleObj>
          </a:graphicData>
        </a:graphic>
      </p:graphicFrame>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0">
          <a:gsLst>
            <a:gs pos="0">
              <a:schemeClr val="accent2"/>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endParaRPr lang="en-US" altLang="ja-JP"/>
          </a:p>
        </p:txBody>
      </p:sp>
      <p:sp>
        <p:nvSpPr>
          <p:cNvPr id="6" name="Slide Number Placeholder 6"/>
          <p:cNvSpPr>
            <a:spLocks noGrp="1"/>
          </p:cNvSpPr>
          <p:nvPr>
            <p:ph type="sldNum" sz="quarter" idx="12"/>
          </p:nvPr>
        </p:nvSpPr>
        <p:spPr/>
        <p:txBody>
          <a:bodyPr/>
          <a:lstStyle/>
          <a:p>
            <a:pPr>
              <a:defRPr/>
            </a:pPr>
            <a:fld id="{A6D4196C-F797-47F6-AD1A-E524CCEC9B80}" type="slidenum">
              <a:rPr lang="ja-JP" altLang="en-US"/>
              <a:pPr>
                <a:defRPr/>
              </a:pPr>
              <a:t>24</a:t>
            </a:fld>
            <a:endParaRPr lang="en-US" altLang="ja-JP"/>
          </a:p>
        </p:txBody>
      </p:sp>
      <p:sp>
        <p:nvSpPr>
          <p:cNvPr id="251906" name="Rectangle 2"/>
          <p:cNvSpPr>
            <a:spLocks noGrp="1" noChangeArrowheads="1"/>
          </p:cNvSpPr>
          <p:nvPr>
            <p:ph type="title"/>
          </p:nvPr>
        </p:nvSpPr>
        <p:spPr/>
        <p:txBody>
          <a:bodyPr/>
          <a:lstStyle/>
          <a:p>
            <a:pPr>
              <a:defRPr/>
            </a:pPr>
            <a:r>
              <a:rPr lang="en-US"/>
              <a:t>Loads and Load Characteristics</a:t>
            </a:r>
          </a:p>
        </p:txBody>
      </p:sp>
      <p:sp>
        <p:nvSpPr>
          <p:cNvPr id="251907" name="Rectangle 3"/>
          <p:cNvSpPr>
            <a:spLocks noGrp="1" noChangeArrowheads="1"/>
          </p:cNvSpPr>
          <p:nvPr>
            <p:ph type="body" sz="half" idx="1"/>
          </p:nvPr>
        </p:nvSpPr>
        <p:spPr>
          <a:xfrm>
            <a:off x="1065213" y="1903413"/>
            <a:ext cx="3670300" cy="4381500"/>
          </a:xfrm>
        </p:spPr>
        <p:txBody>
          <a:bodyPr/>
          <a:lstStyle/>
          <a:p>
            <a:pPr>
              <a:buFont typeface="Monotype Sorts" pitchFamily="2" charset="2"/>
              <a:buChar char="n"/>
              <a:defRPr/>
            </a:pPr>
            <a:r>
              <a:rPr lang="en-US" sz="1700"/>
              <a:t>Inherent Power Savings</a:t>
            </a:r>
          </a:p>
          <a:p>
            <a:pPr lvl="1">
              <a:defRPr/>
            </a:pPr>
            <a:r>
              <a:rPr lang="en-US" sz="1500"/>
              <a:t>A 10% reduction in speed reduces electrical consumption over 25% while reducing flow only 10%</a:t>
            </a:r>
          </a:p>
          <a:p>
            <a:pPr lvl="1">
              <a:defRPr/>
            </a:pPr>
            <a:endParaRPr lang="en-US" sz="1500"/>
          </a:p>
        </p:txBody>
      </p:sp>
      <p:graphicFrame>
        <p:nvGraphicFramePr>
          <p:cNvPr id="164866" name="Object 2"/>
          <p:cNvGraphicFramePr>
            <a:graphicFrameLocks noChangeAspect="1"/>
          </p:cNvGraphicFramePr>
          <p:nvPr/>
        </p:nvGraphicFramePr>
        <p:xfrm>
          <a:off x="5108575" y="1863725"/>
          <a:ext cx="3375025" cy="4116388"/>
        </p:xfrm>
        <a:graphic>
          <a:graphicData uri="http://schemas.openxmlformats.org/presentationml/2006/ole">
            <p:oleObj spid="_x0000_s164866" name="Document" r:id="rId3" imgW="5486400" imgH="6688800" progId="Word.Document.8">
              <p:embed/>
            </p:oleObj>
          </a:graphicData>
        </a:graphic>
      </p:graphicFrame>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3813" y="228600"/>
            <a:ext cx="9096375" cy="1162050"/>
          </a:xfrm>
        </p:spPr>
        <p:txBody>
          <a:bodyPr/>
          <a:lstStyle/>
          <a:p>
            <a:pPr algn="ctr">
              <a:defRPr/>
            </a:pPr>
            <a:r>
              <a:rPr lang="en-US" altLang="en-US" sz="4800" smtClean="0"/>
              <a:t>VFD Principle No. 3</a:t>
            </a:r>
          </a:p>
        </p:txBody>
      </p:sp>
      <p:sp>
        <p:nvSpPr>
          <p:cNvPr id="36867" name="Rectangle 3"/>
          <p:cNvSpPr>
            <a:spLocks noChangeArrowheads="1"/>
          </p:cNvSpPr>
          <p:nvPr/>
        </p:nvSpPr>
        <p:spPr bwMode="auto">
          <a:xfrm>
            <a:off x="454025" y="1449388"/>
            <a:ext cx="8188325" cy="454025"/>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The output transistors work like switches</a:t>
            </a:r>
          </a:p>
        </p:txBody>
      </p:sp>
      <p:sp>
        <p:nvSpPr>
          <p:cNvPr id="36922" name="Line 58"/>
          <p:cNvSpPr>
            <a:spLocks noChangeShapeType="1"/>
          </p:cNvSpPr>
          <p:nvPr/>
        </p:nvSpPr>
        <p:spPr bwMode="auto">
          <a:xfrm>
            <a:off x="996950" y="2927350"/>
            <a:ext cx="54356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3" name="Line 59"/>
          <p:cNvSpPr>
            <a:spLocks noChangeShapeType="1"/>
          </p:cNvSpPr>
          <p:nvPr/>
        </p:nvSpPr>
        <p:spPr bwMode="auto">
          <a:xfrm flipV="1">
            <a:off x="984250" y="5400675"/>
            <a:ext cx="5445125"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4" name="Line 60"/>
          <p:cNvSpPr>
            <a:spLocks noChangeShapeType="1"/>
          </p:cNvSpPr>
          <p:nvPr/>
        </p:nvSpPr>
        <p:spPr bwMode="auto">
          <a:xfrm>
            <a:off x="3702050" y="2940050"/>
            <a:ext cx="0" cy="3429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5" name="Line 61"/>
          <p:cNvSpPr>
            <a:spLocks noChangeShapeType="1"/>
          </p:cNvSpPr>
          <p:nvPr/>
        </p:nvSpPr>
        <p:spPr bwMode="auto">
          <a:xfrm>
            <a:off x="3702050" y="5073650"/>
            <a:ext cx="0" cy="3429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6" name="Line 62"/>
          <p:cNvSpPr>
            <a:spLocks noChangeShapeType="1"/>
          </p:cNvSpPr>
          <p:nvPr/>
        </p:nvSpPr>
        <p:spPr bwMode="auto">
          <a:xfrm>
            <a:off x="5060950" y="2952750"/>
            <a:ext cx="0" cy="330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7" name="Line 63"/>
          <p:cNvSpPr>
            <a:spLocks noChangeShapeType="1"/>
          </p:cNvSpPr>
          <p:nvPr/>
        </p:nvSpPr>
        <p:spPr bwMode="auto">
          <a:xfrm>
            <a:off x="5060950" y="5060950"/>
            <a:ext cx="0" cy="330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8" name="Line 64"/>
          <p:cNvSpPr>
            <a:spLocks noChangeShapeType="1"/>
          </p:cNvSpPr>
          <p:nvPr/>
        </p:nvSpPr>
        <p:spPr bwMode="auto">
          <a:xfrm>
            <a:off x="6432550" y="5073650"/>
            <a:ext cx="0" cy="330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29" name="Line 65"/>
          <p:cNvSpPr>
            <a:spLocks noChangeShapeType="1"/>
          </p:cNvSpPr>
          <p:nvPr/>
        </p:nvSpPr>
        <p:spPr bwMode="auto">
          <a:xfrm>
            <a:off x="6435725" y="2924175"/>
            <a:ext cx="0" cy="3714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0" name="Oval 66"/>
          <p:cNvSpPr>
            <a:spLocks noChangeArrowheads="1"/>
          </p:cNvSpPr>
          <p:nvPr/>
        </p:nvSpPr>
        <p:spPr bwMode="auto">
          <a:xfrm rot="5460000">
            <a:off x="3603625" y="33083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1" name="Oval 67"/>
          <p:cNvSpPr>
            <a:spLocks noChangeArrowheads="1"/>
          </p:cNvSpPr>
          <p:nvPr/>
        </p:nvSpPr>
        <p:spPr bwMode="auto">
          <a:xfrm rot="5460000">
            <a:off x="3597275" y="36893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2" name="Line 68"/>
          <p:cNvSpPr>
            <a:spLocks noChangeShapeType="1"/>
          </p:cNvSpPr>
          <p:nvPr/>
        </p:nvSpPr>
        <p:spPr bwMode="auto">
          <a:xfrm>
            <a:off x="3890963" y="3298825"/>
            <a:ext cx="0" cy="5873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3" name="Oval 69"/>
          <p:cNvSpPr>
            <a:spLocks noChangeArrowheads="1"/>
          </p:cNvSpPr>
          <p:nvPr/>
        </p:nvSpPr>
        <p:spPr bwMode="auto">
          <a:xfrm rot="5460000">
            <a:off x="4949825" y="33083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4" name="Oval 70"/>
          <p:cNvSpPr>
            <a:spLocks noChangeArrowheads="1"/>
          </p:cNvSpPr>
          <p:nvPr/>
        </p:nvSpPr>
        <p:spPr bwMode="auto">
          <a:xfrm rot="5460000">
            <a:off x="4943475" y="36893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5" name="Line 71"/>
          <p:cNvSpPr>
            <a:spLocks noChangeShapeType="1"/>
          </p:cNvSpPr>
          <p:nvPr/>
        </p:nvSpPr>
        <p:spPr bwMode="auto">
          <a:xfrm>
            <a:off x="5218113" y="3298825"/>
            <a:ext cx="1587" cy="5619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6" name="Oval 72"/>
          <p:cNvSpPr>
            <a:spLocks noChangeArrowheads="1"/>
          </p:cNvSpPr>
          <p:nvPr/>
        </p:nvSpPr>
        <p:spPr bwMode="auto">
          <a:xfrm rot="5460000">
            <a:off x="6346825" y="33210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7" name="Oval 73"/>
          <p:cNvSpPr>
            <a:spLocks noChangeArrowheads="1"/>
          </p:cNvSpPr>
          <p:nvPr/>
        </p:nvSpPr>
        <p:spPr bwMode="auto">
          <a:xfrm rot="5460000">
            <a:off x="6340475" y="37020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8" name="Line 74"/>
          <p:cNvSpPr>
            <a:spLocks noChangeShapeType="1"/>
          </p:cNvSpPr>
          <p:nvPr/>
        </p:nvSpPr>
        <p:spPr bwMode="auto">
          <a:xfrm>
            <a:off x="6634163" y="3311525"/>
            <a:ext cx="1587" cy="5619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39" name="Oval 75"/>
          <p:cNvSpPr>
            <a:spLocks noChangeArrowheads="1"/>
          </p:cNvSpPr>
          <p:nvPr/>
        </p:nvSpPr>
        <p:spPr bwMode="auto">
          <a:xfrm rot="5460000">
            <a:off x="3616325" y="44894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0" name="Oval 76"/>
          <p:cNvSpPr>
            <a:spLocks noChangeArrowheads="1"/>
          </p:cNvSpPr>
          <p:nvPr/>
        </p:nvSpPr>
        <p:spPr bwMode="auto">
          <a:xfrm rot="5460000">
            <a:off x="3609975" y="48704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1" name="Line 77"/>
          <p:cNvSpPr>
            <a:spLocks noChangeShapeType="1"/>
          </p:cNvSpPr>
          <p:nvPr/>
        </p:nvSpPr>
        <p:spPr bwMode="auto">
          <a:xfrm flipH="1">
            <a:off x="3883025" y="4479925"/>
            <a:ext cx="1588" cy="5715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2" name="Oval 78"/>
          <p:cNvSpPr>
            <a:spLocks noChangeArrowheads="1"/>
          </p:cNvSpPr>
          <p:nvPr/>
        </p:nvSpPr>
        <p:spPr bwMode="auto">
          <a:xfrm rot="5460000">
            <a:off x="4975225" y="44894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3" name="Oval 79"/>
          <p:cNvSpPr>
            <a:spLocks noChangeArrowheads="1"/>
          </p:cNvSpPr>
          <p:nvPr/>
        </p:nvSpPr>
        <p:spPr bwMode="auto">
          <a:xfrm rot="5460000">
            <a:off x="4968875" y="48704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4" name="Line 80"/>
          <p:cNvSpPr>
            <a:spLocks noChangeShapeType="1"/>
          </p:cNvSpPr>
          <p:nvPr/>
        </p:nvSpPr>
        <p:spPr bwMode="auto">
          <a:xfrm>
            <a:off x="5262563" y="4479925"/>
            <a:ext cx="1587" cy="5619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5" name="Oval 81"/>
          <p:cNvSpPr>
            <a:spLocks noChangeArrowheads="1"/>
          </p:cNvSpPr>
          <p:nvPr/>
        </p:nvSpPr>
        <p:spPr bwMode="auto">
          <a:xfrm rot="5460000">
            <a:off x="6334125" y="44894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6" name="Oval 82"/>
          <p:cNvSpPr>
            <a:spLocks noChangeArrowheads="1"/>
          </p:cNvSpPr>
          <p:nvPr/>
        </p:nvSpPr>
        <p:spPr bwMode="auto">
          <a:xfrm rot="5460000">
            <a:off x="6327775" y="4870450"/>
            <a:ext cx="177800" cy="17780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7" name="Line 83"/>
          <p:cNvSpPr>
            <a:spLocks noChangeShapeType="1"/>
          </p:cNvSpPr>
          <p:nvPr/>
        </p:nvSpPr>
        <p:spPr bwMode="auto">
          <a:xfrm>
            <a:off x="6602413" y="4479925"/>
            <a:ext cx="1587" cy="5746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8" name="Line 84"/>
          <p:cNvSpPr>
            <a:spLocks noChangeShapeType="1"/>
          </p:cNvSpPr>
          <p:nvPr/>
        </p:nvSpPr>
        <p:spPr bwMode="auto">
          <a:xfrm>
            <a:off x="3702050" y="3892550"/>
            <a:ext cx="0" cy="584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49" name="Line 85"/>
          <p:cNvSpPr>
            <a:spLocks noChangeShapeType="1"/>
          </p:cNvSpPr>
          <p:nvPr/>
        </p:nvSpPr>
        <p:spPr bwMode="auto">
          <a:xfrm>
            <a:off x="5048250" y="3892550"/>
            <a:ext cx="0" cy="584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0" name="Line 86"/>
          <p:cNvSpPr>
            <a:spLocks noChangeShapeType="1"/>
          </p:cNvSpPr>
          <p:nvPr/>
        </p:nvSpPr>
        <p:spPr bwMode="auto">
          <a:xfrm>
            <a:off x="6432550" y="3905250"/>
            <a:ext cx="0" cy="5842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1" name="Line 87"/>
          <p:cNvSpPr>
            <a:spLocks noChangeShapeType="1"/>
          </p:cNvSpPr>
          <p:nvPr/>
        </p:nvSpPr>
        <p:spPr bwMode="auto">
          <a:xfrm>
            <a:off x="3714750" y="4019550"/>
            <a:ext cx="41338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2" name="Line 88"/>
          <p:cNvSpPr>
            <a:spLocks noChangeShapeType="1"/>
          </p:cNvSpPr>
          <p:nvPr/>
        </p:nvSpPr>
        <p:spPr bwMode="auto">
          <a:xfrm>
            <a:off x="5060950" y="4210050"/>
            <a:ext cx="27051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3" name="Line 89"/>
          <p:cNvSpPr>
            <a:spLocks noChangeShapeType="1"/>
          </p:cNvSpPr>
          <p:nvPr/>
        </p:nvSpPr>
        <p:spPr bwMode="auto">
          <a:xfrm>
            <a:off x="6432550" y="4387850"/>
            <a:ext cx="14097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4" name="Oval 90"/>
          <p:cNvSpPr>
            <a:spLocks noChangeArrowheads="1"/>
          </p:cNvSpPr>
          <p:nvPr/>
        </p:nvSpPr>
        <p:spPr bwMode="auto">
          <a:xfrm>
            <a:off x="3632200" y="3962400"/>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5" name="Oval 91"/>
          <p:cNvSpPr>
            <a:spLocks noChangeArrowheads="1"/>
          </p:cNvSpPr>
          <p:nvPr/>
        </p:nvSpPr>
        <p:spPr bwMode="auto">
          <a:xfrm>
            <a:off x="4978400" y="4152900"/>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6" name="Oval 92"/>
          <p:cNvSpPr>
            <a:spLocks noChangeArrowheads="1"/>
          </p:cNvSpPr>
          <p:nvPr/>
        </p:nvSpPr>
        <p:spPr bwMode="auto">
          <a:xfrm>
            <a:off x="6362700" y="4318000"/>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7" name="Oval 93"/>
          <p:cNvSpPr>
            <a:spLocks noChangeArrowheads="1"/>
          </p:cNvSpPr>
          <p:nvPr/>
        </p:nvSpPr>
        <p:spPr bwMode="auto">
          <a:xfrm>
            <a:off x="3640138" y="2863850"/>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8" name="Oval 94"/>
          <p:cNvSpPr>
            <a:spLocks noChangeArrowheads="1"/>
          </p:cNvSpPr>
          <p:nvPr/>
        </p:nvSpPr>
        <p:spPr bwMode="auto">
          <a:xfrm>
            <a:off x="3635375" y="5349875"/>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59" name="Oval 95"/>
          <p:cNvSpPr>
            <a:spLocks noChangeArrowheads="1"/>
          </p:cNvSpPr>
          <p:nvPr/>
        </p:nvSpPr>
        <p:spPr bwMode="auto">
          <a:xfrm>
            <a:off x="4991100" y="5356225"/>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60" name="Oval 96"/>
          <p:cNvSpPr>
            <a:spLocks noChangeArrowheads="1"/>
          </p:cNvSpPr>
          <p:nvPr/>
        </p:nvSpPr>
        <p:spPr bwMode="auto">
          <a:xfrm>
            <a:off x="4994275" y="2870200"/>
            <a:ext cx="127000" cy="114300"/>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61" name="Rectangle 97"/>
          <p:cNvSpPr>
            <a:spLocks noChangeArrowheads="1"/>
          </p:cNvSpPr>
          <p:nvPr/>
        </p:nvSpPr>
        <p:spPr bwMode="auto">
          <a:xfrm>
            <a:off x="3011488" y="3316288"/>
            <a:ext cx="7397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A+</a:t>
            </a:r>
          </a:p>
        </p:txBody>
      </p:sp>
      <p:sp>
        <p:nvSpPr>
          <p:cNvPr id="36962" name="Rectangle 98"/>
          <p:cNvSpPr>
            <a:spLocks noChangeArrowheads="1"/>
          </p:cNvSpPr>
          <p:nvPr/>
        </p:nvSpPr>
        <p:spPr bwMode="auto">
          <a:xfrm>
            <a:off x="5754688" y="3335338"/>
            <a:ext cx="7397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C+</a:t>
            </a:r>
          </a:p>
        </p:txBody>
      </p:sp>
      <p:sp>
        <p:nvSpPr>
          <p:cNvPr id="36963" name="Rectangle 99"/>
          <p:cNvSpPr>
            <a:spLocks noChangeArrowheads="1"/>
          </p:cNvSpPr>
          <p:nvPr/>
        </p:nvSpPr>
        <p:spPr bwMode="auto">
          <a:xfrm>
            <a:off x="4364038" y="3316288"/>
            <a:ext cx="7397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B+</a:t>
            </a:r>
          </a:p>
        </p:txBody>
      </p:sp>
      <p:sp>
        <p:nvSpPr>
          <p:cNvPr id="36964" name="Rectangle 100"/>
          <p:cNvSpPr>
            <a:spLocks noChangeArrowheads="1"/>
          </p:cNvSpPr>
          <p:nvPr/>
        </p:nvSpPr>
        <p:spPr bwMode="auto">
          <a:xfrm>
            <a:off x="5811838" y="4516438"/>
            <a:ext cx="7397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C-</a:t>
            </a:r>
          </a:p>
        </p:txBody>
      </p:sp>
      <p:sp>
        <p:nvSpPr>
          <p:cNvPr id="36965" name="Rectangle 101"/>
          <p:cNvSpPr>
            <a:spLocks noChangeArrowheads="1"/>
          </p:cNvSpPr>
          <p:nvPr/>
        </p:nvSpPr>
        <p:spPr bwMode="auto">
          <a:xfrm>
            <a:off x="4440238" y="4516438"/>
            <a:ext cx="7397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B-</a:t>
            </a:r>
          </a:p>
        </p:txBody>
      </p:sp>
      <p:sp>
        <p:nvSpPr>
          <p:cNvPr id="36966" name="Rectangle 102"/>
          <p:cNvSpPr>
            <a:spLocks noChangeArrowheads="1"/>
          </p:cNvSpPr>
          <p:nvPr/>
        </p:nvSpPr>
        <p:spPr bwMode="auto">
          <a:xfrm>
            <a:off x="3087688" y="4516438"/>
            <a:ext cx="7397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A-</a:t>
            </a:r>
          </a:p>
        </p:txBody>
      </p:sp>
      <p:sp>
        <p:nvSpPr>
          <p:cNvPr id="36967" name="Rectangle 103"/>
          <p:cNvSpPr>
            <a:spLocks noChangeArrowheads="1"/>
          </p:cNvSpPr>
          <p:nvPr/>
        </p:nvSpPr>
        <p:spPr bwMode="auto">
          <a:xfrm>
            <a:off x="458788" y="2687638"/>
            <a:ext cx="6254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a:t>
            </a:r>
          </a:p>
        </p:txBody>
      </p:sp>
      <p:sp>
        <p:nvSpPr>
          <p:cNvPr id="36968" name="Rectangle 104"/>
          <p:cNvSpPr>
            <a:spLocks noChangeArrowheads="1"/>
          </p:cNvSpPr>
          <p:nvPr/>
        </p:nvSpPr>
        <p:spPr bwMode="auto">
          <a:xfrm>
            <a:off x="458788" y="5202238"/>
            <a:ext cx="6254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a:t>
            </a:r>
          </a:p>
        </p:txBody>
      </p:sp>
      <p:sp>
        <p:nvSpPr>
          <p:cNvPr id="36969" name="Rectangle 105"/>
          <p:cNvSpPr>
            <a:spLocks noChangeArrowheads="1"/>
          </p:cNvSpPr>
          <p:nvPr/>
        </p:nvSpPr>
        <p:spPr bwMode="auto">
          <a:xfrm>
            <a:off x="668338" y="4059238"/>
            <a:ext cx="13112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i="0">
                <a:solidFill>
                  <a:schemeClr val="bg2"/>
                </a:solidFill>
                <a:effectLst>
                  <a:outerShdw blurRad="38100" dist="38100" dir="2700000" algn="tl">
                    <a:srgbClr val="FFFFFF"/>
                  </a:outerShdw>
                </a:effectLst>
                <a:latin typeface="Arial" pitchFamily="34" charset="0"/>
                <a:cs typeface="+mn-cs"/>
              </a:rPr>
              <a:t>DC Bus</a:t>
            </a:r>
          </a:p>
        </p:txBody>
      </p:sp>
      <p:sp>
        <p:nvSpPr>
          <p:cNvPr id="36970" name="Line 106"/>
          <p:cNvSpPr>
            <a:spLocks noChangeShapeType="1"/>
          </p:cNvSpPr>
          <p:nvPr/>
        </p:nvSpPr>
        <p:spPr bwMode="auto">
          <a:xfrm flipV="1">
            <a:off x="1257300" y="2990850"/>
            <a:ext cx="0" cy="1028700"/>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6971" name="Line 107"/>
          <p:cNvSpPr>
            <a:spLocks noChangeShapeType="1"/>
          </p:cNvSpPr>
          <p:nvPr/>
        </p:nvSpPr>
        <p:spPr bwMode="auto">
          <a:xfrm>
            <a:off x="1257300" y="4552950"/>
            <a:ext cx="0" cy="781050"/>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5122" name="Object 108"/>
          <p:cNvGraphicFramePr>
            <a:graphicFrameLocks noChangeAspect="1"/>
          </p:cNvGraphicFramePr>
          <p:nvPr/>
        </p:nvGraphicFramePr>
        <p:xfrm>
          <a:off x="7735888" y="3735388"/>
          <a:ext cx="949325" cy="949325"/>
        </p:xfrm>
        <a:graphic>
          <a:graphicData uri="http://schemas.openxmlformats.org/presentationml/2006/ole">
            <p:oleObj spid="_x0000_s5122" name="VISIO" r:id="rId5" imgW="491760" imgH="491760" progId="">
              <p:embed/>
            </p:oleObj>
          </a:graphicData>
        </a:graphic>
      </p:graphicFrame>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60" name="Rectangle 8"/>
          <p:cNvSpPr>
            <a:spLocks noGrp="1" noChangeArrowheads="1"/>
          </p:cNvSpPr>
          <p:nvPr>
            <p:ph type="title"/>
          </p:nvPr>
        </p:nvSpPr>
        <p:spPr>
          <a:xfrm>
            <a:off x="23813" y="-57150"/>
            <a:ext cx="9096375" cy="1162050"/>
          </a:xfrm>
        </p:spPr>
        <p:txBody>
          <a:bodyPr/>
          <a:lstStyle/>
          <a:p>
            <a:pPr algn="ctr">
              <a:defRPr/>
            </a:pPr>
            <a:r>
              <a:rPr lang="en-US" altLang="en-US" sz="4800" smtClean="0"/>
              <a:t>VFD Principle No. 3</a:t>
            </a:r>
          </a:p>
        </p:txBody>
      </p:sp>
      <p:sp>
        <p:nvSpPr>
          <p:cNvPr id="279562" name="Line 10"/>
          <p:cNvSpPr>
            <a:spLocks noChangeShapeType="1"/>
          </p:cNvSpPr>
          <p:nvPr/>
        </p:nvSpPr>
        <p:spPr bwMode="auto">
          <a:xfrm>
            <a:off x="1336675" y="4600575"/>
            <a:ext cx="48323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3" name="Line 11"/>
          <p:cNvSpPr>
            <a:spLocks noChangeShapeType="1"/>
          </p:cNvSpPr>
          <p:nvPr/>
        </p:nvSpPr>
        <p:spPr bwMode="auto">
          <a:xfrm flipV="1">
            <a:off x="1325563" y="6557963"/>
            <a:ext cx="4840287"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4" name="Line 12"/>
          <p:cNvSpPr>
            <a:spLocks noChangeShapeType="1"/>
          </p:cNvSpPr>
          <p:nvPr/>
        </p:nvSpPr>
        <p:spPr bwMode="auto">
          <a:xfrm>
            <a:off x="3741738" y="46101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5" name="Line 13"/>
          <p:cNvSpPr>
            <a:spLocks noChangeShapeType="1"/>
          </p:cNvSpPr>
          <p:nvPr/>
        </p:nvSpPr>
        <p:spPr bwMode="auto">
          <a:xfrm>
            <a:off x="3741738" y="62992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6" name="Line 14"/>
          <p:cNvSpPr>
            <a:spLocks noChangeShapeType="1"/>
          </p:cNvSpPr>
          <p:nvPr/>
        </p:nvSpPr>
        <p:spPr bwMode="auto">
          <a:xfrm>
            <a:off x="4949825" y="4621213"/>
            <a:ext cx="0" cy="2603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7" name="Line 15"/>
          <p:cNvSpPr>
            <a:spLocks noChangeShapeType="1"/>
          </p:cNvSpPr>
          <p:nvPr/>
        </p:nvSpPr>
        <p:spPr bwMode="auto">
          <a:xfrm>
            <a:off x="4949825" y="6289675"/>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8" name="Line 16"/>
          <p:cNvSpPr>
            <a:spLocks noChangeShapeType="1"/>
          </p:cNvSpPr>
          <p:nvPr/>
        </p:nvSpPr>
        <p:spPr bwMode="auto">
          <a:xfrm>
            <a:off x="6169025" y="6299200"/>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69" name="Line 17"/>
          <p:cNvSpPr>
            <a:spLocks noChangeShapeType="1"/>
          </p:cNvSpPr>
          <p:nvPr/>
        </p:nvSpPr>
        <p:spPr bwMode="auto">
          <a:xfrm>
            <a:off x="6172200" y="4597400"/>
            <a:ext cx="0" cy="2952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0" name="Oval 18"/>
          <p:cNvSpPr>
            <a:spLocks noChangeArrowheads="1"/>
          </p:cNvSpPr>
          <p:nvPr/>
        </p:nvSpPr>
        <p:spPr bwMode="auto">
          <a:xfrm rot="5460000">
            <a:off x="3662363" y="4894262"/>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1" name="Oval 19"/>
          <p:cNvSpPr>
            <a:spLocks noChangeArrowheads="1"/>
          </p:cNvSpPr>
          <p:nvPr/>
        </p:nvSpPr>
        <p:spPr bwMode="auto">
          <a:xfrm rot="5460000">
            <a:off x="3656806" y="5195094"/>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2" name="Line 20"/>
          <p:cNvSpPr>
            <a:spLocks noChangeShapeType="1"/>
          </p:cNvSpPr>
          <p:nvPr/>
        </p:nvSpPr>
        <p:spPr bwMode="auto">
          <a:xfrm>
            <a:off x="3824288" y="4894263"/>
            <a:ext cx="0" cy="46513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3" name="Oval 21"/>
          <p:cNvSpPr>
            <a:spLocks noChangeArrowheads="1"/>
          </p:cNvSpPr>
          <p:nvPr/>
        </p:nvSpPr>
        <p:spPr bwMode="auto">
          <a:xfrm rot="5460000">
            <a:off x="4859338" y="4894262"/>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4" name="Oval 22"/>
          <p:cNvSpPr>
            <a:spLocks noChangeArrowheads="1"/>
          </p:cNvSpPr>
          <p:nvPr/>
        </p:nvSpPr>
        <p:spPr bwMode="auto">
          <a:xfrm rot="5460000">
            <a:off x="4853781" y="5195094"/>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5" name="Line 23"/>
          <p:cNvSpPr>
            <a:spLocks noChangeShapeType="1"/>
          </p:cNvSpPr>
          <p:nvPr/>
        </p:nvSpPr>
        <p:spPr bwMode="auto">
          <a:xfrm>
            <a:off x="5089525" y="4894263"/>
            <a:ext cx="1588" cy="446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6" name="Oval 24"/>
          <p:cNvSpPr>
            <a:spLocks noChangeArrowheads="1"/>
          </p:cNvSpPr>
          <p:nvPr/>
        </p:nvSpPr>
        <p:spPr bwMode="auto">
          <a:xfrm rot="5460000">
            <a:off x="6100763" y="4903787"/>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7" name="Oval 25"/>
          <p:cNvSpPr>
            <a:spLocks noChangeArrowheads="1"/>
          </p:cNvSpPr>
          <p:nvPr/>
        </p:nvSpPr>
        <p:spPr bwMode="auto">
          <a:xfrm rot="5460000">
            <a:off x="6095206" y="5204619"/>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8" name="Line 26"/>
          <p:cNvSpPr>
            <a:spLocks noChangeShapeType="1"/>
          </p:cNvSpPr>
          <p:nvPr/>
        </p:nvSpPr>
        <p:spPr bwMode="auto">
          <a:xfrm>
            <a:off x="6357938" y="4905375"/>
            <a:ext cx="1587" cy="4445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79" name="Oval 27"/>
          <p:cNvSpPr>
            <a:spLocks noChangeArrowheads="1"/>
          </p:cNvSpPr>
          <p:nvPr/>
        </p:nvSpPr>
        <p:spPr bwMode="auto">
          <a:xfrm rot="5460000">
            <a:off x="3673475" y="5829301"/>
            <a:ext cx="141287" cy="157162"/>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0" name="Oval 28"/>
          <p:cNvSpPr>
            <a:spLocks noChangeArrowheads="1"/>
          </p:cNvSpPr>
          <p:nvPr/>
        </p:nvSpPr>
        <p:spPr bwMode="auto">
          <a:xfrm rot="5460000">
            <a:off x="3667919"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1" name="Line 29"/>
          <p:cNvSpPr>
            <a:spLocks noChangeShapeType="1"/>
          </p:cNvSpPr>
          <p:nvPr/>
        </p:nvSpPr>
        <p:spPr bwMode="auto">
          <a:xfrm flipH="1">
            <a:off x="3902075" y="5829300"/>
            <a:ext cx="1588" cy="4524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2" name="Oval 30"/>
          <p:cNvSpPr>
            <a:spLocks noChangeArrowheads="1"/>
          </p:cNvSpPr>
          <p:nvPr/>
        </p:nvSpPr>
        <p:spPr bwMode="auto">
          <a:xfrm rot="5460000">
            <a:off x="4881563" y="5829300"/>
            <a:ext cx="141287"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3" name="Oval 31"/>
          <p:cNvSpPr>
            <a:spLocks noChangeArrowheads="1"/>
          </p:cNvSpPr>
          <p:nvPr/>
        </p:nvSpPr>
        <p:spPr bwMode="auto">
          <a:xfrm rot="5460000">
            <a:off x="4876006"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4" name="Line 32"/>
          <p:cNvSpPr>
            <a:spLocks noChangeShapeType="1"/>
          </p:cNvSpPr>
          <p:nvPr/>
        </p:nvSpPr>
        <p:spPr bwMode="auto">
          <a:xfrm>
            <a:off x="5043488" y="5829300"/>
            <a:ext cx="1587" cy="444500"/>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5" name="Oval 33"/>
          <p:cNvSpPr>
            <a:spLocks noChangeArrowheads="1"/>
          </p:cNvSpPr>
          <p:nvPr/>
        </p:nvSpPr>
        <p:spPr bwMode="auto">
          <a:xfrm rot="5460000">
            <a:off x="6089650" y="5829301"/>
            <a:ext cx="141287" cy="157162"/>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6" name="Oval 34"/>
          <p:cNvSpPr>
            <a:spLocks noChangeArrowheads="1"/>
          </p:cNvSpPr>
          <p:nvPr/>
        </p:nvSpPr>
        <p:spPr bwMode="auto">
          <a:xfrm rot="5460000">
            <a:off x="6084094"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7" name="Line 35"/>
          <p:cNvSpPr>
            <a:spLocks noChangeShapeType="1"/>
          </p:cNvSpPr>
          <p:nvPr/>
        </p:nvSpPr>
        <p:spPr bwMode="auto">
          <a:xfrm>
            <a:off x="6243638" y="5829300"/>
            <a:ext cx="1587" cy="455613"/>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8" name="Line 36"/>
          <p:cNvSpPr>
            <a:spLocks noChangeShapeType="1"/>
          </p:cNvSpPr>
          <p:nvPr/>
        </p:nvSpPr>
        <p:spPr bwMode="auto">
          <a:xfrm>
            <a:off x="3741738"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89" name="Line 37"/>
          <p:cNvSpPr>
            <a:spLocks noChangeShapeType="1"/>
          </p:cNvSpPr>
          <p:nvPr/>
        </p:nvSpPr>
        <p:spPr bwMode="auto">
          <a:xfrm>
            <a:off x="4938713"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0" name="Line 38"/>
          <p:cNvSpPr>
            <a:spLocks noChangeShapeType="1"/>
          </p:cNvSpPr>
          <p:nvPr/>
        </p:nvSpPr>
        <p:spPr bwMode="auto">
          <a:xfrm>
            <a:off x="6169025" y="5375275"/>
            <a:ext cx="0" cy="4619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1" name="Line 39"/>
          <p:cNvSpPr>
            <a:spLocks noChangeShapeType="1"/>
          </p:cNvSpPr>
          <p:nvPr/>
        </p:nvSpPr>
        <p:spPr bwMode="auto">
          <a:xfrm>
            <a:off x="3752850" y="5465763"/>
            <a:ext cx="367506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2" name="Line 40"/>
          <p:cNvSpPr>
            <a:spLocks noChangeShapeType="1"/>
          </p:cNvSpPr>
          <p:nvPr/>
        </p:nvSpPr>
        <p:spPr bwMode="auto">
          <a:xfrm>
            <a:off x="4949825" y="5616575"/>
            <a:ext cx="24034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3" name="Line 41"/>
          <p:cNvSpPr>
            <a:spLocks noChangeShapeType="1"/>
          </p:cNvSpPr>
          <p:nvPr/>
        </p:nvSpPr>
        <p:spPr bwMode="auto">
          <a:xfrm>
            <a:off x="6169025" y="5756275"/>
            <a:ext cx="12525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4" name="Oval 42"/>
          <p:cNvSpPr>
            <a:spLocks noChangeArrowheads="1"/>
          </p:cNvSpPr>
          <p:nvPr/>
        </p:nvSpPr>
        <p:spPr bwMode="auto">
          <a:xfrm>
            <a:off x="3679825" y="541972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5" name="Oval 43"/>
          <p:cNvSpPr>
            <a:spLocks noChangeArrowheads="1"/>
          </p:cNvSpPr>
          <p:nvPr/>
        </p:nvSpPr>
        <p:spPr bwMode="auto">
          <a:xfrm>
            <a:off x="4876800" y="5570538"/>
            <a:ext cx="112713"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6" name="Oval 44"/>
          <p:cNvSpPr>
            <a:spLocks noChangeArrowheads="1"/>
          </p:cNvSpPr>
          <p:nvPr/>
        </p:nvSpPr>
        <p:spPr bwMode="auto">
          <a:xfrm>
            <a:off x="6107113" y="5700713"/>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7" name="Oval 45"/>
          <p:cNvSpPr>
            <a:spLocks noChangeArrowheads="1"/>
          </p:cNvSpPr>
          <p:nvPr/>
        </p:nvSpPr>
        <p:spPr bwMode="auto">
          <a:xfrm>
            <a:off x="3686175" y="45497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8" name="Oval 46"/>
          <p:cNvSpPr>
            <a:spLocks noChangeArrowheads="1"/>
          </p:cNvSpPr>
          <p:nvPr/>
        </p:nvSpPr>
        <p:spPr bwMode="auto">
          <a:xfrm>
            <a:off x="3683000" y="65182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599" name="Oval 47"/>
          <p:cNvSpPr>
            <a:spLocks noChangeArrowheads="1"/>
          </p:cNvSpPr>
          <p:nvPr/>
        </p:nvSpPr>
        <p:spPr bwMode="auto">
          <a:xfrm>
            <a:off x="4887913" y="6523038"/>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600" name="Oval 48"/>
          <p:cNvSpPr>
            <a:spLocks noChangeArrowheads="1"/>
          </p:cNvSpPr>
          <p:nvPr/>
        </p:nvSpPr>
        <p:spPr bwMode="auto">
          <a:xfrm>
            <a:off x="4889500" y="4556125"/>
            <a:ext cx="114300"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601" name="Rectangle 49"/>
          <p:cNvSpPr>
            <a:spLocks noChangeArrowheads="1"/>
          </p:cNvSpPr>
          <p:nvPr/>
        </p:nvSpPr>
        <p:spPr bwMode="auto">
          <a:xfrm>
            <a:off x="3127375"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79602" name="Rectangle 50"/>
          <p:cNvSpPr>
            <a:spLocks noChangeArrowheads="1"/>
          </p:cNvSpPr>
          <p:nvPr/>
        </p:nvSpPr>
        <p:spPr bwMode="auto">
          <a:xfrm>
            <a:off x="5565775" y="4922838"/>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79603" name="Rectangle 51"/>
          <p:cNvSpPr>
            <a:spLocks noChangeArrowheads="1"/>
          </p:cNvSpPr>
          <p:nvPr/>
        </p:nvSpPr>
        <p:spPr bwMode="auto">
          <a:xfrm>
            <a:off x="4330700"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79604" name="Rectangle 52"/>
          <p:cNvSpPr>
            <a:spLocks noChangeArrowheads="1"/>
          </p:cNvSpPr>
          <p:nvPr/>
        </p:nvSpPr>
        <p:spPr bwMode="auto">
          <a:xfrm>
            <a:off x="56165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79605" name="Rectangle 53"/>
          <p:cNvSpPr>
            <a:spLocks noChangeArrowheads="1"/>
          </p:cNvSpPr>
          <p:nvPr/>
        </p:nvSpPr>
        <p:spPr bwMode="auto">
          <a:xfrm>
            <a:off x="43973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79606" name="Rectangle 54"/>
          <p:cNvSpPr>
            <a:spLocks noChangeArrowheads="1"/>
          </p:cNvSpPr>
          <p:nvPr/>
        </p:nvSpPr>
        <p:spPr bwMode="auto">
          <a:xfrm>
            <a:off x="3195638"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79607" name="Rectangle 55"/>
          <p:cNvSpPr>
            <a:spLocks noChangeArrowheads="1"/>
          </p:cNvSpPr>
          <p:nvPr/>
        </p:nvSpPr>
        <p:spPr bwMode="auto">
          <a:xfrm>
            <a:off x="858838" y="4410075"/>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79608" name="Rectangle 56"/>
          <p:cNvSpPr>
            <a:spLocks noChangeArrowheads="1"/>
          </p:cNvSpPr>
          <p:nvPr/>
        </p:nvSpPr>
        <p:spPr bwMode="auto">
          <a:xfrm>
            <a:off x="858838" y="6402388"/>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79609" name="Rectangle 57"/>
          <p:cNvSpPr>
            <a:spLocks noChangeArrowheads="1"/>
          </p:cNvSpPr>
          <p:nvPr/>
        </p:nvSpPr>
        <p:spPr bwMode="auto">
          <a:xfrm>
            <a:off x="1044575" y="5497513"/>
            <a:ext cx="1166813"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DC Bus</a:t>
            </a:r>
          </a:p>
        </p:txBody>
      </p:sp>
      <p:sp>
        <p:nvSpPr>
          <p:cNvPr id="279610" name="Line 58"/>
          <p:cNvSpPr>
            <a:spLocks noChangeShapeType="1"/>
          </p:cNvSpPr>
          <p:nvPr/>
        </p:nvSpPr>
        <p:spPr bwMode="auto">
          <a:xfrm flipV="1">
            <a:off x="1568450" y="4651375"/>
            <a:ext cx="0" cy="814388"/>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611" name="Line 59"/>
          <p:cNvSpPr>
            <a:spLocks noChangeShapeType="1"/>
          </p:cNvSpPr>
          <p:nvPr/>
        </p:nvSpPr>
        <p:spPr bwMode="auto">
          <a:xfrm>
            <a:off x="1568450" y="5888038"/>
            <a:ext cx="0" cy="617537"/>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6146" name="Object 66"/>
          <p:cNvGraphicFramePr>
            <a:graphicFrameLocks noChangeAspect="1"/>
          </p:cNvGraphicFramePr>
          <p:nvPr/>
        </p:nvGraphicFramePr>
        <p:xfrm>
          <a:off x="7326313" y="5240338"/>
          <a:ext cx="844550" cy="750887"/>
        </p:xfrm>
        <a:graphic>
          <a:graphicData uri="http://schemas.openxmlformats.org/presentationml/2006/ole">
            <p:oleObj spid="_x0000_s6146" name="VISIO" r:id="rId5" imgW="491760" imgH="491760" progId="">
              <p:embed/>
            </p:oleObj>
          </a:graphicData>
        </a:graphic>
      </p:graphicFrame>
      <p:sp>
        <p:nvSpPr>
          <p:cNvPr id="279622" name="Text Box 70"/>
          <p:cNvSpPr txBox="1">
            <a:spLocks noChangeArrowheads="1"/>
          </p:cNvSpPr>
          <p:nvPr/>
        </p:nvSpPr>
        <p:spPr bwMode="auto">
          <a:xfrm>
            <a:off x="231775" y="1125538"/>
            <a:ext cx="404813" cy="118745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FF9900"/>
                </a:solidFill>
                <a:effectLst>
                  <a:outerShdw blurRad="38100" dist="38100" dir="2700000" algn="tl">
                    <a:srgbClr val="000000"/>
                  </a:outerShdw>
                </a:effectLst>
                <a:latin typeface="Arial" pitchFamily="34" charset="0"/>
                <a:cs typeface="+mn-cs"/>
              </a:rPr>
              <a:t>A</a:t>
            </a:r>
          </a:p>
          <a:p>
            <a:pPr eaLnBrk="0" hangingPunct="0">
              <a:defRPr/>
            </a:pPr>
            <a:r>
              <a:rPr lang="en-US" altLang="en-US" sz="2400" b="0">
                <a:solidFill>
                  <a:schemeClr val="bg1"/>
                </a:solidFill>
                <a:effectLst>
                  <a:outerShdw blurRad="38100" dist="38100" dir="2700000" algn="tl">
                    <a:srgbClr val="000000"/>
                  </a:outerShdw>
                </a:effectLst>
                <a:latin typeface="Arial" pitchFamily="34" charset="0"/>
                <a:cs typeface="+mn-cs"/>
              </a:rPr>
              <a:t>B</a:t>
            </a:r>
          </a:p>
          <a:p>
            <a:pPr eaLnBrk="0" hangingPunct="0">
              <a:defRPr/>
            </a:pPr>
            <a:r>
              <a:rPr lang="en-US" altLang="en-US" sz="2400" b="0">
                <a:solidFill>
                  <a:srgbClr val="60C900"/>
                </a:solidFill>
                <a:effectLst>
                  <a:outerShdw blurRad="38100" dist="38100" dir="2700000" algn="tl">
                    <a:srgbClr val="000000"/>
                  </a:outerShdw>
                </a:effectLst>
                <a:latin typeface="Arial" pitchFamily="34" charset="0"/>
                <a:cs typeface="+mn-cs"/>
              </a:rPr>
              <a:t>C</a:t>
            </a:r>
          </a:p>
        </p:txBody>
      </p:sp>
      <p:sp>
        <p:nvSpPr>
          <p:cNvPr id="279624" name="Text Box 72"/>
          <p:cNvSpPr txBox="1">
            <a:spLocks noChangeArrowheads="1"/>
          </p:cNvSpPr>
          <p:nvPr/>
        </p:nvSpPr>
        <p:spPr bwMode="auto">
          <a:xfrm>
            <a:off x="612775" y="2630488"/>
            <a:ext cx="354013"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0</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p:txBody>
      </p:sp>
      <p:graphicFrame>
        <p:nvGraphicFramePr>
          <p:cNvPr id="6147" name="Object 74"/>
          <p:cNvGraphicFramePr>
            <a:graphicFrameLocks noChangeAspect="1"/>
          </p:cNvGraphicFramePr>
          <p:nvPr/>
        </p:nvGraphicFramePr>
        <p:xfrm>
          <a:off x="657225" y="1166813"/>
          <a:ext cx="8059738" cy="1133475"/>
        </p:xfrm>
        <a:graphic>
          <a:graphicData uri="http://schemas.openxmlformats.org/presentationml/2006/ole">
            <p:oleObj spid="_x0000_s6147" name="Photo Editor Photo" r:id="rId6" imgW="8059275" imgH="1133633" progId="">
              <p:embed/>
            </p:oleObj>
          </a:graphicData>
        </a:graphic>
      </p:graphicFrame>
      <p:sp>
        <p:nvSpPr>
          <p:cNvPr id="279623" name="Line 71"/>
          <p:cNvSpPr>
            <a:spLocks noChangeShapeType="1"/>
          </p:cNvSpPr>
          <p:nvPr/>
        </p:nvSpPr>
        <p:spPr bwMode="auto">
          <a:xfrm>
            <a:off x="80010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6202" name="Group 98"/>
          <p:cNvGrpSpPr>
            <a:grpSpLocks/>
          </p:cNvGrpSpPr>
          <p:nvPr/>
        </p:nvGrpSpPr>
        <p:grpSpPr bwMode="auto">
          <a:xfrm>
            <a:off x="1774825" y="1143000"/>
            <a:ext cx="381000" cy="1944688"/>
            <a:chOff x="1118" y="720"/>
            <a:chExt cx="240" cy="1225"/>
          </a:xfrm>
        </p:grpSpPr>
        <p:sp>
          <p:nvSpPr>
            <p:cNvPr id="279642" name="Line 90"/>
            <p:cNvSpPr>
              <a:spLocks noChangeShapeType="1"/>
            </p:cNvSpPr>
            <p:nvPr/>
          </p:nvSpPr>
          <p:spPr bwMode="auto">
            <a:xfrm>
              <a:off x="1224" y="720"/>
              <a:ext cx="0" cy="888"/>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643" name="Text Box 91"/>
            <p:cNvSpPr txBox="1">
              <a:spLocks noChangeArrowheads="1"/>
            </p:cNvSpPr>
            <p:nvPr/>
          </p:nvSpPr>
          <p:spPr bwMode="auto">
            <a:xfrm>
              <a:off x="1118"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t</a:t>
              </a:r>
              <a:r>
                <a:rPr lang="en-US" altLang="en-US" sz="2400" b="0" baseline="-25000">
                  <a:solidFill>
                    <a:schemeClr val="bg2"/>
                  </a:solidFill>
                  <a:effectLst>
                    <a:outerShdw blurRad="38100" dist="38100" dir="2700000" algn="tl">
                      <a:srgbClr val="FFFFFF"/>
                    </a:outerShdw>
                  </a:effectLst>
                  <a:latin typeface="Arial" pitchFamily="34" charset="0"/>
                  <a:cs typeface="+mn-cs"/>
                </a:rPr>
                <a:t>1</a:t>
              </a:r>
            </a:p>
          </p:txBody>
        </p:sp>
      </p:grpSp>
      <p:sp>
        <p:nvSpPr>
          <p:cNvPr id="279644" name="Rectangle 92"/>
          <p:cNvSpPr>
            <a:spLocks noChangeArrowheads="1"/>
          </p:cNvSpPr>
          <p:nvPr/>
        </p:nvSpPr>
        <p:spPr bwMode="auto">
          <a:xfrm>
            <a:off x="781050" y="3238500"/>
            <a:ext cx="118110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645" name="Rectangle 93"/>
          <p:cNvSpPr>
            <a:spLocks noChangeArrowheads="1"/>
          </p:cNvSpPr>
          <p:nvPr/>
        </p:nvSpPr>
        <p:spPr bwMode="auto">
          <a:xfrm>
            <a:off x="781050" y="3543300"/>
            <a:ext cx="118110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9646" name="Rectangle 94"/>
          <p:cNvSpPr>
            <a:spLocks noChangeArrowheads="1"/>
          </p:cNvSpPr>
          <p:nvPr/>
        </p:nvSpPr>
        <p:spPr bwMode="auto">
          <a:xfrm>
            <a:off x="781050" y="3848100"/>
            <a:ext cx="118110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6206" name="Rectangle 95"/>
          <p:cNvSpPr>
            <a:spLocks noChangeArrowheads="1"/>
          </p:cNvSpPr>
          <p:nvPr/>
        </p:nvSpPr>
        <p:spPr bwMode="auto">
          <a:xfrm>
            <a:off x="877888" y="32496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6207" name="Rectangle 96"/>
          <p:cNvSpPr>
            <a:spLocks noChangeArrowheads="1"/>
          </p:cNvSpPr>
          <p:nvPr/>
        </p:nvSpPr>
        <p:spPr bwMode="auto">
          <a:xfrm>
            <a:off x="877888" y="35544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6208" name="Rectangle 97"/>
          <p:cNvSpPr>
            <a:spLocks noChangeArrowheads="1"/>
          </p:cNvSpPr>
          <p:nvPr/>
        </p:nvSpPr>
        <p:spPr bwMode="auto">
          <a:xfrm>
            <a:off x="877888" y="38592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3813" y="-57150"/>
            <a:ext cx="9096375" cy="1162050"/>
          </a:xfrm>
        </p:spPr>
        <p:txBody>
          <a:bodyPr/>
          <a:lstStyle/>
          <a:p>
            <a:pPr algn="ctr">
              <a:defRPr/>
            </a:pPr>
            <a:r>
              <a:rPr lang="en-US" altLang="en-US" sz="4800" smtClean="0"/>
              <a:t>VFD Principle No. 3</a:t>
            </a:r>
          </a:p>
        </p:txBody>
      </p:sp>
      <p:sp>
        <p:nvSpPr>
          <p:cNvPr id="292867" name="Line 3"/>
          <p:cNvSpPr>
            <a:spLocks noChangeShapeType="1"/>
          </p:cNvSpPr>
          <p:nvPr/>
        </p:nvSpPr>
        <p:spPr bwMode="auto">
          <a:xfrm>
            <a:off x="1336675" y="4600575"/>
            <a:ext cx="48323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68" name="Line 4"/>
          <p:cNvSpPr>
            <a:spLocks noChangeShapeType="1"/>
          </p:cNvSpPr>
          <p:nvPr/>
        </p:nvSpPr>
        <p:spPr bwMode="auto">
          <a:xfrm flipV="1">
            <a:off x="1325563" y="6557963"/>
            <a:ext cx="4840287"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69" name="Line 5"/>
          <p:cNvSpPr>
            <a:spLocks noChangeShapeType="1"/>
          </p:cNvSpPr>
          <p:nvPr/>
        </p:nvSpPr>
        <p:spPr bwMode="auto">
          <a:xfrm>
            <a:off x="3741738" y="46101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0" name="Line 6"/>
          <p:cNvSpPr>
            <a:spLocks noChangeShapeType="1"/>
          </p:cNvSpPr>
          <p:nvPr/>
        </p:nvSpPr>
        <p:spPr bwMode="auto">
          <a:xfrm>
            <a:off x="3741738" y="62992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1" name="Line 7"/>
          <p:cNvSpPr>
            <a:spLocks noChangeShapeType="1"/>
          </p:cNvSpPr>
          <p:nvPr/>
        </p:nvSpPr>
        <p:spPr bwMode="auto">
          <a:xfrm>
            <a:off x="4949825" y="4621213"/>
            <a:ext cx="0" cy="2603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2" name="Line 8"/>
          <p:cNvSpPr>
            <a:spLocks noChangeShapeType="1"/>
          </p:cNvSpPr>
          <p:nvPr/>
        </p:nvSpPr>
        <p:spPr bwMode="auto">
          <a:xfrm>
            <a:off x="4949825" y="6289675"/>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3" name="Line 9"/>
          <p:cNvSpPr>
            <a:spLocks noChangeShapeType="1"/>
          </p:cNvSpPr>
          <p:nvPr/>
        </p:nvSpPr>
        <p:spPr bwMode="auto">
          <a:xfrm>
            <a:off x="6169025" y="6299200"/>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4" name="Line 10"/>
          <p:cNvSpPr>
            <a:spLocks noChangeShapeType="1"/>
          </p:cNvSpPr>
          <p:nvPr/>
        </p:nvSpPr>
        <p:spPr bwMode="auto">
          <a:xfrm>
            <a:off x="6172200" y="4597400"/>
            <a:ext cx="0" cy="2952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5" name="Oval 11"/>
          <p:cNvSpPr>
            <a:spLocks noChangeArrowheads="1"/>
          </p:cNvSpPr>
          <p:nvPr/>
        </p:nvSpPr>
        <p:spPr bwMode="auto">
          <a:xfrm rot="5460000">
            <a:off x="3662363" y="4894262"/>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6" name="Oval 12"/>
          <p:cNvSpPr>
            <a:spLocks noChangeArrowheads="1"/>
          </p:cNvSpPr>
          <p:nvPr/>
        </p:nvSpPr>
        <p:spPr bwMode="auto">
          <a:xfrm rot="5460000">
            <a:off x="3656806" y="5195094"/>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7" name="Line 13"/>
          <p:cNvSpPr>
            <a:spLocks noChangeShapeType="1"/>
          </p:cNvSpPr>
          <p:nvPr/>
        </p:nvSpPr>
        <p:spPr bwMode="auto">
          <a:xfrm>
            <a:off x="3824288" y="4894263"/>
            <a:ext cx="0" cy="46513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8" name="Oval 14"/>
          <p:cNvSpPr>
            <a:spLocks noChangeArrowheads="1"/>
          </p:cNvSpPr>
          <p:nvPr/>
        </p:nvSpPr>
        <p:spPr bwMode="auto">
          <a:xfrm rot="5460000">
            <a:off x="4859338" y="4894262"/>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79" name="Oval 15"/>
          <p:cNvSpPr>
            <a:spLocks noChangeArrowheads="1"/>
          </p:cNvSpPr>
          <p:nvPr/>
        </p:nvSpPr>
        <p:spPr bwMode="auto">
          <a:xfrm rot="5460000">
            <a:off x="4853781" y="5195094"/>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0" name="Line 16"/>
          <p:cNvSpPr>
            <a:spLocks noChangeShapeType="1"/>
          </p:cNvSpPr>
          <p:nvPr/>
        </p:nvSpPr>
        <p:spPr bwMode="auto">
          <a:xfrm>
            <a:off x="5089525" y="4894263"/>
            <a:ext cx="1588" cy="446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1" name="Oval 17"/>
          <p:cNvSpPr>
            <a:spLocks noChangeArrowheads="1"/>
          </p:cNvSpPr>
          <p:nvPr/>
        </p:nvSpPr>
        <p:spPr bwMode="auto">
          <a:xfrm rot="5460000">
            <a:off x="6100763" y="4903787"/>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2" name="Oval 18"/>
          <p:cNvSpPr>
            <a:spLocks noChangeArrowheads="1"/>
          </p:cNvSpPr>
          <p:nvPr/>
        </p:nvSpPr>
        <p:spPr bwMode="auto">
          <a:xfrm rot="5460000">
            <a:off x="6095206" y="5204619"/>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4" name="Oval 20"/>
          <p:cNvSpPr>
            <a:spLocks noChangeArrowheads="1"/>
          </p:cNvSpPr>
          <p:nvPr/>
        </p:nvSpPr>
        <p:spPr bwMode="auto">
          <a:xfrm rot="5460000">
            <a:off x="3673475" y="5829301"/>
            <a:ext cx="141287" cy="157162"/>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5" name="Oval 21"/>
          <p:cNvSpPr>
            <a:spLocks noChangeArrowheads="1"/>
          </p:cNvSpPr>
          <p:nvPr/>
        </p:nvSpPr>
        <p:spPr bwMode="auto">
          <a:xfrm rot="5460000">
            <a:off x="3667919"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6" name="Line 22"/>
          <p:cNvSpPr>
            <a:spLocks noChangeShapeType="1"/>
          </p:cNvSpPr>
          <p:nvPr/>
        </p:nvSpPr>
        <p:spPr bwMode="auto">
          <a:xfrm flipH="1">
            <a:off x="3902075" y="5829300"/>
            <a:ext cx="1588" cy="4524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7" name="Oval 23"/>
          <p:cNvSpPr>
            <a:spLocks noChangeArrowheads="1"/>
          </p:cNvSpPr>
          <p:nvPr/>
        </p:nvSpPr>
        <p:spPr bwMode="auto">
          <a:xfrm rot="5460000">
            <a:off x="4881563" y="5829300"/>
            <a:ext cx="141287"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8" name="Oval 24"/>
          <p:cNvSpPr>
            <a:spLocks noChangeArrowheads="1"/>
          </p:cNvSpPr>
          <p:nvPr/>
        </p:nvSpPr>
        <p:spPr bwMode="auto">
          <a:xfrm rot="5460000">
            <a:off x="4876006"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89" name="Line 25"/>
          <p:cNvSpPr>
            <a:spLocks noChangeShapeType="1"/>
          </p:cNvSpPr>
          <p:nvPr/>
        </p:nvSpPr>
        <p:spPr bwMode="auto">
          <a:xfrm>
            <a:off x="5043488" y="5829300"/>
            <a:ext cx="1587" cy="444500"/>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0" name="Oval 26"/>
          <p:cNvSpPr>
            <a:spLocks noChangeArrowheads="1"/>
          </p:cNvSpPr>
          <p:nvPr/>
        </p:nvSpPr>
        <p:spPr bwMode="auto">
          <a:xfrm rot="5460000">
            <a:off x="6089650" y="5829301"/>
            <a:ext cx="141287" cy="157162"/>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1" name="Oval 27"/>
          <p:cNvSpPr>
            <a:spLocks noChangeArrowheads="1"/>
          </p:cNvSpPr>
          <p:nvPr/>
        </p:nvSpPr>
        <p:spPr bwMode="auto">
          <a:xfrm rot="5460000">
            <a:off x="6084094"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3" name="Line 29"/>
          <p:cNvSpPr>
            <a:spLocks noChangeShapeType="1"/>
          </p:cNvSpPr>
          <p:nvPr/>
        </p:nvSpPr>
        <p:spPr bwMode="auto">
          <a:xfrm>
            <a:off x="3741738"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4" name="Line 30"/>
          <p:cNvSpPr>
            <a:spLocks noChangeShapeType="1"/>
          </p:cNvSpPr>
          <p:nvPr/>
        </p:nvSpPr>
        <p:spPr bwMode="auto">
          <a:xfrm>
            <a:off x="4938713"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5" name="Line 31"/>
          <p:cNvSpPr>
            <a:spLocks noChangeShapeType="1"/>
          </p:cNvSpPr>
          <p:nvPr/>
        </p:nvSpPr>
        <p:spPr bwMode="auto">
          <a:xfrm>
            <a:off x="6169025" y="5375275"/>
            <a:ext cx="0" cy="4619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6" name="Line 32"/>
          <p:cNvSpPr>
            <a:spLocks noChangeShapeType="1"/>
          </p:cNvSpPr>
          <p:nvPr/>
        </p:nvSpPr>
        <p:spPr bwMode="auto">
          <a:xfrm>
            <a:off x="3752850" y="5465763"/>
            <a:ext cx="367506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7" name="Line 33"/>
          <p:cNvSpPr>
            <a:spLocks noChangeShapeType="1"/>
          </p:cNvSpPr>
          <p:nvPr/>
        </p:nvSpPr>
        <p:spPr bwMode="auto">
          <a:xfrm>
            <a:off x="4949825" y="5616575"/>
            <a:ext cx="24034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8" name="Line 34"/>
          <p:cNvSpPr>
            <a:spLocks noChangeShapeType="1"/>
          </p:cNvSpPr>
          <p:nvPr/>
        </p:nvSpPr>
        <p:spPr bwMode="auto">
          <a:xfrm>
            <a:off x="6169025" y="5756275"/>
            <a:ext cx="12525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899" name="Oval 35"/>
          <p:cNvSpPr>
            <a:spLocks noChangeArrowheads="1"/>
          </p:cNvSpPr>
          <p:nvPr/>
        </p:nvSpPr>
        <p:spPr bwMode="auto">
          <a:xfrm>
            <a:off x="3679825" y="541972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0" name="Oval 36"/>
          <p:cNvSpPr>
            <a:spLocks noChangeArrowheads="1"/>
          </p:cNvSpPr>
          <p:nvPr/>
        </p:nvSpPr>
        <p:spPr bwMode="auto">
          <a:xfrm>
            <a:off x="4876800" y="5570538"/>
            <a:ext cx="112713"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1" name="Oval 37"/>
          <p:cNvSpPr>
            <a:spLocks noChangeArrowheads="1"/>
          </p:cNvSpPr>
          <p:nvPr/>
        </p:nvSpPr>
        <p:spPr bwMode="auto">
          <a:xfrm>
            <a:off x="6107113" y="5700713"/>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2" name="Oval 38"/>
          <p:cNvSpPr>
            <a:spLocks noChangeArrowheads="1"/>
          </p:cNvSpPr>
          <p:nvPr/>
        </p:nvSpPr>
        <p:spPr bwMode="auto">
          <a:xfrm>
            <a:off x="3686175" y="45497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3" name="Oval 39"/>
          <p:cNvSpPr>
            <a:spLocks noChangeArrowheads="1"/>
          </p:cNvSpPr>
          <p:nvPr/>
        </p:nvSpPr>
        <p:spPr bwMode="auto">
          <a:xfrm>
            <a:off x="3683000" y="65182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4" name="Oval 40"/>
          <p:cNvSpPr>
            <a:spLocks noChangeArrowheads="1"/>
          </p:cNvSpPr>
          <p:nvPr/>
        </p:nvSpPr>
        <p:spPr bwMode="auto">
          <a:xfrm>
            <a:off x="4887913" y="6523038"/>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5" name="Oval 41"/>
          <p:cNvSpPr>
            <a:spLocks noChangeArrowheads="1"/>
          </p:cNvSpPr>
          <p:nvPr/>
        </p:nvSpPr>
        <p:spPr bwMode="auto">
          <a:xfrm>
            <a:off x="4889500" y="4556125"/>
            <a:ext cx="114300"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06" name="Rectangle 42"/>
          <p:cNvSpPr>
            <a:spLocks noChangeArrowheads="1"/>
          </p:cNvSpPr>
          <p:nvPr/>
        </p:nvSpPr>
        <p:spPr bwMode="auto">
          <a:xfrm>
            <a:off x="3127375"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2907" name="Rectangle 43"/>
          <p:cNvSpPr>
            <a:spLocks noChangeArrowheads="1"/>
          </p:cNvSpPr>
          <p:nvPr/>
        </p:nvSpPr>
        <p:spPr bwMode="auto">
          <a:xfrm>
            <a:off x="5565775" y="4922838"/>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2908" name="Rectangle 44"/>
          <p:cNvSpPr>
            <a:spLocks noChangeArrowheads="1"/>
          </p:cNvSpPr>
          <p:nvPr/>
        </p:nvSpPr>
        <p:spPr bwMode="auto">
          <a:xfrm>
            <a:off x="4330700"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2909" name="Rectangle 45"/>
          <p:cNvSpPr>
            <a:spLocks noChangeArrowheads="1"/>
          </p:cNvSpPr>
          <p:nvPr/>
        </p:nvSpPr>
        <p:spPr bwMode="auto">
          <a:xfrm>
            <a:off x="56165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2910" name="Rectangle 46"/>
          <p:cNvSpPr>
            <a:spLocks noChangeArrowheads="1"/>
          </p:cNvSpPr>
          <p:nvPr/>
        </p:nvSpPr>
        <p:spPr bwMode="auto">
          <a:xfrm>
            <a:off x="43973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2911" name="Rectangle 47"/>
          <p:cNvSpPr>
            <a:spLocks noChangeArrowheads="1"/>
          </p:cNvSpPr>
          <p:nvPr/>
        </p:nvSpPr>
        <p:spPr bwMode="auto">
          <a:xfrm>
            <a:off x="3195638"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2912" name="Rectangle 48"/>
          <p:cNvSpPr>
            <a:spLocks noChangeArrowheads="1"/>
          </p:cNvSpPr>
          <p:nvPr/>
        </p:nvSpPr>
        <p:spPr bwMode="auto">
          <a:xfrm>
            <a:off x="858838" y="4410075"/>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2913" name="Rectangle 49"/>
          <p:cNvSpPr>
            <a:spLocks noChangeArrowheads="1"/>
          </p:cNvSpPr>
          <p:nvPr/>
        </p:nvSpPr>
        <p:spPr bwMode="auto">
          <a:xfrm>
            <a:off x="858838" y="6402388"/>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2914" name="Rectangle 50"/>
          <p:cNvSpPr>
            <a:spLocks noChangeArrowheads="1"/>
          </p:cNvSpPr>
          <p:nvPr/>
        </p:nvSpPr>
        <p:spPr bwMode="auto">
          <a:xfrm>
            <a:off x="1044575" y="5497513"/>
            <a:ext cx="1166813"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DC Bus</a:t>
            </a:r>
          </a:p>
        </p:txBody>
      </p:sp>
      <p:sp>
        <p:nvSpPr>
          <p:cNvPr id="292915" name="Line 51"/>
          <p:cNvSpPr>
            <a:spLocks noChangeShapeType="1"/>
          </p:cNvSpPr>
          <p:nvPr/>
        </p:nvSpPr>
        <p:spPr bwMode="auto">
          <a:xfrm flipV="1">
            <a:off x="1568450" y="4651375"/>
            <a:ext cx="0" cy="814388"/>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16" name="Line 52"/>
          <p:cNvSpPr>
            <a:spLocks noChangeShapeType="1"/>
          </p:cNvSpPr>
          <p:nvPr/>
        </p:nvSpPr>
        <p:spPr bwMode="auto">
          <a:xfrm>
            <a:off x="1568450" y="5888038"/>
            <a:ext cx="0" cy="617537"/>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7170" name="Object 53"/>
          <p:cNvGraphicFramePr>
            <a:graphicFrameLocks noChangeAspect="1"/>
          </p:cNvGraphicFramePr>
          <p:nvPr/>
        </p:nvGraphicFramePr>
        <p:xfrm>
          <a:off x="7326313" y="5240338"/>
          <a:ext cx="844550" cy="750887"/>
        </p:xfrm>
        <a:graphic>
          <a:graphicData uri="http://schemas.openxmlformats.org/presentationml/2006/ole">
            <p:oleObj spid="_x0000_s7170" name="VISIO" r:id="rId5" imgW="491760" imgH="491760" progId="">
              <p:embed/>
            </p:oleObj>
          </a:graphicData>
        </a:graphic>
      </p:graphicFrame>
      <p:sp>
        <p:nvSpPr>
          <p:cNvPr id="292918" name="Text Box 54"/>
          <p:cNvSpPr txBox="1">
            <a:spLocks noChangeArrowheads="1"/>
          </p:cNvSpPr>
          <p:nvPr/>
        </p:nvSpPr>
        <p:spPr bwMode="auto">
          <a:xfrm>
            <a:off x="231775" y="1125538"/>
            <a:ext cx="404813" cy="118745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FF9900"/>
                </a:solidFill>
                <a:effectLst>
                  <a:outerShdw blurRad="38100" dist="38100" dir="2700000" algn="tl">
                    <a:srgbClr val="000000"/>
                  </a:outerShdw>
                </a:effectLst>
                <a:latin typeface="Arial" pitchFamily="34" charset="0"/>
                <a:cs typeface="+mn-cs"/>
              </a:rPr>
              <a:t>A</a:t>
            </a:r>
          </a:p>
          <a:p>
            <a:pPr eaLnBrk="0" hangingPunct="0">
              <a:defRPr/>
            </a:pPr>
            <a:r>
              <a:rPr lang="en-US" altLang="en-US" sz="2400" b="0">
                <a:solidFill>
                  <a:schemeClr val="bg1"/>
                </a:solidFill>
                <a:effectLst>
                  <a:outerShdw blurRad="38100" dist="38100" dir="2700000" algn="tl">
                    <a:srgbClr val="000000"/>
                  </a:outerShdw>
                </a:effectLst>
                <a:latin typeface="Arial" pitchFamily="34" charset="0"/>
                <a:cs typeface="+mn-cs"/>
              </a:rPr>
              <a:t>B</a:t>
            </a:r>
          </a:p>
          <a:p>
            <a:pPr eaLnBrk="0" hangingPunct="0">
              <a:defRPr/>
            </a:pPr>
            <a:r>
              <a:rPr lang="en-US" altLang="en-US" sz="2400" b="0">
                <a:solidFill>
                  <a:srgbClr val="60C900"/>
                </a:solidFill>
                <a:effectLst>
                  <a:outerShdw blurRad="38100" dist="38100" dir="2700000" algn="tl">
                    <a:srgbClr val="000000"/>
                  </a:outerShdw>
                </a:effectLst>
                <a:latin typeface="Arial" pitchFamily="34" charset="0"/>
                <a:cs typeface="+mn-cs"/>
              </a:rPr>
              <a:t>C</a:t>
            </a:r>
          </a:p>
        </p:txBody>
      </p:sp>
      <p:sp>
        <p:nvSpPr>
          <p:cNvPr id="292919" name="Text Box 55"/>
          <p:cNvSpPr txBox="1">
            <a:spLocks noChangeArrowheads="1"/>
          </p:cNvSpPr>
          <p:nvPr/>
        </p:nvSpPr>
        <p:spPr bwMode="auto">
          <a:xfrm>
            <a:off x="612775" y="2630488"/>
            <a:ext cx="354013"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0</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p:txBody>
      </p:sp>
      <p:graphicFrame>
        <p:nvGraphicFramePr>
          <p:cNvPr id="7171" name="Object 56"/>
          <p:cNvGraphicFramePr>
            <a:graphicFrameLocks noChangeAspect="1"/>
          </p:cNvGraphicFramePr>
          <p:nvPr/>
        </p:nvGraphicFramePr>
        <p:xfrm>
          <a:off x="657225" y="1166813"/>
          <a:ext cx="8059738" cy="1133475"/>
        </p:xfrm>
        <a:graphic>
          <a:graphicData uri="http://schemas.openxmlformats.org/presentationml/2006/ole">
            <p:oleObj spid="_x0000_s7171" name="Photo Editor Photo" r:id="rId6" imgW="8059275" imgH="1133633" progId="">
              <p:embed/>
            </p:oleObj>
          </a:graphicData>
        </a:graphic>
      </p:graphicFrame>
      <p:sp>
        <p:nvSpPr>
          <p:cNvPr id="292921" name="Line 57"/>
          <p:cNvSpPr>
            <a:spLocks noChangeShapeType="1"/>
          </p:cNvSpPr>
          <p:nvPr/>
        </p:nvSpPr>
        <p:spPr bwMode="auto">
          <a:xfrm>
            <a:off x="80010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23" name="Line 59"/>
          <p:cNvSpPr>
            <a:spLocks noChangeShapeType="1"/>
          </p:cNvSpPr>
          <p:nvPr/>
        </p:nvSpPr>
        <p:spPr bwMode="auto">
          <a:xfrm>
            <a:off x="1943100" y="1143000"/>
            <a:ext cx="0" cy="1409700"/>
          </a:xfrm>
          <a:prstGeom prst="line">
            <a:avLst/>
          </a:prstGeom>
          <a:noFill/>
          <a:ln w="57150">
            <a:solidFill>
              <a:srgbClr val="CECECE"/>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24" name="Text Box 60"/>
          <p:cNvSpPr txBox="1">
            <a:spLocks noChangeArrowheads="1"/>
          </p:cNvSpPr>
          <p:nvPr/>
        </p:nvSpPr>
        <p:spPr bwMode="auto">
          <a:xfrm>
            <a:off x="17748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1</a:t>
            </a:r>
          </a:p>
        </p:txBody>
      </p:sp>
      <p:sp>
        <p:nvSpPr>
          <p:cNvPr id="292925" name="Rectangle 61"/>
          <p:cNvSpPr>
            <a:spLocks noChangeArrowheads="1"/>
          </p:cNvSpPr>
          <p:nvPr/>
        </p:nvSpPr>
        <p:spPr bwMode="auto">
          <a:xfrm>
            <a:off x="781050" y="3238500"/>
            <a:ext cx="2141538"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26" name="Rectangle 62"/>
          <p:cNvSpPr>
            <a:spLocks noChangeArrowheads="1"/>
          </p:cNvSpPr>
          <p:nvPr/>
        </p:nvSpPr>
        <p:spPr bwMode="auto">
          <a:xfrm>
            <a:off x="781050" y="3543300"/>
            <a:ext cx="2141538"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27" name="Rectangle 63"/>
          <p:cNvSpPr>
            <a:spLocks noChangeArrowheads="1"/>
          </p:cNvSpPr>
          <p:nvPr/>
        </p:nvSpPr>
        <p:spPr bwMode="auto">
          <a:xfrm>
            <a:off x="781050" y="3848100"/>
            <a:ext cx="1181100" cy="304800"/>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7229" name="Rectangle 64"/>
          <p:cNvSpPr>
            <a:spLocks noChangeArrowheads="1"/>
          </p:cNvSpPr>
          <p:nvPr/>
        </p:nvSpPr>
        <p:spPr bwMode="auto">
          <a:xfrm>
            <a:off x="1330325" y="32496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7230" name="Rectangle 65"/>
          <p:cNvSpPr>
            <a:spLocks noChangeArrowheads="1"/>
          </p:cNvSpPr>
          <p:nvPr/>
        </p:nvSpPr>
        <p:spPr bwMode="auto">
          <a:xfrm>
            <a:off x="1322388" y="35544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7231" name="Rectangle 66"/>
          <p:cNvSpPr>
            <a:spLocks noChangeArrowheads="1"/>
          </p:cNvSpPr>
          <p:nvPr/>
        </p:nvSpPr>
        <p:spPr bwMode="auto">
          <a:xfrm>
            <a:off x="877888" y="38592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grpSp>
        <p:nvGrpSpPr>
          <p:cNvPr id="7232" name="Group 67"/>
          <p:cNvGrpSpPr>
            <a:grpSpLocks/>
          </p:cNvGrpSpPr>
          <p:nvPr/>
        </p:nvGrpSpPr>
        <p:grpSpPr bwMode="auto">
          <a:xfrm>
            <a:off x="2746375" y="1143000"/>
            <a:ext cx="381000" cy="1944688"/>
            <a:chOff x="1118" y="720"/>
            <a:chExt cx="240" cy="1225"/>
          </a:xfrm>
        </p:grpSpPr>
        <p:sp>
          <p:nvSpPr>
            <p:cNvPr id="292932" name="Line 68"/>
            <p:cNvSpPr>
              <a:spLocks noChangeShapeType="1"/>
            </p:cNvSpPr>
            <p:nvPr/>
          </p:nvSpPr>
          <p:spPr bwMode="auto">
            <a:xfrm>
              <a:off x="1224" y="720"/>
              <a:ext cx="0" cy="888"/>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33" name="Text Box 69"/>
            <p:cNvSpPr txBox="1">
              <a:spLocks noChangeArrowheads="1"/>
            </p:cNvSpPr>
            <p:nvPr/>
          </p:nvSpPr>
          <p:spPr bwMode="auto">
            <a:xfrm>
              <a:off x="1118"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t</a:t>
              </a:r>
              <a:r>
                <a:rPr lang="en-US" altLang="en-US" sz="2400" b="0" baseline="-25000">
                  <a:solidFill>
                    <a:schemeClr val="bg2"/>
                  </a:solidFill>
                  <a:effectLst>
                    <a:outerShdw blurRad="38100" dist="38100" dir="2700000" algn="tl">
                      <a:srgbClr val="FFFFFF"/>
                    </a:outerShdw>
                  </a:effectLst>
                  <a:latin typeface="Arial" pitchFamily="34" charset="0"/>
                  <a:cs typeface="+mn-cs"/>
                </a:rPr>
                <a:t>2</a:t>
              </a:r>
            </a:p>
          </p:txBody>
        </p:sp>
      </p:grpSp>
      <p:sp>
        <p:nvSpPr>
          <p:cNvPr id="292934" name="Rectangle 70"/>
          <p:cNvSpPr>
            <a:spLocks noChangeArrowheads="1"/>
          </p:cNvSpPr>
          <p:nvPr/>
        </p:nvSpPr>
        <p:spPr bwMode="auto">
          <a:xfrm>
            <a:off x="1958975" y="3849688"/>
            <a:ext cx="962025"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7234" name="Rectangle 71"/>
          <p:cNvSpPr>
            <a:spLocks noChangeArrowheads="1"/>
          </p:cNvSpPr>
          <p:nvPr/>
        </p:nvSpPr>
        <p:spPr bwMode="auto">
          <a:xfrm>
            <a:off x="1935163" y="3860800"/>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292936" name="Line 72"/>
          <p:cNvSpPr>
            <a:spLocks noChangeShapeType="1"/>
          </p:cNvSpPr>
          <p:nvPr/>
        </p:nvSpPr>
        <p:spPr bwMode="auto">
          <a:xfrm>
            <a:off x="6270625" y="4889500"/>
            <a:ext cx="0" cy="465138"/>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2937" name="Line 73"/>
          <p:cNvSpPr>
            <a:spLocks noChangeShapeType="1"/>
          </p:cNvSpPr>
          <p:nvPr/>
        </p:nvSpPr>
        <p:spPr bwMode="auto">
          <a:xfrm>
            <a:off x="6356350" y="5830888"/>
            <a:ext cx="1588" cy="446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23813" y="-57150"/>
            <a:ext cx="9096375" cy="1162050"/>
          </a:xfrm>
        </p:spPr>
        <p:txBody>
          <a:bodyPr/>
          <a:lstStyle/>
          <a:p>
            <a:pPr algn="ctr">
              <a:defRPr/>
            </a:pPr>
            <a:r>
              <a:rPr lang="en-US" altLang="en-US" sz="4800" smtClean="0"/>
              <a:t>VFD Principle No. 3</a:t>
            </a:r>
          </a:p>
        </p:txBody>
      </p:sp>
      <p:sp>
        <p:nvSpPr>
          <p:cNvPr id="294915" name="Line 3"/>
          <p:cNvSpPr>
            <a:spLocks noChangeShapeType="1"/>
          </p:cNvSpPr>
          <p:nvPr/>
        </p:nvSpPr>
        <p:spPr bwMode="auto">
          <a:xfrm>
            <a:off x="1336675" y="4600575"/>
            <a:ext cx="48323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16" name="Line 4"/>
          <p:cNvSpPr>
            <a:spLocks noChangeShapeType="1"/>
          </p:cNvSpPr>
          <p:nvPr/>
        </p:nvSpPr>
        <p:spPr bwMode="auto">
          <a:xfrm flipV="1">
            <a:off x="1325563" y="6557963"/>
            <a:ext cx="4840287"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17" name="Line 5"/>
          <p:cNvSpPr>
            <a:spLocks noChangeShapeType="1"/>
          </p:cNvSpPr>
          <p:nvPr/>
        </p:nvSpPr>
        <p:spPr bwMode="auto">
          <a:xfrm>
            <a:off x="3741738" y="46101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18" name="Line 6"/>
          <p:cNvSpPr>
            <a:spLocks noChangeShapeType="1"/>
          </p:cNvSpPr>
          <p:nvPr/>
        </p:nvSpPr>
        <p:spPr bwMode="auto">
          <a:xfrm>
            <a:off x="3741738" y="62992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19" name="Line 7"/>
          <p:cNvSpPr>
            <a:spLocks noChangeShapeType="1"/>
          </p:cNvSpPr>
          <p:nvPr/>
        </p:nvSpPr>
        <p:spPr bwMode="auto">
          <a:xfrm>
            <a:off x="4949825" y="4621213"/>
            <a:ext cx="0" cy="2603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0" name="Line 8"/>
          <p:cNvSpPr>
            <a:spLocks noChangeShapeType="1"/>
          </p:cNvSpPr>
          <p:nvPr/>
        </p:nvSpPr>
        <p:spPr bwMode="auto">
          <a:xfrm>
            <a:off x="4949825" y="6289675"/>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1" name="Line 9"/>
          <p:cNvSpPr>
            <a:spLocks noChangeShapeType="1"/>
          </p:cNvSpPr>
          <p:nvPr/>
        </p:nvSpPr>
        <p:spPr bwMode="auto">
          <a:xfrm>
            <a:off x="6169025" y="6299200"/>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2" name="Line 10"/>
          <p:cNvSpPr>
            <a:spLocks noChangeShapeType="1"/>
          </p:cNvSpPr>
          <p:nvPr/>
        </p:nvSpPr>
        <p:spPr bwMode="auto">
          <a:xfrm>
            <a:off x="6172200" y="4597400"/>
            <a:ext cx="0" cy="2952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3" name="Oval 11"/>
          <p:cNvSpPr>
            <a:spLocks noChangeArrowheads="1"/>
          </p:cNvSpPr>
          <p:nvPr/>
        </p:nvSpPr>
        <p:spPr bwMode="auto">
          <a:xfrm rot="5460000">
            <a:off x="3662363" y="4894262"/>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4" name="Oval 12"/>
          <p:cNvSpPr>
            <a:spLocks noChangeArrowheads="1"/>
          </p:cNvSpPr>
          <p:nvPr/>
        </p:nvSpPr>
        <p:spPr bwMode="auto">
          <a:xfrm rot="5460000">
            <a:off x="3656806" y="5195094"/>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5" name="Line 13"/>
          <p:cNvSpPr>
            <a:spLocks noChangeShapeType="1"/>
          </p:cNvSpPr>
          <p:nvPr/>
        </p:nvSpPr>
        <p:spPr bwMode="auto">
          <a:xfrm>
            <a:off x="3919538" y="4894263"/>
            <a:ext cx="0" cy="4651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6" name="Oval 14"/>
          <p:cNvSpPr>
            <a:spLocks noChangeArrowheads="1"/>
          </p:cNvSpPr>
          <p:nvPr/>
        </p:nvSpPr>
        <p:spPr bwMode="auto">
          <a:xfrm rot="5460000">
            <a:off x="4859338" y="4894262"/>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7" name="Oval 15"/>
          <p:cNvSpPr>
            <a:spLocks noChangeArrowheads="1"/>
          </p:cNvSpPr>
          <p:nvPr/>
        </p:nvSpPr>
        <p:spPr bwMode="auto">
          <a:xfrm rot="5460000">
            <a:off x="4853781" y="5195094"/>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8" name="Line 16"/>
          <p:cNvSpPr>
            <a:spLocks noChangeShapeType="1"/>
          </p:cNvSpPr>
          <p:nvPr/>
        </p:nvSpPr>
        <p:spPr bwMode="auto">
          <a:xfrm>
            <a:off x="5089525" y="4894263"/>
            <a:ext cx="1588" cy="446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29" name="Oval 17"/>
          <p:cNvSpPr>
            <a:spLocks noChangeArrowheads="1"/>
          </p:cNvSpPr>
          <p:nvPr/>
        </p:nvSpPr>
        <p:spPr bwMode="auto">
          <a:xfrm rot="5460000">
            <a:off x="6100763" y="4903787"/>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0" name="Oval 18"/>
          <p:cNvSpPr>
            <a:spLocks noChangeArrowheads="1"/>
          </p:cNvSpPr>
          <p:nvPr/>
        </p:nvSpPr>
        <p:spPr bwMode="auto">
          <a:xfrm rot="5460000">
            <a:off x="6095206" y="5204619"/>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1" name="Oval 19"/>
          <p:cNvSpPr>
            <a:spLocks noChangeArrowheads="1"/>
          </p:cNvSpPr>
          <p:nvPr/>
        </p:nvSpPr>
        <p:spPr bwMode="auto">
          <a:xfrm rot="5460000">
            <a:off x="3673475" y="5829301"/>
            <a:ext cx="141287" cy="157162"/>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2" name="Oval 20"/>
          <p:cNvSpPr>
            <a:spLocks noChangeArrowheads="1"/>
          </p:cNvSpPr>
          <p:nvPr/>
        </p:nvSpPr>
        <p:spPr bwMode="auto">
          <a:xfrm rot="5460000">
            <a:off x="3667919"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3" name="Line 21"/>
          <p:cNvSpPr>
            <a:spLocks noChangeShapeType="1"/>
          </p:cNvSpPr>
          <p:nvPr/>
        </p:nvSpPr>
        <p:spPr bwMode="auto">
          <a:xfrm flipH="1">
            <a:off x="3825875" y="5829300"/>
            <a:ext cx="1588" cy="452438"/>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4" name="Oval 22"/>
          <p:cNvSpPr>
            <a:spLocks noChangeArrowheads="1"/>
          </p:cNvSpPr>
          <p:nvPr/>
        </p:nvSpPr>
        <p:spPr bwMode="auto">
          <a:xfrm rot="5460000">
            <a:off x="4881563" y="5829300"/>
            <a:ext cx="141287"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5" name="Oval 23"/>
          <p:cNvSpPr>
            <a:spLocks noChangeArrowheads="1"/>
          </p:cNvSpPr>
          <p:nvPr/>
        </p:nvSpPr>
        <p:spPr bwMode="auto">
          <a:xfrm rot="5460000">
            <a:off x="4876006"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6" name="Line 24"/>
          <p:cNvSpPr>
            <a:spLocks noChangeShapeType="1"/>
          </p:cNvSpPr>
          <p:nvPr/>
        </p:nvSpPr>
        <p:spPr bwMode="auto">
          <a:xfrm>
            <a:off x="5043488" y="5829300"/>
            <a:ext cx="1587" cy="444500"/>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7" name="Oval 25"/>
          <p:cNvSpPr>
            <a:spLocks noChangeArrowheads="1"/>
          </p:cNvSpPr>
          <p:nvPr/>
        </p:nvSpPr>
        <p:spPr bwMode="auto">
          <a:xfrm rot="5460000">
            <a:off x="6089650" y="5829301"/>
            <a:ext cx="141287" cy="157162"/>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8" name="Oval 26"/>
          <p:cNvSpPr>
            <a:spLocks noChangeArrowheads="1"/>
          </p:cNvSpPr>
          <p:nvPr/>
        </p:nvSpPr>
        <p:spPr bwMode="auto">
          <a:xfrm rot="5460000">
            <a:off x="6084094"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39" name="Line 27"/>
          <p:cNvSpPr>
            <a:spLocks noChangeShapeType="1"/>
          </p:cNvSpPr>
          <p:nvPr/>
        </p:nvSpPr>
        <p:spPr bwMode="auto">
          <a:xfrm>
            <a:off x="3741738"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0" name="Line 28"/>
          <p:cNvSpPr>
            <a:spLocks noChangeShapeType="1"/>
          </p:cNvSpPr>
          <p:nvPr/>
        </p:nvSpPr>
        <p:spPr bwMode="auto">
          <a:xfrm>
            <a:off x="4938713"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1" name="Line 29"/>
          <p:cNvSpPr>
            <a:spLocks noChangeShapeType="1"/>
          </p:cNvSpPr>
          <p:nvPr/>
        </p:nvSpPr>
        <p:spPr bwMode="auto">
          <a:xfrm>
            <a:off x="6169025" y="5375275"/>
            <a:ext cx="0" cy="4619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2" name="Line 30"/>
          <p:cNvSpPr>
            <a:spLocks noChangeShapeType="1"/>
          </p:cNvSpPr>
          <p:nvPr/>
        </p:nvSpPr>
        <p:spPr bwMode="auto">
          <a:xfrm>
            <a:off x="3752850" y="5465763"/>
            <a:ext cx="367506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3" name="Line 31"/>
          <p:cNvSpPr>
            <a:spLocks noChangeShapeType="1"/>
          </p:cNvSpPr>
          <p:nvPr/>
        </p:nvSpPr>
        <p:spPr bwMode="auto">
          <a:xfrm>
            <a:off x="4949825" y="5616575"/>
            <a:ext cx="24034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4" name="Line 32"/>
          <p:cNvSpPr>
            <a:spLocks noChangeShapeType="1"/>
          </p:cNvSpPr>
          <p:nvPr/>
        </p:nvSpPr>
        <p:spPr bwMode="auto">
          <a:xfrm>
            <a:off x="6169025" y="5756275"/>
            <a:ext cx="12525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5" name="Oval 33"/>
          <p:cNvSpPr>
            <a:spLocks noChangeArrowheads="1"/>
          </p:cNvSpPr>
          <p:nvPr/>
        </p:nvSpPr>
        <p:spPr bwMode="auto">
          <a:xfrm>
            <a:off x="3679825" y="541972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6" name="Oval 34"/>
          <p:cNvSpPr>
            <a:spLocks noChangeArrowheads="1"/>
          </p:cNvSpPr>
          <p:nvPr/>
        </p:nvSpPr>
        <p:spPr bwMode="auto">
          <a:xfrm>
            <a:off x="4876800" y="5570538"/>
            <a:ext cx="112713"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7" name="Oval 35"/>
          <p:cNvSpPr>
            <a:spLocks noChangeArrowheads="1"/>
          </p:cNvSpPr>
          <p:nvPr/>
        </p:nvSpPr>
        <p:spPr bwMode="auto">
          <a:xfrm>
            <a:off x="6107113" y="5700713"/>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8" name="Oval 36"/>
          <p:cNvSpPr>
            <a:spLocks noChangeArrowheads="1"/>
          </p:cNvSpPr>
          <p:nvPr/>
        </p:nvSpPr>
        <p:spPr bwMode="auto">
          <a:xfrm>
            <a:off x="3686175" y="45497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49" name="Oval 37"/>
          <p:cNvSpPr>
            <a:spLocks noChangeArrowheads="1"/>
          </p:cNvSpPr>
          <p:nvPr/>
        </p:nvSpPr>
        <p:spPr bwMode="auto">
          <a:xfrm>
            <a:off x="3683000" y="65182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50" name="Oval 38"/>
          <p:cNvSpPr>
            <a:spLocks noChangeArrowheads="1"/>
          </p:cNvSpPr>
          <p:nvPr/>
        </p:nvSpPr>
        <p:spPr bwMode="auto">
          <a:xfrm>
            <a:off x="4887913" y="6523038"/>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51" name="Oval 39"/>
          <p:cNvSpPr>
            <a:spLocks noChangeArrowheads="1"/>
          </p:cNvSpPr>
          <p:nvPr/>
        </p:nvSpPr>
        <p:spPr bwMode="auto">
          <a:xfrm>
            <a:off x="4889500" y="4556125"/>
            <a:ext cx="114300"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52" name="Rectangle 40"/>
          <p:cNvSpPr>
            <a:spLocks noChangeArrowheads="1"/>
          </p:cNvSpPr>
          <p:nvPr/>
        </p:nvSpPr>
        <p:spPr bwMode="auto">
          <a:xfrm>
            <a:off x="3127375"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4953" name="Rectangle 41"/>
          <p:cNvSpPr>
            <a:spLocks noChangeArrowheads="1"/>
          </p:cNvSpPr>
          <p:nvPr/>
        </p:nvSpPr>
        <p:spPr bwMode="auto">
          <a:xfrm>
            <a:off x="5565775" y="4922838"/>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4954" name="Rectangle 42"/>
          <p:cNvSpPr>
            <a:spLocks noChangeArrowheads="1"/>
          </p:cNvSpPr>
          <p:nvPr/>
        </p:nvSpPr>
        <p:spPr bwMode="auto">
          <a:xfrm>
            <a:off x="4330700"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4955" name="Rectangle 43"/>
          <p:cNvSpPr>
            <a:spLocks noChangeArrowheads="1"/>
          </p:cNvSpPr>
          <p:nvPr/>
        </p:nvSpPr>
        <p:spPr bwMode="auto">
          <a:xfrm>
            <a:off x="56165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4956" name="Rectangle 44"/>
          <p:cNvSpPr>
            <a:spLocks noChangeArrowheads="1"/>
          </p:cNvSpPr>
          <p:nvPr/>
        </p:nvSpPr>
        <p:spPr bwMode="auto">
          <a:xfrm>
            <a:off x="43973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4957" name="Rectangle 45"/>
          <p:cNvSpPr>
            <a:spLocks noChangeArrowheads="1"/>
          </p:cNvSpPr>
          <p:nvPr/>
        </p:nvSpPr>
        <p:spPr bwMode="auto">
          <a:xfrm>
            <a:off x="3195638"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4958" name="Rectangle 46"/>
          <p:cNvSpPr>
            <a:spLocks noChangeArrowheads="1"/>
          </p:cNvSpPr>
          <p:nvPr/>
        </p:nvSpPr>
        <p:spPr bwMode="auto">
          <a:xfrm>
            <a:off x="858838" y="4410075"/>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4959" name="Rectangle 47"/>
          <p:cNvSpPr>
            <a:spLocks noChangeArrowheads="1"/>
          </p:cNvSpPr>
          <p:nvPr/>
        </p:nvSpPr>
        <p:spPr bwMode="auto">
          <a:xfrm>
            <a:off x="858838" y="6402388"/>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4960" name="Rectangle 48"/>
          <p:cNvSpPr>
            <a:spLocks noChangeArrowheads="1"/>
          </p:cNvSpPr>
          <p:nvPr/>
        </p:nvSpPr>
        <p:spPr bwMode="auto">
          <a:xfrm>
            <a:off x="1044575" y="5497513"/>
            <a:ext cx="1166813"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DC Bus</a:t>
            </a:r>
          </a:p>
        </p:txBody>
      </p:sp>
      <p:sp>
        <p:nvSpPr>
          <p:cNvPr id="294961" name="Line 49"/>
          <p:cNvSpPr>
            <a:spLocks noChangeShapeType="1"/>
          </p:cNvSpPr>
          <p:nvPr/>
        </p:nvSpPr>
        <p:spPr bwMode="auto">
          <a:xfrm flipV="1">
            <a:off x="1568450" y="4651375"/>
            <a:ext cx="0" cy="814388"/>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62" name="Line 50"/>
          <p:cNvSpPr>
            <a:spLocks noChangeShapeType="1"/>
          </p:cNvSpPr>
          <p:nvPr/>
        </p:nvSpPr>
        <p:spPr bwMode="auto">
          <a:xfrm>
            <a:off x="1568450" y="5888038"/>
            <a:ext cx="0" cy="617537"/>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8194" name="Object 51"/>
          <p:cNvGraphicFramePr>
            <a:graphicFrameLocks noChangeAspect="1"/>
          </p:cNvGraphicFramePr>
          <p:nvPr/>
        </p:nvGraphicFramePr>
        <p:xfrm>
          <a:off x="7326313" y="5240338"/>
          <a:ext cx="844550" cy="750887"/>
        </p:xfrm>
        <a:graphic>
          <a:graphicData uri="http://schemas.openxmlformats.org/presentationml/2006/ole">
            <p:oleObj spid="_x0000_s8194" name="VISIO" r:id="rId5" imgW="491760" imgH="491760" progId="">
              <p:embed/>
            </p:oleObj>
          </a:graphicData>
        </a:graphic>
      </p:graphicFrame>
      <p:sp>
        <p:nvSpPr>
          <p:cNvPr id="294964" name="Text Box 52"/>
          <p:cNvSpPr txBox="1">
            <a:spLocks noChangeArrowheads="1"/>
          </p:cNvSpPr>
          <p:nvPr/>
        </p:nvSpPr>
        <p:spPr bwMode="auto">
          <a:xfrm>
            <a:off x="231775" y="1125538"/>
            <a:ext cx="404813" cy="118745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FF9900"/>
                </a:solidFill>
                <a:effectLst>
                  <a:outerShdw blurRad="38100" dist="38100" dir="2700000" algn="tl">
                    <a:srgbClr val="000000"/>
                  </a:outerShdw>
                </a:effectLst>
                <a:latin typeface="Arial" pitchFamily="34" charset="0"/>
                <a:cs typeface="+mn-cs"/>
              </a:rPr>
              <a:t>A</a:t>
            </a:r>
          </a:p>
          <a:p>
            <a:pPr eaLnBrk="0" hangingPunct="0">
              <a:defRPr/>
            </a:pPr>
            <a:r>
              <a:rPr lang="en-US" altLang="en-US" sz="2400" b="0">
                <a:solidFill>
                  <a:schemeClr val="bg1"/>
                </a:solidFill>
                <a:effectLst>
                  <a:outerShdw blurRad="38100" dist="38100" dir="2700000" algn="tl">
                    <a:srgbClr val="000000"/>
                  </a:outerShdw>
                </a:effectLst>
                <a:latin typeface="Arial" pitchFamily="34" charset="0"/>
                <a:cs typeface="+mn-cs"/>
              </a:rPr>
              <a:t>B</a:t>
            </a:r>
          </a:p>
          <a:p>
            <a:pPr eaLnBrk="0" hangingPunct="0">
              <a:defRPr/>
            </a:pPr>
            <a:r>
              <a:rPr lang="en-US" altLang="en-US" sz="2400" b="0">
                <a:solidFill>
                  <a:srgbClr val="60C900"/>
                </a:solidFill>
                <a:effectLst>
                  <a:outerShdw blurRad="38100" dist="38100" dir="2700000" algn="tl">
                    <a:srgbClr val="000000"/>
                  </a:outerShdw>
                </a:effectLst>
                <a:latin typeface="Arial" pitchFamily="34" charset="0"/>
                <a:cs typeface="+mn-cs"/>
              </a:rPr>
              <a:t>C</a:t>
            </a:r>
          </a:p>
        </p:txBody>
      </p:sp>
      <p:sp>
        <p:nvSpPr>
          <p:cNvPr id="294965" name="Text Box 53"/>
          <p:cNvSpPr txBox="1">
            <a:spLocks noChangeArrowheads="1"/>
          </p:cNvSpPr>
          <p:nvPr/>
        </p:nvSpPr>
        <p:spPr bwMode="auto">
          <a:xfrm>
            <a:off x="612775" y="2630488"/>
            <a:ext cx="354013"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0</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p:txBody>
      </p:sp>
      <p:graphicFrame>
        <p:nvGraphicFramePr>
          <p:cNvPr id="8195" name="Object 54"/>
          <p:cNvGraphicFramePr>
            <a:graphicFrameLocks noChangeAspect="1"/>
          </p:cNvGraphicFramePr>
          <p:nvPr/>
        </p:nvGraphicFramePr>
        <p:xfrm>
          <a:off x="657225" y="1166813"/>
          <a:ext cx="8059738" cy="1133475"/>
        </p:xfrm>
        <a:graphic>
          <a:graphicData uri="http://schemas.openxmlformats.org/presentationml/2006/ole">
            <p:oleObj spid="_x0000_s8195" name="Photo Editor Photo" r:id="rId6" imgW="8059275" imgH="1133633" progId="">
              <p:embed/>
            </p:oleObj>
          </a:graphicData>
        </a:graphic>
      </p:graphicFrame>
      <p:sp>
        <p:nvSpPr>
          <p:cNvPr id="294967" name="Line 55"/>
          <p:cNvSpPr>
            <a:spLocks noChangeShapeType="1"/>
          </p:cNvSpPr>
          <p:nvPr/>
        </p:nvSpPr>
        <p:spPr bwMode="auto">
          <a:xfrm>
            <a:off x="80010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68" name="Line 56"/>
          <p:cNvSpPr>
            <a:spLocks noChangeShapeType="1"/>
          </p:cNvSpPr>
          <p:nvPr/>
        </p:nvSpPr>
        <p:spPr bwMode="auto">
          <a:xfrm>
            <a:off x="194310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69" name="Text Box 57"/>
          <p:cNvSpPr txBox="1">
            <a:spLocks noChangeArrowheads="1"/>
          </p:cNvSpPr>
          <p:nvPr/>
        </p:nvSpPr>
        <p:spPr bwMode="auto">
          <a:xfrm>
            <a:off x="17748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1</a:t>
            </a:r>
          </a:p>
        </p:txBody>
      </p:sp>
      <p:sp>
        <p:nvSpPr>
          <p:cNvPr id="294970" name="Rectangle 58"/>
          <p:cNvSpPr>
            <a:spLocks noChangeArrowheads="1"/>
          </p:cNvSpPr>
          <p:nvPr/>
        </p:nvSpPr>
        <p:spPr bwMode="auto">
          <a:xfrm>
            <a:off x="781050" y="3238500"/>
            <a:ext cx="2147888" cy="304800"/>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71" name="Rectangle 59"/>
          <p:cNvSpPr>
            <a:spLocks noChangeArrowheads="1"/>
          </p:cNvSpPr>
          <p:nvPr/>
        </p:nvSpPr>
        <p:spPr bwMode="auto">
          <a:xfrm>
            <a:off x="781050" y="3543300"/>
            <a:ext cx="3328988"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72" name="Rectangle 60"/>
          <p:cNvSpPr>
            <a:spLocks noChangeArrowheads="1"/>
          </p:cNvSpPr>
          <p:nvPr/>
        </p:nvSpPr>
        <p:spPr bwMode="auto">
          <a:xfrm>
            <a:off x="781050" y="3848100"/>
            <a:ext cx="1181100" cy="304800"/>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8253" name="Rectangle 61"/>
          <p:cNvSpPr>
            <a:spLocks noChangeArrowheads="1"/>
          </p:cNvSpPr>
          <p:nvPr/>
        </p:nvSpPr>
        <p:spPr bwMode="auto">
          <a:xfrm>
            <a:off x="1330325" y="32496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8254" name="Rectangle 62"/>
          <p:cNvSpPr>
            <a:spLocks noChangeArrowheads="1"/>
          </p:cNvSpPr>
          <p:nvPr/>
        </p:nvSpPr>
        <p:spPr bwMode="auto">
          <a:xfrm>
            <a:off x="1874838" y="35544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8255" name="Rectangle 63"/>
          <p:cNvSpPr>
            <a:spLocks noChangeArrowheads="1"/>
          </p:cNvSpPr>
          <p:nvPr/>
        </p:nvSpPr>
        <p:spPr bwMode="auto">
          <a:xfrm>
            <a:off x="877888" y="38592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grpSp>
        <p:nvGrpSpPr>
          <p:cNvPr id="8256" name="Group 71"/>
          <p:cNvGrpSpPr>
            <a:grpSpLocks/>
          </p:cNvGrpSpPr>
          <p:nvPr/>
        </p:nvGrpSpPr>
        <p:grpSpPr bwMode="auto">
          <a:xfrm>
            <a:off x="2746375" y="1143000"/>
            <a:ext cx="381000" cy="1944688"/>
            <a:chOff x="1730" y="720"/>
            <a:chExt cx="240" cy="1225"/>
          </a:xfrm>
        </p:grpSpPr>
        <p:sp>
          <p:nvSpPr>
            <p:cNvPr id="294977" name="Line 65"/>
            <p:cNvSpPr>
              <a:spLocks noChangeShapeType="1"/>
            </p:cNvSpPr>
            <p:nvPr/>
          </p:nvSpPr>
          <p:spPr bwMode="auto">
            <a:xfrm>
              <a:off x="1836" y="720"/>
              <a:ext cx="0" cy="888"/>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78" name="Text Box 66"/>
            <p:cNvSpPr txBox="1">
              <a:spLocks noChangeArrowheads="1"/>
            </p:cNvSpPr>
            <p:nvPr/>
          </p:nvSpPr>
          <p:spPr bwMode="auto">
            <a:xfrm>
              <a:off x="1730"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2</a:t>
              </a:r>
            </a:p>
          </p:txBody>
        </p:sp>
      </p:grpSp>
      <p:sp>
        <p:nvSpPr>
          <p:cNvPr id="294979" name="Rectangle 67"/>
          <p:cNvSpPr>
            <a:spLocks noChangeArrowheads="1"/>
          </p:cNvSpPr>
          <p:nvPr/>
        </p:nvSpPr>
        <p:spPr bwMode="auto">
          <a:xfrm>
            <a:off x="1958975" y="3849688"/>
            <a:ext cx="214630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8258" name="Rectangle 68"/>
          <p:cNvSpPr>
            <a:spLocks noChangeArrowheads="1"/>
          </p:cNvSpPr>
          <p:nvPr/>
        </p:nvSpPr>
        <p:spPr bwMode="auto">
          <a:xfrm>
            <a:off x="2506663" y="3860800"/>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294981" name="Line 69"/>
          <p:cNvSpPr>
            <a:spLocks noChangeShapeType="1"/>
          </p:cNvSpPr>
          <p:nvPr/>
        </p:nvSpPr>
        <p:spPr bwMode="auto">
          <a:xfrm>
            <a:off x="6270625" y="4889500"/>
            <a:ext cx="0" cy="465138"/>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82" name="Line 70"/>
          <p:cNvSpPr>
            <a:spLocks noChangeShapeType="1"/>
          </p:cNvSpPr>
          <p:nvPr/>
        </p:nvSpPr>
        <p:spPr bwMode="auto">
          <a:xfrm>
            <a:off x="6356350" y="5830888"/>
            <a:ext cx="1588" cy="446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85" name="Line 73"/>
          <p:cNvSpPr>
            <a:spLocks noChangeShapeType="1"/>
          </p:cNvSpPr>
          <p:nvPr/>
        </p:nvSpPr>
        <p:spPr bwMode="auto">
          <a:xfrm>
            <a:off x="409575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4986" name="Text Box 74"/>
          <p:cNvSpPr txBox="1">
            <a:spLocks noChangeArrowheads="1"/>
          </p:cNvSpPr>
          <p:nvPr/>
        </p:nvSpPr>
        <p:spPr bwMode="auto">
          <a:xfrm>
            <a:off x="392747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t</a:t>
            </a:r>
            <a:r>
              <a:rPr lang="en-US" altLang="en-US" sz="2400" b="0" baseline="-25000">
                <a:solidFill>
                  <a:schemeClr val="bg2"/>
                </a:solidFill>
                <a:effectLst>
                  <a:outerShdw blurRad="38100" dist="38100" dir="2700000" algn="tl">
                    <a:srgbClr val="FFFFFF"/>
                  </a:outerShdw>
                </a:effectLst>
                <a:latin typeface="Arial" pitchFamily="34" charset="0"/>
                <a:cs typeface="+mn-cs"/>
              </a:rPr>
              <a:t>3</a:t>
            </a:r>
          </a:p>
        </p:txBody>
      </p:sp>
      <p:sp>
        <p:nvSpPr>
          <p:cNvPr id="294987" name="Rectangle 75"/>
          <p:cNvSpPr>
            <a:spLocks noChangeArrowheads="1"/>
          </p:cNvSpPr>
          <p:nvPr/>
        </p:nvSpPr>
        <p:spPr bwMode="auto">
          <a:xfrm>
            <a:off x="2927350" y="3238500"/>
            <a:ext cx="118110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8264" name="Rectangle 76"/>
          <p:cNvSpPr>
            <a:spLocks noChangeArrowheads="1"/>
          </p:cNvSpPr>
          <p:nvPr/>
        </p:nvSpPr>
        <p:spPr bwMode="auto">
          <a:xfrm>
            <a:off x="3044825" y="32496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23813" y="-57150"/>
            <a:ext cx="9096375" cy="1162050"/>
          </a:xfrm>
        </p:spPr>
        <p:txBody>
          <a:bodyPr/>
          <a:lstStyle/>
          <a:p>
            <a:pPr algn="ctr">
              <a:defRPr/>
            </a:pPr>
            <a:r>
              <a:rPr lang="en-US" altLang="en-US" sz="4800" smtClean="0"/>
              <a:t>VFD Principle No. 3</a:t>
            </a:r>
          </a:p>
        </p:txBody>
      </p:sp>
      <p:sp>
        <p:nvSpPr>
          <p:cNvPr id="296963" name="Line 3"/>
          <p:cNvSpPr>
            <a:spLocks noChangeShapeType="1"/>
          </p:cNvSpPr>
          <p:nvPr/>
        </p:nvSpPr>
        <p:spPr bwMode="auto">
          <a:xfrm>
            <a:off x="1336675" y="4600575"/>
            <a:ext cx="48323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64" name="Line 4"/>
          <p:cNvSpPr>
            <a:spLocks noChangeShapeType="1"/>
          </p:cNvSpPr>
          <p:nvPr/>
        </p:nvSpPr>
        <p:spPr bwMode="auto">
          <a:xfrm flipV="1">
            <a:off x="1325563" y="6557963"/>
            <a:ext cx="4840287"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65" name="Line 5"/>
          <p:cNvSpPr>
            <a:spLocks noChangeShapeType="1"/>
          </p:cNvSpPr>
          <p:nvPr/>
        </p:nvSpPr>
        <p:spPr bwMode="auto">
          <a:xfrm>
            <a:off x="3741738" y="46101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66" name="Line 6"/>
          <p:cNvSpPr>
            <a:spLocks noChangeShapeType="1"/>
          </p:cNvSpPr>
          <p:nvPr/>
        </p:nvSpPr>
        <p:spPr bwMode="auto">
          <a:xfrm>
            <a:off x="3741738" y="62992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67" name="Line 7"/>
          <p:cNvSpPr>
            <a:spLocks noChangeShapeType="1"/>
          </p:cNvSpPr>
          <p:nvPr/>
        </p:nvSpPr>
        <p:spPr bwMode="auto">
          <a:xfrm>
            <a:off x="4949825" y="4621213"/>
            <a:ext cx="0" cy="2603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68" name="Line 8"/>
          <p:cNvSpPr>
            <a:spLocks noChangeShapeType="1"/>
          </p:cNvSpPr>
          <p:nvPr/>
        </p:nvSpPr>
        <p:spPr bwMode="auto">
          <a:xfrm>
            <a:off x="4949825" y="6289675"/>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69" name="Line 9"/>
          <p:cNvSpPr>
            <a:spLocks noChangeShapeType="1"/>
          </p:cNvSpPr>
          <p:nvPr/>
        </p:nvSpPr>
        <p:spPr bwMode="auto">
          <a:xfrm>
            <a:off x="6169025" y="6299200"/>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0" name="Line 10"/>
          <p:cNvSpPr>
            <a:spLocks noChangeShapeType="1"/>
          </p:cNvSpPr>
          <p:nvPr/>
        </p:nvSpPr>
        <p:spPr bwMode="auto">
          <a:xfrm>
            <a:off x="6172200" y="4597400"/>
            <a:ext cx="0" cy="2952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1" name="Oval 11"/>
          <p:cNvSpPr>
            <a:spLocks noChangeArrowheads="1"/>
          </p:cNvSpPr>
          <p:nvPr/>
        </p:nvSpPr>
        <p:spPr bwMode="auto">
          <a:xfrm rot="5460000">
            <a:off x="3662363" y="4894262"/>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2" name="Oval 12"/>
          <p:cNvSpPr>
            <a:spLocks noChangeArrowheads="1"/>
          </p:cNvSpPr>
          <p:nvPr/>
        </p:nvSpPr>
        <p:spPr bwMode="auto">
          <a:xfrm rot="5460000">
            <a:off x="3656806" y="5195094"/>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3" name="Line 13"/>
          <p:cNvSpPr>
            <a:spLocks noChangeShapeType="1"/>
          </p:cNvSpPr>
          <p:nvPr/>
        </p:nvSpPr>
        <p:spPr bwMode="auto">
          <a:xfrm>
            <a:off x="3919538" y="4894263"/>
            <a:ext cx="0" cy="4651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4" name="Oval 14"/>
          <p:cNvSpPr>
            <a:spLocks noChangeArrowheads="1"/>
          </p:cNvSpPr>
          <p:nvPr/>
        </p:nvSpPr>
        <p:spPr bwMode="auto">
          <a:xfrm rot="5460000">
            <a:off x="4859338" y="4894262"/>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5" name="Oval 15"/>
          <p:cNvSpPr>
            <a:spLocks noChangeArrowheads="1"/>
          </p:cNvSpPr>
          <p:nvPr/>
        </p:nvSpPr>
        <p:spPr bwMode="auto">
          <a:xfrm rot="5460000">
            <a:off x="4853781" y="5195094"/>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6" name="Line 16"/>
          <p:cNvSpPr>
            <a:spLocks noChangeShapeType="1"/>
          </p:cNvSpPr>
          <p:nvPr/>
        </p:nvSpPr>
        <p:spPr bwMode="auto">
          <a:xfrm>
            <a:off x="5032375" y="4894263"/>
            <a:ext cx="1588" cy="44608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7" name="Oval 17"/>
          <p:cNvSpPr>
            <a:spLocks noChangeArrowheads="1"/>
          </p:cNvSpPr>
          <p:nvPr/>
        </p:nvSpPr>
        <p:spPr bwMode="auto">
          <a:xfrm rot="5460000">
            <a:off x="6100763" y="4903787"/>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8" name="Oval 18"/>
          <p:cNvSpPr>
            <a:spLocks noChangeArrowheads="1"/>
          </p:cNvSpPr>
          <p:nvPr/>
        </p:nvSpPr>
        <p:spPr bwMode="auto">
          <a:xfrm rot="5460000">
            <a:off x="6095206" y="5204619"/>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79" name="Oval 19"/>
          <p:cNvSpPr>
            <a:spLocks noChangeArrowheads="1"/>
          </p:cNvSpPr>
          <p:nvPr/>
        </p:nvSpPr>
        <p:spPr bwMode="auto">
          <a:xfrm rot="5460000">
            <a:off x="3673475" y="5829301"/>
            <a:ext cx="141287" cy="157162"/>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0" name="Oval 20"/>
          <p:cNvSpPr>
            <a:spLocks noChangeArrowheads="1"/>
          </p:cNvSpPr>
          <p:nvPr/>
        </p:nvSpPr>
        <p:spPr bwMode="auto">
          <a:xfrm rot="5460000">
            <a:off x="3667919"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1" name="Line 21"/>
          <p:cNvSpPr>
            <a:spLocks noChangeShapeType="1"/>
          </p:cNvSpPr>
          <p:nvPr/>
        </p:nvSpPr>
        <p:spPr bwMode="auto">
          <a:xfrm flipH="1">
            <a:off x="3825875" y="5829300"/>
            <a:ext cx="1588" cy="452438"/>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2" name="Oval 22"/>
          <p:cNvSpPr>
            <a:spLocks noChangeArrowheads="1"/>
          </p:cNvSpPr>
          <p:nvPr/>
        </p:nvSpPr>
        <p:spPr bwMode="auto">
          <a:xfrm rot="5460000">
            <a:off x="4881563" y="5829300"/>
            <a:ext cx="141287"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3" name="Oval 23"/>
          <p:cNvSpPr>
            <a:spLocks noChangeArrowheads="1"/>
          </p:cNvSpPr>
          <p:nvPr/>
        </p:nvSpPr>
        <p:spPr bwMode="auto">
          <a:xfrm rot="5460000">
            <a:off x="4876006"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4" name="Line 24"/>
          <p:cNvSpPr>
            <a:spLocks noChangeShapeType="1"/>
          </p:cNvSpPr>
          <p:nvPr/>
        </p:nvSpPr>
        <p:spPr bwMode="auto">
          <a:xfrm>
            <a:off x="5138738" y="5829300"/>
            <a:ext cx="1587" cy="4445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5" name="Oval 25"/>
          <p:cNvSpPr>
            <a:spLocks noChangeArrowheads="1"/>
          </p:cNvSpPr>
          <p:nvPr/>
        </p:nvSpPr>
        <p:spPr bwMode="auto">
          <a:xfrm rot="5460000">
            <a:off x="6089650" y="5829301"/>
            <a:ext cx="141287" cy="157162"/>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6" name="Oval 26"/>
          <p:cNvSpPr>
            <a:spLocks noChangeArrowheads="1"/>
          </p:cNvSpPr>
          <p:nvPr/>
        </p:nvSpPr>
        <p:spPr bwMode="auto">
          <a:xfrm rot="5460000">
            <a:off x="6084094"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7" name="Line 27"/>
          <p:cNvSpPr>
            <a:spLocks noChangeShapeType="1"/>
          </p:cNvSpPr>
          <p:nvPr/>
        </p:nvSpPr>
        <p:spPr bwMode="auto">
          <a:xfrm>
            <a:off x="3741738"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8" name="Line 28"/>
          <p:cNvSpPr>
            <a:spLocks noChangeShapeType="1"/>
          </p:cNvSpPr>
          <p:nvPr/>
        </p:nvSpPr>
        <p:spPr bwMode="auto">
          <a:xfrm>
            <a:off x="4938713"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89" name="Line 29"/>
          <p:cNvSpPr>
            <a:spLocks noChangeShapeType="1"/>
          </p:cNvSpPr>
          <p:nvPr/>
        </p:nvSpPr>
        <p:spPr bwMode="auto">
          <a:xfrm>
            <a:off x="6169025" y="5375275"/>
            <a:ext cx="0" cy="4619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0" name="Line 30"/>
          <p:cNvSpPr>
            <a:spLocks noChangeShapeType="1"/>
          </p:cNvSpPr>
          <p:nvPr/>
        </p:nvSpPr>
        <p:spPr bwMode="auto">
          <a:xfrm>
            <a:off x="3752850" y="5465763"/>
            <a:ext cx="367506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1" name="Line 31"/>
          <p:cNvSpPr>
            <a:spLocks noChangeShapeType="1"/>
          </p:cNvSpPr>
          <p:nvPr/>
        </p:nvSpPr>
        <p:spPr bwMode="auto">
          <a:xfrm>
            <a:off x="4949825" y="5616575"/>
            <a:ext cx="24034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2" name="Line 32"/>
          <p:cNvSpPr>
            <a:spLocks noChangeShapeType="1"/>
          </p:cNvSpPr>
          <p:nvPr/>
        </p:nvSpPr>
        <p:spPr bwMode="auto">
          <a:xfrm>
            <a:off x="6169025" y="5756275"/>
            <a:ext cx="12525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3" name="Oval 33"/>
          <p:cNvSpPr>
            <a:spLocks noChangeArrowheads="1"/>
          </p:cNvSpPr>
          <p:nvPr/>
        </p:nvSpPr>
        <p:spPr bwMode="auto">
          <a:xfrm>
            <a:off x="3679825" y="541972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4" name="Oval 34"/>
          <p:cNvSpPr>
            <a:spLocks noChangeArrowheads="1"/>
          </p:cNvSpPr>
          <p:nvPr/>
        </p:nvSpPr>
        <p:spPr bwMode="auto">
          <a:xfrm>
            <a:off x="4876800" y="5570538"/>
            <a:ext cx="112713"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5" name="Oval 35"/>
          <p:cNvSpPr>
            <a:spLocks noChangeArrowheads="1"/>
          </p:cNvSpPr>
          <p:nvPr/>
        </p:nvSpPr>
        <p:spPr bwMode="auto">
          <a:xfrm>
            <a:off x="6107113" y="5700713"/>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6" name="Oval 36"/>
          <p:cNvSpPr>
            <a:spLocks noChangeArrowheads="1"/>
          </p:cNvSpPr>
          <p:nvPr/>
        </p:nvSpPr>
        <p:spPr bwMode="auto">
          <a:xfrm>
            <a:off x="3686175" y="45497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7" name="Oval 37"/>
          <p:cNvSpPr>
            <a:spLocks noChangeArrowheads="1"/>
          </p:cNvSpPr>
          <p:nvPr/>
        </p:nvSpPr>
        <p:spPr bwMode="auto">
          <a:xfrm>
            <a:off x="3683000" y="65182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8" name="Oval 38"/>
          <p:cNvSpPr>
            <a:spLocks noChangeArrowheads="1"/>
          </p:cNvSpPr>
          <p:nvPr/>
        </p:nvSpPr>
        <p:spPr bwMode="auto">
          <a:xfrm>
            <a:off x="4887913" y="6523038"/>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6999" name="Oval 39"/>
          <p:cNvSpPr>
            <a:spLocks noChangeArrowheads="1"/>
          </p:cNvSpPr>
          <p:nvPr/>
        </p:nvSpPr>
        <p:spPr bwMode="auto">
          <a:xfrm>
            <a:off x="4889500" y="4556125"/>
            <a:ext cx="114300"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00" name="Rectangle 40"/>
          <p:cNvSpPr>
            <a:spLocks noChangeArrowheads="1"/>
          </p:cNvSpPr>
          <p:nvPr/>
        </p:nvSpPr>
        <p:spPr bwMode="auto">
          <a:xfrm>
            <a:off x="3127375"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7001" name="Rectangle 41"/>
          <p:cNvSpPr>
            <a:spLocks noChangeArrowheads="1"/>
          </p:cNvSpPr>
          <p:nvPr/>
        </p:nvSpPr>
        <p:spPr bwMode="auto">
          <a:xfrm>
            <a:off x="5565775" y="4922838"/>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7002" name="Rectangle 42"/>
          <p:cNvSpPr>
            <a:spLocks noChangeArrowheads="1"/>
          </p:cNvSpPr>
          <p:nvPr/>
        </p:nvSpPr>
        <p:spPr bwMode="auto">
          <a:xfrm>
            <a:off x="4330700"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7003" name="Rectangle 43"/>
          <p:cNvSpPr>
            <a:spLocks noChangeArrowheads="1"/>
          </p:cNvSpPr>
          <p:nvPr/>
        </p:nvSpPr>
        <p:spPr bwMode="auto">
          <a:xfrm>
            <a:off x="56165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7004" name="Rectangle 44"/>
          <p:cNvSpPr>
            <a:spLocks noChangeArrowheads="1"/>
          </p:cNvSpPr>
          <p:nvPr/>
        </p:nvSpPr>
        <p:spPr bwMode="auto">
          <a:xfrm>
            <a:off x="43973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7005" name="Rectangle 45"/>
          <p:cNvSpPr>
            <a:spLocks noChangeArrowheads="1"/>
          </p:cNvSpPr>
          <p:nvPr/>
        </p:nvSpPr>
        <p:spPr bwMode="auto">
          <a:xfrm>
            <a:off x="3195638"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7006" name="Rectangle 46"/>
          <p:cNvSpPr>
            <a:spLocks noChangeArrowheads="1"/>
          </p:cNvSpPr>
          <p:nvPr/>
        </p:nvSpPr>
        <p:spPr bwMode="auto">
          <a:xfrm>
            <a:off x="858838" y="4410075"/>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7007" name="Rectangle 47"/>
          <p:cNvSpPr>
            <a:spLocks noChangeArrowheads="1"/>
          </p:cNvSpPr>
          <p:nvPr/>
        </p:nvSpPr>
        <p:spPr bwMode="auto">
          <a:xfrm>
            <a:off x="858838" y="6402388"/>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7008" name="Rectangle 48"/>
          <p:cNvSpPr>
            <a:spLocks noChangeArrowheads="1"/>
          </p:cNvSpPr>
          <p:nvPr/>
        </p:nvSpPr>
        <p:spPr bwMode="auto">
          <a:xfrm>
            <a:off x="1044575" y="5497513"/>
            <a:ext cx="1166813"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DC Bus</a:t>
            </a:r>
          </a:p>
        </p:txBody>
      </p:sp>
      <p:sp>
        <p:nvSpPr>
          <p:cNvPr id="297009" name="Line 49"/>
          <p:cNvSpPr>
            <a:spLocks noChangeShapeType="1"/>
          </p:cNvSpPr>
          <p:nvPr/>
        </p:nvSpPr>
        <p:spPr bwMode="auto">
          <a:xfrm flipV="1">
            <a:off x="1568450" y="4651375"/>
            <a:ext cx="0" cy="814388"/>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10" name="Line 50"/>
          <p:cNvSpPr>
            <a:spLocks noChangeShapeType="1"/>
          </p:cNvSpPr>
          <p:nvPr/>
        </p:nvSpPr>
        <p:spPr bwMode="auto">
          <a:xfrm>
            <a:off x="1568450" y="5888038"/>
            <a:ext cx="0" cy="617537"/>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9218" name="Object 51"/>
          <p:cNvGraphicFramePr>
            <a:graphicFrameLocks noChangeAspect="1"/>
          </p:cNvGraphicFramePr>
          <p:nvPr/>
        </p:nvGraphicFramePr>
        <p:xfrm>
          <a:off x="7326313" y="5240338"/>
          <a:ext cx="844550" cy="750887"/>
        </p:xfrm>
        <a:graphic>
          <a:graphicData uri="http://schemas.openxmlformats.org/presentationml/2006/ole">
            <p:oleObj spid="_x0000_s9218" name="VISIO" r:id="rId5" imgW="491760" imgH="491760" progId="">
              <p:embed/>
            </p:oleObj>
          </a:graphicData>
        </a:graphic>
      </p:graphicFrame>
      <p:sp>
        <p:nvSpPr>
          <p:cNvPr id="297012" name="Text Box 52"/>
          <p:cNvSpPr txBox="1">
            <a:spLocks noChangeArrowheads="1"/>
          </p:cNvSpPr>
          <p:nvPr/>
        </p:nvSpPr>
        <p:spPr bwMode="auto">
          <a:xfrm>
            <a:off x="231775" y="1125538"/>
            <a:ext cx="404813" cy="118745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FF9900"/>
                </a:solidFill>
                <a:effectLst>
                  <a:outerShdw blurRad="38100" dist="38100" dir="2700000" algn="tl">
                    <a:srgbClr val="000000"/>
                  </a:outerShdw>
                </a:effectLst>
                <a:latin typeface="Arial" pitchFamily="34" charset="0"/>
                <a:cs typeface="+mn-cs"/>
              </a:rPr>
              <a:t>A</a:t>
            </a:r>
          </a:p>
          <a:p>
            <a:pPr eaLnBrk="0" hangingPunct="0">
              <a:defRPr/>
            </a:pPr>
            <a:r>
              <a:rPr lang="en-US" altLang="en-US" sz="2400" b="0">
                <a:solidFill>
                  <a:schemeClr val="bg1"/>
                </a:solidFill>
                <a:effectLst>
                  <a:outerShdw blurRad="38100" dist="38100" dir="2700000" algn="tl">
                    <a:srgbClr val="000000"/>
                  </a:outerShdw>
                </a:effectLst>
                <a:latin typeface="Arial" pitchFamily="34" charset="0"/>
                <a:cs typeface="+mn-cs"/>
              </a:rPr>
              <a:t>B</a:t>
            </a:r>
          </a:p>
          <a:p>
            <a:pPr eaLnBrk="0" hangingPunct="0">
              <a:defRPr/>
            </a:pPr>
            <a:r>
              <a:rPr lang="en-US" altLang="en-US" sz="2400" b="0">
                <a:solidFill>
                  <a:srgbClr val="60C900"/>
                </a:solidFill>
                <a:effectLst>
                  <a:outerShdw blurRad="38100" dist="38100" dir="2700000" algn="tl">
                    <a:srgbClr val="000000"/>
                  </a:outerShdw>
                </a:effectLst>
                <a:latin typeface="Arial" pitchFamily="34" charset="0"/>
                <a:cs typeface="+mn-cs"/>
              </a:rPr>
              <a:t>C</a:t>
            </a:r>
          </a:p>
        </p:txBody>
      </p:sp>
      <p:sp>
        <p:nvSpPr>
          <p:cNvPr id="297013" name="Text Box 53"/>
          <p:cNvSpPr txBox="1">
            <a:spLocks noChangeArrowheads="1"/>
          </p:cNvSpPr>
          <p:nvPr/>
        </p:nvSpPr>
        <p:spPr bwMode="auto">
          <a:xfrm>
            <a:off x="612775" y="2630488"/>
            <a:ext cx="354013"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0</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p:txBody>
      </p:sp>
      <p:graphicFrame>
        <p:nvGraphicFramePr>
          <p:cNvPr id="9219" name="Object 54"/>
          <p:cNvGraphicFramePr>
            <a:graphicFrameLocks noChangeAspect="1"/>
          </p:cNvGraphicFramePr>
          <p:nvPr/>
        </p:nvGraphicFramePr>
        <p:xfrm>
          <a:off x="657225" y="1166813"/>
          <a:ext cx="8059738" cy="1133475"/>
        </p:xfrm>
        <a:graphic>
          <a:graphicData uri="http://schemas.openxmlformats.org/presentationml/2006/ole">
            <p:oleObj spid="_x0000_s9219" name="Photo Editor Photo" r:id="rId6" imgW="8059275" imgH="1133633" progId="">
              <p:embed/>
            </p:oleObj>
          </a:graphicData>
        </a:graphic>
      </p:graphicFrame>
      <p:sp>
        <p:nvSpPr>
          <p:cNvPr id="297015" name="Line 55"/>
          <p:cNvSpPr>
            <a:spLocks noChangeShapeType="1"/>
          </p:cNvSpPr>
          <p:nvPr/>
        </p:nvSpPr>
        <p:spPr bwMode="auto">
          <a:xfrm>
            <a:off x="80010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16" name="Line 56"/>
          <p:cNvSpPr>
            <a:spLocks noChangeShapeType="1"/>
          </p:cNvSpPr>
          <p:nvPr/>
        </p:nvSpPr>
        <p:spPr bwMode="auto">
          <a:xfrm>
            <a:off x="194310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17" name="Text Box 57"/>
          <p:cNvSpPr txBox="1">
            <a:spLocks noChangeArrowheads="1"/>
          </p:cNvSpPr>
          <p:nvPr/>
        </p:nvSpPr>
        <p:spPr bwMode="auto">
          <a:xfrm>
            <a:off x="17748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1</a:t>
            </a:r>
          </a:p>
        </p:txBody>
      </p:sp>
      <p:sp>
        <p:nvSpPr>
          <p:cNvPr id="297018" name="Rectangle 58"/>
          <p:cNvSpPr>
            <a:spLocks noChangeArrowheads="1"/>
          </p:cNvSpPr>
          <p:nvPr/>
        </p:nvSpPr>
        <p:spPr bwMode="auto">
          <a:xfrm>
            <a:off x="781050" y="3238500"/>
            <a:ext cx="2147888" cy="304800"/>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19" name="Rectangle 59"/>
          <p:cNvSpPr>
            <a:spLocks noChangeArrowheads="1"/>
          </p:cNvSpPr>
          <p:nvPr/>
        </p:nvSpPr>
        <p:spPr bwMode="auto">
          <a:xfrm>
            <a:off x="781050" y="3543300"/>
            <a:ext cx="3341688" cy="304800"/>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20" name="Rectangle 60"/>
          <p:cNvSpPr>
            <a:spLocks noChangeArrowheads="1"/>
          </p:cNvSpPr>
          <p:nvPr/>
        </p:nvSpPr>
        <p:spPr bwMode="auto">
          <a:xfrm>
            <a:off x="781050" y="3848100"/>
            <a:ext cx="1181100" cy="304800"/>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277" name="Rectangle 61"/>
          <p:cNvSpPr>
            <a:spLocks noChangeArrowheads="1"/>
          </p:cNvSpPr>
          <p:nvPr/>
        </p:nvSpPr>
        <p:spPr bwMode="auto">
          <a:xfrm>
            <a:off x="1330325" y="32496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9278" name="Rectangle 62"/>
          <p:cNvSpPr>
            <a:spLocks noChangeArrowheads="1"/>
          </p:cNvSpPr>
          <p:nvPr/>
        </p:nvSpPr>
        <p:spPr bwMode="auto">
          <a:xfrm>
            <a:off x="1874838" y="35544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9279" name="Rectangle 63"/>
          <p:cNvSpPr>
            <a:spLocks noChangeArrowheads="1"/>
          </p:cNvSpPr>
          <p:nvPr/>
        </p:nvSpPr>
        <p:spPr bwMode="auto">
          <a:xfrm>
            <a:off x="877888" y="38592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grpSp>
        <p:nvGrpSpPr>
          <p:cNvPr id="9280" name="Group 64"/>
          <p:cNvGrpSpPr>
            <a:grpSpLocks/>
          </p:cNvGrpSpPr>
          <p:nvPr/>
        </p:nvGrpSpPr>
        <p:grpSpPr bwMode="auto">
          <a:xfrm>
            <a:off x="2746375" y="1143000"/>
            <a:ext cx="381000" cy="1944688"/>
            <a:chOff x="1730" y="720"/>
            <a:chExt cx="240" cy="1225"/>
          </a:xfrm>
        </p:grpSpPr>
        <p:sp>
          <p:nvSpPr>
            <p:cNvPr id="297025" name="Line 65"/>
            <p:cNvSpPr>
              <a:spLocks noChangeShapeType="1"/>
            </p:cNvSpPr>
            <p:nvPr/>
          </p:nvSpPr>
          <p:spPr bwMode="auto">
            <a:xfrm>
              <a:off x="1836" y="720"/>
              <a:ext cx="0" cy="888"/>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26" name="Text Box 66"/>
            <p:cNvSpPr txBox="1">
              <a:spLocks noChangeArrowheads="1"/>
            </p:cNvSpPr>
            <p:nvPr/>
          </p:nvSpPr>
          <p:spPr bwMode="auto">
            <a:xfrm>
              <a:off x="1730"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2</a:t>
              </a:r>
            </a:p>
          </p:txBody>
        </p:sp>
      </p:grpSp>
      <p:sp>
        <p:nvSpPr>
          <p:cNvPr id="297027" name="Rectangle 67"/>
          <p:cNvSpPr>
            <a:spLocks noChangeArrowheads="1"/>
          </p:cNvSpPr>
          <p:nvPr/>
        </p:nvSpPr>
        <p:spPr bwMode="auto">
          <a:xfrm>
            <a:off x="1958975" y="3849688"/>
            <a:ext cx="321945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282" name="Rectangle 68"/>
          <p:cNvSpPr>
            <a:spLocks noChangeArrowheads="1"/>
          </p:cNvSpPr>
          <p:nvPr/>
        </p:nvSpPr>
        <p:spPr bwMode="auto">
          <a:xfrm>
            <a:off x="3097213" y="3860800"/>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297029" name="Line 69"/>
          <p:cNvSpPr>
            <a:spLocks noChangeShapeType="1"/>
          </p:cNvSpPr>
          <p:nvPr/>
        </p:nvSpPr>
        <p:spPr bwMode="auto">
          <a:xfrm>
            <a:off x="6270625" y="4889500"/>
            <a:ext cx="0" cy="465138"/>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30" name="Line 70"/>
          <p:cNvSpPr>
            <a:spLocks noChangeShapeType="1"/>
          </p:cNvSpPr>
          <p:nvPr/>
        </p:nvSpPr>
        <p:spPr bwMode="auto">
          <a:xfrm>
            <a:off x="6356350" y="5830888"/>
            <a:ext cx="1588" cy="44608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31" name="Line 71"/>
          <p:cNvSpPr>
            <a:spLocks noChangeShapeType="1"/>
          </p:cNvSpPr>
          <p:nvPr/>
        </p:nvSpPr>
        <p:spPr bwMode="auto">
          <a:xfrm>
            <a:off x="409575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32" name="Text Box 72"/>
          <p:cNvSpPr txBox="1">
            <a:spLocks noChangeArrowheads="1"/>
          </p:cNvSpPr>
          <p:nvPr/>
        </p:nvSpPr>
        <p:spPr bwMode="auto">
          <a:xfrm>
            <a:off x="392747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3</a:t>
            </a:r>
          </a:p>
        </p:txBody>
      </p:sp>
      <p:sp>
        <p:nvSpPr>
          <p:cNvPr id="297033" name="Rectangle 73"/>
          <p:cNvSpPr>
            <a:spLocks noChangeArrowheads="1"/>
          </p:cNvSpPr>
          <p:nvPr/>
        </p:nvSpPr>
        <p:spPr bwMode="auto">
          <a:xfrm>
            <a:off x="2927350" y="3238500"/>
            <a:ext cx="2254250" cy="304800"/>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288" name="Rectangle 74"/>
          <p:cNvSpPr>
            <a:spLocks noChangeArrowheads="1"/>
          </p:cNvSpPr>
          <p:nvPr/>
        </p:nvSpPr>
        <p:spPr bwMode="auto">
          <a:xfrm>
            <a:off x="3597275" y="324961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297035" name="Line 75"/>
          <p:cNvSpPr>
            <a:spLocks noChangeShapeType="1"/>
          </p:cNvSpPr>
          <p:nvPr/>
        </p:nvSpPr>
        <p:spPr bwMode="auto">
          <a:xfrm>
            <a:off x="516255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7036" name="Text Box 76"/>
          <p:cNvSpPr txBox="1">
            <a:spLocks noChangeArrowheads="1"/>
          </p:cNvSpPr>
          <p:nvPr/>
        </p:nvSpPr>
        <p:spPr bwMode="auto">
          <a:xfrm>
            <a:off x="49752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t</a:t>
            </a:r>
            <a:r>
              <a:rPr lang="en-US" altLang="en-US" sz="2400" b="0" baseline="-25000">
                <a:solidFill>
                  <a:schemeClr val="bg2"/>
                </a:solidFill>
                <a:effectLst>
                  <a:outerShdw blurRad="38100" dist="38100" dir="2700000" algn="tl">
                    <a:srgbClr val="FFFFFF"/>
                  </a:outerShdw>
                </a:effectLst>
                <a:latin typeface="Arial" pitchFamily="34" charset="0"/>
                <a:cs typeface="+mn-cs"/>
              </a:rPr>
              <a:t>4</a:t>
            </a:r>
          </a:p>
        </p:txBody>
      </p:sp>
      <p:sp>
        <p:nvSpPr>
          <p:cNvPr id="297037" name="Rectangle 77"/>
          <p:cNvSpPr>
            <a:spLocks noChangeArrowheads="1"/>
          </p:cNvSpPr>
          <p:nvPr/>
        </p:nvSpPr>
        <p:spPr bwMode="auto">
          <a:xfrm>
            <a:off x="4121150" y="3543300"/>
            <a:ext cx="1060450" cy="304800"/>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9292" name="Rectangle 78"/>
          <p:cNvSpPr>
            <a:spLocks noChangeArrowheads="1"/>
          </p:cNvSpPr>
          <p:nvPr/>
        </p:nvSpPr>
        <p:spPr bwMode="auto">
          <a:xfrm>
            <a:off x="4154488" y="3548063"/>
            <a:ext cx="1006475" cy="30162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3813" y="0"/>
            <a:ext cx="9096375" cy="1162050"/>
          </a:xfrm>
        </p:spPr>
        <p:txBody>
          <a:bodyPr/>
          <a:lstStyle/>
          <a:p>
            <a:pPr algn="ctr">
              <a:defRPr/>
            </a:pPr>
            <a:r>
              <a:rPr lang="en-US" altLang="en-US" sz="4800" smtClean="0"/>
              <a:t>Variable Frequency Drive (VFD)</a:t>
            </a:r>
          </a:p>
        </p:txBody>
      </p:sp>
      <p:sp>
        <p:nvSpPr>
          <p:cNvPr id="124931" name="Rectangle 3"/>
          <p:cNvSpPr>
            <a:spLocks noChangeArrowheads="1"/>
          </p:cNvSpPr>
          <p:nvPr/>
        </p:nvSpPr>
        <p:spPr bwMode="auto">
          <a:xfrm>
            <a:off x="457200" y="1238250"/>
            <a:ext cx="7772400" cy="238125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Arial" pitchFamily="34" charset="0"/>
              </a:rPr>
              <a:t>Device used to vary the speed of a driven load, such as pumps, blowers, compressors, conveyors &amp; punch presses, to exactly match the process requirements &amp; achieve energy savings too</a:t>
            </a:r>
            <a:br>
              <a:rPr lang="en-US" altLang="en-US" sz="2400" b="0">
                <a:solidFill>
                  <a:schemeClr val="bg2"/>
                </a:solidFill>
                <a:effectLst>
                  <a:outerShdw blurRad="38100" dist="38100" dir="2700000" algn="tl">
                    <a:srgbClr val="FFFFFF"/>
                  </a:outerShdw>
                </a:effectLst>
                <a:latin typeface="Arial" pitchFamily="34" charset="0"/>
                <a:cs typeface="Arial" pitchFamily="34" charset="0"/>
              </a:rPr>
            </a:br>
            <a:endParaRPr lang="en-US" altLang="en-US" sz="2400" b="0">
              <a:solidFill>
                <a:schemeClr val="bg2"/>
              </a:solidFill>
              <a:effectLst>
                <a:outerShdw blurRad="38100" dist="38100" dir="2700000" algn="tl">
                  <a:srgbClr val="FFFFFF"/>
                </a:outerShdw>
              </a:effectLst>
              <a:latin typeface="Arial" pitchFamily="34" charset="0"/>
              <a:cs typeface="Arial" pitchFamily="34" charset="0"/>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Includes built-in overload protection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(no heater elements required)</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Adjusts both the frequency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&amp; voltage to the motor</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Reduces the inrush current to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150% (adjustable) of the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motor rated current</a:t>
            </a: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Arial" pitchFamily="34" charset="0"/>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Arial" pitchFamily="34" charset="0"/>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p:txBody>
      </p:sp>
      <p:pic>
        <p:nvPicPr>
          <p:cNvPr id="21507" name="Picture 12" descr="GPD_315_V7_4X_TALL_UNIT"/>
          <p:cNvPicPr>
            <a:picLocks noChangeAspect="1" noChangeArrowheads="1"/>
          </p:cNvPicPr>
          <p:nvPr/>
        </p:nvPicPr>
        <p:blipFill>
          <a:blip r:embed="rId4"/>
          <a:srcRect/>
          <a:stretch>
            <a:fillRect/>
          </a:stretch>
        </p:blipFill>
        <p:spPr bwMode="auto">
          <a:xfrm>
            <a:off x="5908675" y="2881313"/>
            <a:ext cx="2838450" cy="3548062"/>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23813" y="-57150"/>
            <a:ext cx="9096375" cy="1162050"/>
          </a:xfrm>
        </p:spPr>
        <p:txBody>
          <a:bodyPr/>
          <a:lstStyle/>
          <a:p>
            <a:pPr algn="ctr">
              <a:defRPr/>
            </a:pPr>
            <a:r>
              <a:rPr lang="en-US" altLang="en-US" sz="4800" smtClean="0"/>
              <a:t>VFD Principle No. 3</a:t>
            </a:r>
          </a:p>
        </p:txBody>
      </p:sp>
      <p:sp>
        <p:nvSpPr>
          <p:cNvPr id="299011" name="Line 3"/>
          <p:cNvSpPr>
            <a:spLocks noChangeShapeType="1"/>
          </p:cNvSpPr>
          <p:nvPr/>
        </p:nvSpPr>
        <p:spPr bwMode="auto">
          <a:xfrm>
            <a:off x="1336675" y="4600575"/>
            <a:ext cx="483235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2" name="Line 4"/>
          <p:cNvSpPr>
            <a:spLocks noChangeShapeType="1"/>
          </p:cNvSpPr>
          <p:nvPr/>
        </p:nvSpPr>
        <p:spPr bwMode="auto">
          <a:xfrm flipV="1">
            <a:off x="1325563" y="6557963"/>
            <a:ext cx="4840287"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3" name="Line 5"/>
          <p:cNvSpPr>
            <a:spLocks noChangeShapeType="1"/>
          </p:cNvSpPr>
          <p:nvPr/>
        </p:nvSpPr>
        <p:spPr bwMode="auto">
          <a:xfrm>
            <a:off x="3741738" y="46101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4" name="Line 6"/>
          <p:cNvSpPr>
            <a:spLocks noChangeShapeType="1"/>
          </p:cNvSpPr>
          <p:nvPr/>
        </p:nvSpPr>
        <p:spPr bwMode="auto">
          <a:xfrm>
            <a:off x="3741738" y="62992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5" name="Line 7"/>
          <p:cNvSpPr>
            <a:spLocks noChangeShapeType="1"/>
          </p:cNvSpPr>
          <p:nvPr/>
        </p:nvSpPr>
        <p:spPr bwMode="auto">
          <a:xfrm>
            <a:off x="4949825" y="4621213"/>
            <a:ext cx="0" cy="2603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6" name="Line 8"/>
          <p:cNvSpPr>
            <a:spLocks noChangeShapeType="1"/>
          </p:cNvSpPr>
          <p:nvPr/>
        </p:nvSpPr>
        <p:spPr bwMode="auto">
          <a:xfrm>
            <a:off x="4949825" y="6289675"/>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7" name="Line 9"/>
          <p:cNvSpPr>
            <a:spLocks noChangeShapeType="1"/>
          </p:cNvSpPr>
          <p:nvPr/>
        </p:nvSpPr>
        <p:spPr bwMode="auto">
          <a:xfrm>
            <a:off x="6169025" y="6299200"/>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8" name="Line 10"/>
          <p:cNvSpPr>
            <a:spLocks noChangeShapeType="1"/>
          </p:cNvSpPr>
          <p:nvPr/>
        </p:nvSpPr>
        <p:spPr bwMode="auto">
          <a:xfrm>
            <a:off x="6172200" y="4597400"/>
            <a:ext cx="0" cy="2952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19" name="Oval 11"/>
          <p:cNvSpPr>
            <a:spLocks noChangeArrowheads="1"/>
          </p:cNvSpPr>
          <p:nvPr/>
        </p:nvSpPr>
        <p:spPr bwMode="auto">
          <a:xfrm rot="5460000">
            <a:off x="3662363" y="4894262"/>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0" name="Oval 12"/>
          <p:cNvSpPr>
            <a:spLocks noChangeArrowheads="1"/>
          </p:cNvSpPr>
          <p:nvPr/>
        </p:nvSpPr>
        <p:spPr bwMode="auto">
          <a:xfrm rot="5460000">
            <a:off x="3656806" y="5195094"/>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1" name="Line 13"/>
          <p:cNvSpPr>
            <a:spLocks noChangeShapeType="1"/>
          </p:cNvSpPr>
          <p:nvPr/>
        </p:nvSpPr>
        <p:spPr bwMode="auto">
          <a:xfrm>
            <a:off x="3925888" y="4894263"/>
            <a:ext cx="0" cy="465137"/>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2" name="Oval 14"/>
          <p:cNvSpPr>
            <a:spLocks noChangeArrowheads="1"/>
          </p:cNvSpPr>
          <p:nvPr/>
        </p:nvSpPr>
        <p:spPr bwMode="auto">
          <a:xfrm rot="5460000">
            <a:off x="4859338" y="4894262"/>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3" name="Oval 15"/>
          <p:cNvSpPr>
            <a:spLocks noChangeArrowheads="1"/>
          </p:cNvSpPr>
          <p:nvPr/>
        </p:nvSpPr>
        <p:spPr bwMode="auto">
          <a:xfrm rot="5460000">
            <a:off x="4853781" y="5195094"/>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4" name="Line 16"/>
          <p:cNvSpPr>
            <a:spLocks noChangeShapeType="1"/>
          </p:cNvSpPr>
          <p:nvPr/>
        </p:nvSpPr>
        <p:spPr bwMode="auto">
          <a:xfrm>
            <a:off x="5032375" y="4894263"/>
            <a:ext cx="1588" cy="44608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5" name="Oval 17"/>
          <p:cNvSpPr>
            <a:spLocks noChangeArrowheads="1"/>
          </p:cNvSpPr>
          <p:nvPr/>
        </p:nvSpPr>
        <p:spPr bwMode="auto">
          <a:xfrm rot="5460000">
            <a:off x="6100763" y="4903787"/>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6" name="Oval 18"/>
          <p:cNvSpPr>
            <a:spLocks noChangeArrowheads="1"/>
          </p:cNvSpPr>
          <p:nvPr/>
        </p:nvSpPr>
        <p:spPr bwMode="auto">
          <a:xfrm rot="5460000">
            <a:off x="6095206" y="5204619"/>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7" name="Oval 19"/>
          <p:cNvSpPr>
            <a:spLocks noChangeArrowheads="1"/>
          </p:cNvSpPr>
          <p:nvPr/>
        </p:nvSpPr>
        <p:spPr bwMode="auto">
          <a:xfrm rot="5460000">
            <a:off x="3673475" y="5829301"/>
            <a:ext cx="141287" cy="157162"/>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8" name="Oval 20"/>
          <p:cNvSpPr>
            <a:spLocks noChangeArrowheads="1"/>
          </p:cNvSpPr>
          <p:nvPr/>
        </p:nvSpPr>
        <p:spPr bwMode="auto">
          <a:xfrm rot="5460000">
            <a:off x="3667919"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29" name="Line 21"/>
          <p:cNvSpPr>
            <a:spLocks noChangeShapeType="1"/>
          </p:cNvSpPr>
          <p:nvPr/>
        </p:nvSpPr>
        <p:spPr bwMode="auto">
          <a:xfrm flipH="1">
            <a:off x="3844925" y="5829300"/>
            <a:ext cx="1588" cy="452438"/>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0" name="Oval 22"/>
          <p:cNvSpPr>
            <a:spLocks noChangeArrowheads="1"/>
          </p:cNvSpPr>
          <p:nvPr/>
        </p:nvSpPr>
        <p:spPr bwMode="auto">
          <a:xfrm rot="5460000">
            <a:off x="4881563" y="5829300"/>
            <a:ext cx="141287"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1" name="Oval 23"/>
          <p:cNvSpPr>
            <a:spLocks noChangeArrowheads="1"/>
          </p:cNvSpPr>
          <p:nvPr/>
        </p:nvSpPr>
        <p:spPr bwMode="auto">
          <a:xfrm rot="5460000">
            <a:off x="4876006"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2" name="Line 24"/>
          <p:cNvSpPr>
            <a:spLocks noChangeShapeType="1"/>
          </p:cNvSpPr>
          <p:nvPr/>
        </p:nvSpPr>
        <p:spPr bwMode="auto">
          <a:xfrm>
            <a:off x="5138738" y="5829300"/>
            <a:ext cx="1587" cy="4445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3" name="Oval 25"/>
          <p:cNvSpPr>
            <a:spLocks noChangeArrowheads="1"/>
          </p:cNvSpPr>
          <p:nvPr/>
        </p:nvSpPr>
        <p:spPr bwMode="auto">
          <a:xfrm rot="5460000">
            <a:off x="6089650" y="5829301"/>
            <a:ext cx="141287" cy="157162"/>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4" name="Oval 26"/>
          <p:cNvSpPr>
            <a:spLocks noChangeArrowheads="1"/>
          </p:cNvSpPr>
          <p:nvPr/>
        </p:nvSpPr>
        <p:spPr bwMode="auto">
          <a:xfrm rot="5460000">
            <a:off x="6084094"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5" name="Line 27"/>
          <p:cNvSpPr>
            <a:spLocks noChangeShapeType="1"/>
          </p:cNvSpPr>
          <p:nvPr/>
        </p:nvSpPr>
        <p:spPr bwMode="auto">
          <a:xfrm>
            <a:off x="3741738"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6" name="Line 28"/>
          <p:cNvSpPr>
            <a:spLocks noChangeShapeType="1"/>
          </p:cNvSpPr>
          <p:nvPr/>
        </p:nvSpPr>
        <p:spPr bwMode="auto">
          <a:xfrm>
            <a:off x="4938713"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7" name="Line 29"/>
          <p:cNvSpPr>
            <a:spLocks noChangeShapeType="1"/>
          </p:cNvSpPr>
          <p:nvPr/>
        </p:nvSpPr>
        <p:spPr bwMode="auto">
          <a:xfrm>
            <a:off x="6169025" y="5375275"/>
            <a:ext cx="0" cy="4619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8" name="Line 30"/>
          <p:cNvSpPr>
            <a:spLocks noChangeShapeType="1"/>
          </p:cNvSpPr>
          <p:nvPr/>
        </p:nvSpPr>
        <p:spPr bwMode="auto">
          <a:xfrm>
            <a:off x="3752850" y="5465763"/>
            <a:ext cx="367506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39" name="Line 31"/>
          <p:cNvSpPr>
            <a:spLocks noChangeShapeType="1"/>
          </p:cNvSpPr>
          <p:nvPr/>
        </p:nvSpPr>
        <p:spPr bwMode="auto">
          <a:xfrm>
            <a:off x="4949825" y="5616575"/>
            <a:ext cx="24034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0" name="Line 32"/>
          <p:cNvSpPr>
            <a:spLocks noChangeShapeType="1"/>
          </p:cNvSpPr>
          <p:nvPr/>
        </p:nvSpPr>
        <p:spPr bwMode="auto">
          <a:xfrm>
            <a:off x="6169025" y="5756275"/>
            <a:ext cx="12525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1" name="Oval 33"/>
          <p:cNvSpPr>
            <a:spLocks noChangeArrowheads="1"/>
          </p:cNvSpPr>
          <p:nvPr/>
        </p:nvSpPr>
        <p:spPr bwMode="auto">
          <a:xfrm>
            <a:off x="3679825" y="541972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2" name="Oval 34"/>
          <p:cNvSpPr>
            <a:spLocks noChangeArrowheads="1"/>
          </p:cNvSpPr>
          <p:nvPr/>
        </p:nvSpPr>
        <p:spPr bwMode="auto">
          <a:xfrm>
            <a:off x="4876800" y="5570538"/>
            <a:ext cx="112713"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3" name="Oval 35"/>
          <p:cNvSpPr>
            <a:spLocks noChangeArrowheads="1"/>
          </p:cNvSpPr>
          <p:nvPr/>
        </p:nvSpPr>
        <p:spPr bwMode="auto">
          <a:xfrm>
            <a:off x="6107113" y="5700713"/>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4" name="Oval 36"/>
          <p:cNvSpPr>
            <a:spLocks noChangeArrowheads="1"/>
          </p:cNvSpPr>
          <p:nvPr/>
        </p:nvSpPr>
        <p:spPr bwMode="auto">
          <a:xfrm>
            <a:off x="3686175" y="45497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5" name="Oval 37"/>
          <p:cNvSpPr>
            <a:spLocks noChangeArrowheads="1"/>
          </p:cNvSpPr>
          <p:nvPr/>
        </p:nvSpPr>
        <p:spPr bwMode="auto">
          <a:xfrm>
            <a:off x="3683000" y="65182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6" name="Oval 38"/>
          <p:cNvSpPr>
            <a:spLocks noChangeArrowheads="1"/>
          </p:cNvSpPr>
          <p:nvPr/>
        </p:nvSpPr>
        <p:spPr bwMode="auto">
          <a:xfrm>
            <a:off x="4887913" y="6523038"/>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7" name="Oval 39"/>
          <p:cNvSpPr>
            <a:spLocks noChangeArrowheads="1"/>
          </p:cNvSpPr>
          <p:nvPr/>
        </p:nvSpPr>
        <p:spPr bwMode="auto">
          <a:xfrm>
            <a:off x="4889500" y="4556125"/>
            <a:ext cx="114300"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48" name="Rectangle 40"/>
          <p:cNvSpPr>
            <a:spLocks noChangeArrowheads="1"/>
          </p:cNvSpPr>
          <p:nvPr/>
        </p:nvSpPr>
        <p:spPr bwMode="auto">
          <a:xfrm>
            <a:off x="3127375"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9049" name="Rectangle 41"/>
          <p:cNvSpPr>
            <a:spLocks noChangeArrowheads="1"/>
          </p:cNvSpPr>
          <p:nvPr/>
        </p:nvSpPr>
        <p:spPr bwMode="auto">
          <a:xfrm>
            <a:off x="5565775" y="4922838"/>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9050" name="Rectangle 42"/>
          <p:cNvSpPr>
            <a:spLocks noChangeArrowheads="1"/>
          </p:cNvSpPr>
          <p:nvPr/>
        </p:nvSpPr>
        <p:spPr bwMode="auto">
          <a:xfrm>
            <a:off x="4330700"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9051" name="Rectangle 43"/>
          <p:cNvSpPr>
            <a:spLocks noChangeArrowheads="1"/>
          </p:cNvSpPr>
          <p:nvPr/>
        </p:nvSpPr>
        <p:spPr bwMode="auto">
          <a:xfrm>
            <a:off x="56165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299052" name="Rectangle 44"/>
          <p:cNvSpPr>
            <a:spLocks noChangeArrowheads="1"/>
          </p:cNvSpPr>
          <p:nvPr/>
        </p:nvSpPr>
        <p:spPr bwMode="auto">
          <a:xfrm>
            <a:off x="43973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299053" name="Rectangle 45"/>
          <p:cNvSpPr>
            <a:spLocks noChangeArrowheads="1"/>
          </p:cNvSpPr>
          <p:nvPr/>
        </p:nvSpPr>
        <p:spPr bwMode="auto">
          <a:xfrm>
            <a:off x="3195638"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299054" name="Rectangle 46"/>
          <p:cNvSpPr>
            <a:spLocks noChangeArrowheads="1"/>
          </p:cNvSpPr>
          <p:nvPr/>
        </p:nvSpPr>
        <p:spPr bwMode="auto">
          <a:xfrm>
            <a:off x="858838" y="4410075"/>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9055" name="Rectangle 47"/>
          <p:cNvSpPr>
            <a:spLocks noChangeArrowheads="1"/>
          </p:cNvSpPr>
          <p:nvPr/>
        </p:nvSpPr>
        <p:spPr bwMode="auto">
          <a:xfrm>
            <a:off x="858838" y="6402388"/>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299056" name="Rectangle 48"/>
          <p:cNvSpPr>
            <a:spLocks noChangeArrowheads="1"/>
          </p:cNvSpPr>
          <p:nvPr/>
        </p:nvSpPr>
        <p:spPr bwMode="auto">
          <a:xfrm>
            <a:off x="1044575" y="5497513"/>
            <a:ext cx="1166813"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DC Bus</a:t>
            </a:r>
          </a:p>
        </p:txBody>
      </p:sp>
      <p:sp>
        <p:nvSpPr>
          <p:cNvPr id="299057" name="Line 49"/>
          <p:cNvSpPr>
            <a:spLocks noChangeShapeType="1"/>
          </p:cNvSpPr>
          <p:nvPr/>
        </p:nvSpPr>
        <p:spPr bwMode="auto">
          <a:xfrm flipV="1">
            <a:off x="1568450" y="4651375"/>
            <a:ext cx="0" cy="814388"/>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58" name="Line 50"/>
          <p:cNvSpPr>
            <a:spLocks noChangeShapeType="1"/>
          </p:cNvSpPr>
          <p:nvPr/>
        </p:nvSpPr>
        <p:spPr bwMode="auto">
          <a:xfrm>
            <a:off x="1568450" y="5888038"/>
            <a:ext cx="0" cy="617537"/>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10242" name="Object 51"/>
          <p:cNvGraphicFramePr>
            <a:graphicFrameLocks noChangeAspect="1"/>
          </p:cNvGraphicFramePr>
          <p:nvPr/>
        </p:nvGraphicFramePr>
        <p:xfrm>
          <a:off x="7326313" y="5240338"/>
          <a:ext cx="844550" cy="750887"/>
        </p:xfrm>
        <a:graphic>
          <a:graphicData uri="http://schemas.openxmlformats.org/presentationml/2006/ole">
            <p:oleObj spid="_x0000_s10242" name="VISIO" r:id="rId5" imgW="491760" imgH="491760" progId="">
              <p:embed/>
            </p:oleObj>
          </a:graphicData>
        </a:graphic>
      </p:graphicFrame>
      <p:sp>
        <p:nvSpPr>
          <p:cNvPr id="299060" name="Text Box 52"/>
          <p:cNvSpPr txBox="1">
            <a:spLocks noChangeArrowheads="1"/>
          </p:cNvSpPr>
          <p:nvPr/>
        </p:nvSpPr>
        <p:spPr bwMode="auto">
          <a:xfrm>
            <a:off x="231775" y="1125538"/>
            <a:ext cx="404813" cy="118745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FF9900"/>
                </a:solidFill>
                <a:effectLst>
                  <a:outerShdw blurRad="38100" dist="38100" dir="2700000" algn="tl">
                    <a:srgbClr val="000000"/>
                  </a:outerShdw>
                </a:effectLst>
                <a:latin typeface="Arial" pitchFamily="34" charset="0"/>
                <a:cs typeface="+mn-cs"/>
              </a:rPr>
              <a:t>A</a:t>
            </a:r>
          </a:p>
          <a:p>
            <a:pPr eaLnBrk="0" hangingPunct="0">
              <a:defRPr/>
            </a:pPr>
            <a:r>
              <a:rPr lang="en-US" altLang="en-US" sz="2400" b="0">
                <a:solidFill>
                  <a:schemeClr val="bg1"/>
                </a:solidFill>
                <a:effectLst>
                  <a:outerShdw blurRad="38100" dist="38100" dir="2700000" algn="tl">
                    <a:srgbClr val="000000"/>
                  </a:outerShdw>
                </a:effectLst>
                <a:latin typeface="Arial" pitchFamily="34" charset="0"/>
                <a:cs typeface="+mn-cs"/>
              </a:rPr>
              <a:t>B</a:t>
            </a:r>
          </a:p>
          <a:p>
            <a:pPr eaLnBrk="0" hangingPunct="0">
              <a:defRPr/>
            </a:pPr>
            <a:r>
              <a:rPr lang="en-US" altLang="en-US" sz="2400" b="0">
                <a:solidFill>
                  <a:srgbClr val="60C900"/>
                </a:solidFill>
                <a:effectLst>
                  <a:outerShdw blurRad="38100" dist="38100" dir="2700000" algn="tl">
                    <a:srgbClr val="000000"/>
                  </a:outerShdw>
                </a:effectLst>
                <a:latin typeface="Arial" pitchFamily="34" charset="0"/>
                <a:cs typeface="+mn-cs"/>
              </a:rPr>
              <a:t>C</a:t>
            </a:r>
          </a:p>
        </p:txBody>
      </p:sp>
      <p:sp>
        <p:nvSpPr>
          <p:cNvPr id="299061" name="Text Box 53"/>
          <p:cNvSpPr txBox="1">
            <a:spLocks noChangeArrowheads="1"/>
          </p:cNvSpPr>
          <p:nvPr/>
        </p:nvSpPr>
        <p:spPr bwMode="auto">
          <a:xfrm>
            <a:off x="612775" y="2630488"/>
            <a:ext cx="354013"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0</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p:txBody>
      </p:sp>
      <p:graphicFrame>
        <p:nvGraphicFramePr>
          <p:cNvPr id="10243" name="Object 54"/>
          <p:cNvGraphicFramePr>
            <a:graphicFrameLocks noChangeAspect="1"/>
          </p:cNvGraphicFramePr>
          <p:nvPr/>
        </p:nvGraphicFramePr>
        <p:xfrm>
          <a:off x="657225" y="1166813"/>
          <a:ext cx="8059738" cy="1133475"/>
        </p:xfrm>
        <a:graphic>
          <a:graphicData uri="http://schemas.openxmlformats.org/presentationml/2006/ole">
            <p:oleObj spid="_x0000_s10243" name="Photo Editor Photo" r:id="rId6" imgW="8059275" imgH="1133633" progId="">
              <p:embed/>
            </p:oleObj>
          </a:graphicData>
        </a:graphic>
      </p:graphicFrame>
      <p:sp>
        <p:nvSpPr>
          <p:cNvPr id="299063" name="Line 55"/>
          <p:cNvSpPr>
            <a:spLocks noChangeShapeType="1"/>
          </p:cNvSpPr>
          <p:nvPr/>
        </p:nvSpPr>
        <p:spPr bwMode="auto">
          <a:xfrm>
            <a:off x="80010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64" name="Line 56"/>
          <p:cNvSpPr>
            <a:spLocks noChangeShapeType="1"/>
          </p:cNvSpPr>
          <p:nvPr/>
        </p:nvSpPr>
        <p:spPr bwMode="auto">
          <a:xfrm>
            <a:off x="194310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65" name="Text Box 57"/>
          <p:cNvSpPr txBox="1">
            <a:spLocks noChangeArrowheads="1"/>
          </p:cNvSpPr>
          <p:nvPr/>
        </p:nvSpPr>
        <p:spPr bwMode="auto">
          <a:xfrm>
            <a:off x="17748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1</a:t>
            </a:r>
          </a:p>
        </p:txBody>
      </p:sp>
      <p:grpSp>
        <p:nvGrpSpPr>
          <p:cNvPr id="10298" name="Group 64"/>
          <p:cNvGrpSpPr>
            <a:grpSpLocks/>
          </p:cNvGrpSpPr>
          <p:nvPr/>
        </p:nvGrpSpPr>
        <p:grpSpPr bwMode="auto">
          <a:xfrm>
            <a:off x="2746375" y="1143000"/>
            <a:ext cx="381000" cy="1944688"/>
            <a:chOff x="1730" y="720"/>
            <a:chExt cx="240" cy="1225"/>
          </a:xfrm>
        </p:grpSpPr>
        <p:sp>
          <p:nvSpPr>
            <p:cNvPr id="299073" name="Line 65"/>
            <p:cNvSpPr>
              <a:spLocks noChangeShapeType="1"/>
            </p:cNvSpPr>
            <p:nvPr/>
          </p:nvSpPr>
          <p:spPr bwMode="auto">
            <a:xfrm>
              <a:off x="1836" y="720"/>
              <a:ext cx="0" cy="888"/>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74" name="Text Box 66"/>
            <p:cNvSpPr txBox="1">
              <a:spLocks noChangeArrowheads="1"/>
            </p:cNvSpPr>
            <p:nvPr/>
          </p:nvSpPr>
          <p:spPr bwMode="auto">
            <a:xfrm>
              <a:off x="1730"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2</a:t>
              </a:r>
            </a:p>
          </p:txBody>
        </p:sp>
      </p:grpSp>
      <p:sp>
        <p:nvSpPr>
          <p:cNvPr id="299077" name="Line 69"/>
          <p:cNvSpPr>
            <a:spLocks noChangeShapeType="1"/>
          </p:cNvSpPr>
          <p:nvPr/>
        </p:nvSpPr>
        <p:spPr bwMode="auto">
          <a:xfrm>
            <a:off x="6334125" y="4889500"/>
            <a:ext cx="0" cy="4651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78" name="Line 70"/>
          <p:cNvSpPr>
            <a:spLocks noChangeShapeType="1"/>
          </p:cNvSpPr>
          <p:nvPr/>
        </p:nvSpPr>
        <p:spPr bwMode="auto">
          <a:xfrm>
            <a:off x="6254750" y="5830888"/>
            <a:ext cx="1588" cy="44608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79" name="Line 71"/>
          <p:cNvSpPr>
            <a:spLocks noChangeShapeType="1"/>
          </p:cNvSpPr>
          <p:nvPr/>
        </p:nvSpPr>
        <p:spPr bwMode="auto">
          <a:xfrm>
            <a:off x="409575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80" name="Text Box 72"/>
          <p:cNvSpPr txBox="1">
            <a:spLocks noChangeArrowheads="1"/>
          </p:cNvSpPr>
          <p:nvPr/>
        </p:nvSpPr>
        <p:spPr bwMode="auto">
          <a:xfrm>
            <a:off x="392747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3</a:t>
            </a:r>
          </a:p>
        </p:txBody>
      </p:sp>
      <p:sp>
        <p:nvSpPr>
          <p:cNvPr id="299083" name="Line 75"/>
          <p:cNvSpPr>
            <a:spLocks noChangeShapeType="1"/>
          </p:cNvSpPr>
          <p:nvPr/>
        </p:nvSpPr>
        <p:spPr bwMode="auto">
          <a:xfrm>
            <a:off x="516255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84" name="Text Box 76"/>
          <p:cNvSpPr txBox="1">
            <a:spLocks noChangeArrowheads="1"/>
          </p:cNvSpPr>
          <p:nvPr/>
        </p:nvSpPr>
        <p:spPr bwMode="auto">
          <a:xfrm>
            <a:off x="49752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4</a:t>
            </a:r>
          </a:p>
        </p:txBody>
      </p:sp>
      <p:grpSp>
        <p:nvGrpSpPr>
          <p:cNvPr id="10305" name="Group 80"/>
          <p:cNvGrpSpPr>
            <a:grpSpLocks/>
          </p:cNvGrpSpPr>
          <p:nvPr/>
        </p:nvGrpSpPr>
        <p:grpSpPr bwMode="auto">
          <a:xfrm>
            <a:off x="6232525" y="1143000"/>
            <a:ext cx="381000" cy="1944688"/>
            <a:chOff x="3134" y="720"/>
            <a:chExt cx="240" cy="1225"/>
          </a:xfrm>
        </p:grpSpPr>
        <p:sp>
          <p:nvSpPr>
            <p:cNvPr id="299089" name="Line 81"/>
            <p:cNvSpPr>
              <a:spLocks noChangeShapeType="1"/>
            </p:cNvSpPr>
            <p:nvPr/>
          </p:nvSpPr>
          <p:spPr bwMode="auto">
            <a:xfrm>
              <a:off x="3252" y="720"/>
              <a:ext cx="0" cy="888"/>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90" name="Text Box 82"/>
            <p:cNvSpPr txBox="1">
              <a:spLocks noChangeArrowheads="1"/>
            </p:cNvSpPr>
            <p:nvPr/>
          </p:nvSpPr>
          <p:spPr bwMode="auto">
            <a:xfrm>
              <a:off x="3134"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t</a:t>
              </a:r>
              <a:r>
                <a:rPr lang="en-US" altLang="en-US" sz="2400" b="0" baseline="-25000">
                  <a:solidFill>
                    <a:schemeClr val="bg2"/>
                  </a:solidFill>
                  <a:effectLst>
                    <a:outerShdw blurRad="38100" dist="38100" dir="2700000" algn="tl">
                      <a:srgbClr val="FFFFFF"/>
                    </a:outerShdw>
                  </a:effectLst>
                  <a:latin typeface="Arial" pitchFamily="34" charset="0"/>
                  <a:cs typeface="+mn-cs"/>
                </a:rPr>
                <a:t>5</a:t>
              </a:r>
            </a:p>
          </p:txBody>
        </p:sp>
      </p:grpSp>
      <p:grpSp>
        <p:nvGrpSpPr>
          <p:cNvPr id="10306" name="Group 87"/>
          <p:cNvGrpSpPr>
            <a:grpSpLocks/>
          </p:cNvGrpSpPr>
          <p:nvPr/>
        </p:nvGrpSpPr>
        <p:grpSpPr bwMode="auto">
          <a:xfrm>
            <a:off x="781050" y="3238500"/>
            <a:ext cx="5638800" cy="923925"/>
            <a:chOff x="492" y="2040"/>
            <a:chExt cx="3552" cy="582"/>
          </a:xfrm>
        </p:grpSpPr>
        <p:sp>
          <p:nvSpPr>
            <p:cNvPr id="299066" name="Rectangle 58"/>
            <p:cNvSpPr>
              <a:spLocks noChangeArrowheads="1"/>
            </p:cNvSpPr>
            <p:nvPr/>
          </p:nvSpPr>
          <p:spPr bwMode="auto">
            <a:xfrm>
              <a:off x="492" y="2040"/>
              <a:ext cx="1353"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67" name="Rectangle 59"/>
            <p:cNvSpPr>
              <a:spLocks noChangeArrowheads="1"/>
            </p:cNvSpPr>
            <p:nvPr/>
          </p:nvSpPr>
          <p:spPr bwMode="auto">
            <a:xfrm>
              <a:off x="492" y="2232"/>
              <a:ext cx="2105"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99068" name="Rectangle 60"/>
            <p:cNvSpPr>
              <a:spLocks noChangeArrowheads="1"/>
            </p:cNvSpPr>
            <p:nvPr/>
          </p:nvSpPr>
          <p:spPr bwMode="auto">
            <a:xfrm>
              <a:off x="492" y="2424"/>
              <a:ext cx="744"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10" name="Rectangle 61"/>
            <p:cNvSpPr>
              <a:spLocks noChangeArrowheads="1"/>
            </p:cNvSpPr>
            <p:nvPr/>
          </p:nvSpPr>
          <p:spPr bwMode="auto">
            <a:xfrm>
              <a:off x="838" y="2047"/>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10311" name="Rectangle 62"/>
            <p:cNvSpPr>
              <a:spLocks noChangeArrowheads="1"/>
            </p:cNvSpPr>
            <p:nvPr/>
          </p:nvSpPr>
          <p:spPr bwMode="auto">
            <a:xfrm>
              <a:off x="1181" y="2239"/>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10312" name="Rectangle 63"/>
            <p:cNvSpPr>
              <a:spLocks noChangeArrowheads="1"/>
            </p:cNvSpPr>
            <p:nvPr/>
          </p:nvSpPr>
          <p:spPr bwMode="auto">
            <a:xfrm>
              <a:off x="553" y="2431"/>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299075" name="Rectangle 67"/>
            <p:cNvSpPr>
              <a:spLocks noChangeArrowheads="1"/>
            </p:cNvSpPr>
            <p:nvPr/>
          </p:nvSpPr>
          <p:spPr bwMode="auto">
            <a:xfrm>
              <a:off x="1234" y="2425"/>
              <a:ext cx="2028"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14" name="Rectangle 68"/>
            <p:cNvSpPr>
              <a:spLocks noChangeArrowheads="1"/>
            </p:cNvSpPr>
            <p:nvPr/>
          </p:nvSpPr>
          <p:spPr bwMode="auto">
            <a:xfrm>
              <a:off x="1951" y="2432"/>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299081" name="Rectangle 73"/>
            <p:cNvSpPr>
              <a:spLocks noChangeArrowheads="1"/>
            </p:cNvSpPr>
            <p:nvPr/>
          </p:nvSpPr>
          <p:spPr bwMode="auto">
            <a:xfrm>
              <a:off x="1844" y="2040"/>
              <a:ext cx="2200" cy="192"/>
            </a:xfrm>
            <a:prstGeom prst="rect">
              <a:avLst/>
            </a:prstGeom>
            <a:solidFill>
              <a:schemeClr val="tx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16" name="Rectangle 74"/>
            <p:cNvSpPr>
              <a:spLocks noChangeArrowheads="1"/>
            </p:cNvSpPr>
            <p:nvPr/>
          </p:nvSpPr>
          <p:spPr bwMode="auto">
            <a:xfrm>
              <a:off x="2620" y="2047"/>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299085" name="Rectangle 77"/>
            <p:cNvSpPr>
              <a:spLocks noChangeArrowheads="1"/>
            </p:cNvSpPr>
            <p:nvPr/>
          </p:nvSpPr>
          <p:spPr bwMode="auto">
            <a:xfrm>
              <a:off x="2596" y="2232"/>
              <a:ext cx="1448" cy="192"/>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18" name="Rectangle 78"/>
            <p:cNvSpPr>
              <a:spLocks noChangeArrowheads="1"/>
            </p:cNvSpPr>
            <p:nvPr/>
          </p:nvSpPr>
          <p:spPr bwMode="auto">
            <a:xfrm>
              <a:off x="3033" y="2235"/>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299093" name="Rectangle 85"/>
            <p:cNvSpPr>
              <a:spLocks noChangeArrowheads="1"/>
            </p:cNvSpPr>
            <p:nvPr/>
          </p:nvSpPr>
          <p:spPr bwMode="auto">
            <a:xfrm>
              <a:off x="3264" y="2424"/>
              <a:ext cx="780" cy="192"/>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20" name="Rectangle 86"/>
            <p:cNvSpPr>
              <a:spLocks noChangeArrowheads="1"/>
            </p:cNvSpPr>
            <p:nvPr/>
          </p:nvSpPr>
          <p:spPr bwMode="auto">
            <a:xfrm>
              <a:off x="3339" y="2432"/>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23813" y="-57150"/>
            <a:ext cx="9096375" cy="1162050"/>
          </a:xfrm>
        </p:spPr>
        <p:txBody>
          <a:bodyPr/>
          <a:lstStyle/>
          <a:p>
            <a:pPr algn="ctr">
              <a:defRPr/>
            </a:pPr>
            <a:r>
              <a:rPr lang="en-US" altLang="en-US" sz="4800" smtClean="0"/>
              <a:t>VFD Principle No. 3</a:t>
            </a:r>
          </a:p>
        </p:txBody>
      </p:sp>
      <p:sp>
        <p:nvSpPr>
          <p:cNvPr id="301060" name="Line 4"/>
          <p:cNvSpPr>
            <a:spLocks noChangeShapeType="1"/>
          </p:cNvSpPr>
          <p:nvPr/>
        </p:nvSpPr>
        <p:spPr bwMode="auto">
          <a:xfrm flipV="1">
            <a:off x="1325563" y="6557963"/>
            <a:ext cx="4840287" cy="31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1" name="Line 5"/>
          <p:cNvSpPr>
            <a:spLocks noChangeShapeType="1"/>
          </p:cNvSpPr>
          <p:nvPr/>
        </p:nvSpPr>
        <p:spPr bwMode="auto">
          <a:xfrm>
            <a:off x="3741738" y="46101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2" name="Line 6"/>
          <p:cNvSpPr>
            <a:spLocks noChangeShapeType="1"/>
          </p:cNvSpPr>
          <p:nvPr/>
        </p:nvSpPr>
        <p:spPr bwMode="auto">
          <a:xfrm>
            <a:off x="3741738" y="6299200"/>
            <a:ext cx="0" cy="2714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3" name="Line 7"/>
          <p:cNvSpPr>
            <a:spLocks noChangeShapeType="1"/>
          </p:cNvSpPr>
          <p:nvPr/>
        </p:nvSpPr>
        <p:spPr bwMode="auto">
          <a:xfrm>
            <a:off x="4949825" y="4621213"/>
            <a:ext cx="0" cy="2603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4" name="Line 8"/>
          <p:cNvSpPr>
            <a:spLocks noChangeShapeType="1"/>
          </p:cNvSpPr>
          <p:nvPr/>
        </p:nvSpPr>
        <p:spPr bwMode="auto">
          <a:xfrm>
            <a:off x="4949825" y="6289675"/>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5" name="Line 9"/>
          <p:cNvSpPr>
            <a:spLocks noChangeShapeType="1"/>
          </p:cNvSpPr>
          <p:nvPr/>
        </p:nvSpPr>
        <p:spPr bwMode="auto">
          <a:xfrm>
            <a:off x="6169025" y="6299200"/>
            <a:ext cx="0" cy="2619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6" name="Line 10"/>
          <p:cNvSpPr>
            <a:spLocks noChangeShapeType="1"/>
          </p:cNvSpPr>
          <p:nvPr/>
        </p:nvSpPr>
        <p:spPr bwMode="auto">
          <a:xfrm>
            <a:off x="6172200" y="4597400"/>
            <a:ext cx="0" cy="2952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7" name="Oval 11"/>
          <p:cNvSpPr>
            <a:spLocks noChangeArrowheads="1"/>
          </p:cNvSpPr>
          <p:nvPr/>
        </p:nvSpPr>
        <p:spPr bwMode="auto">
          <a:xfrm rot="5460000">
            <a:off x="3662363" y="4894262"/>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8" name="Oval 12"/>
          <p:cNvSpPr>
            <a:spLocks noChangeArrowheads="1"/>
          </p:cNvSpPr>
          <p:nvPr/>
        </p:nvSpPr>
        <p:spPr bwMode="auto">
          <a:xfrm rot="5460000">
            <a:off x="3656806" y="5195094"/>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69" name="Line 13"/>
          <p:cNvSpPr>
            <a:spLocks noChangeShapeType="1"/>
          </p:cNvSpPr>
          <p:nvPr/>
        </p:nvSpPr>
        <p:spPr bwMode="auto">
          <a:xfrm>
            <a:off x="3830638" y="4894263"/>
            <a:ext cx="0" cy="46513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0" name="Oval 14"/>
          <p:cNvSpPr>
            <a:spLocks noChangeArrowheads="1"/>
          </p:cNvSpPr>
          <p:nvPr/>
        </p:nvSpPr>
        <p:spPr bwMode="auto">
          <a:xfrm rot="5460000">
            <a:off x="4859338" y="4894262"/>
            <a:ext cx="141288" cy="157163"/>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1" name="Oval 15"/>
          <p:cNvSpPr>
            <a:spLocks noChangeArrowheads="1"/>
          </p:cNvSpPr>
          <p:nvPr/>
        </p:nvSpPr>
        <p:spPr bwMode="auto">
          <a:xfrm rot="5460000">
            <a:off x="4853781" y="5195094"/>
            <a:ext cx="141288"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2" name="Line 16"/>
          <p:cNvSpPr>
            <a:spLocks noChangeShapeType="1"/>
          </p:cNvSpPr>
          <p:nvPr/>
        </p:nvSpPr>
        <p:spPr bwMode="auto">
          <a:xfrm>
            <a:off x="5032375" y="4894263"/>
            <a:ext cx="1588" cy="44608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3" name="Oval 17"/>
          <p:cNvSpPr>
            <a:spLocks noChangeArrowheads="1"/>
          </p:cNvSpPr>
          <p:nvPr/>
        </p:nvSpPr>
        <p:spPr bwMode="auto">
          <a:xfrm rot="5460000">
            <a:off x="6100763" y="4903787"/>
            <a:ext cx="141288"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4" name="Oval 18"/>
          <p:cNvSpPr>
            <a:spLocks noChangeArrowheads="1"/>
          </p:cNvSpPr>
          <p:nvPr/>
        </p:nvSpPr>
        <p:spPr bwMode="auto">
          <a:xfrm rot="5460000">
            <a:off x="6095206" y="5204619"/>
            <a:ext cx="141288"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5" name="Oval 19"/>
          <p:cNvSpPr>
            <a:spLocks noChangeArrowheads="1"/>
          </p:cNvSpPr>
          <p:nvPr/>
        </p:nvSpPr>
        <p:spPr bwMode="auto">
          <a:xfrm rot="5460000">
            <a:off x="3673475" y="5829301"/>
            <a:ext cx="141287" cy="157162"/>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6" name="Oval 20"/>
          <p:cNvSpPr>
            <a:spLocks noChangeArrowheads="1"/>
          </p:cNvSpPr>
          <p:nvPr/>
        </p:nvSpPr>
        <p:spPr bwMode="auto">
          <a:xfrm rot="5460000">
            <a:off x="3667919"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7" name="Line 21"/>
          <p:cNvSpPr>
            <a:spLocks noChangeShapeType="1"/>
          </p:cNvSpPr>
          <p:nvPr/>
        </p:nvSpPr>
        <p:spPr bwMode="auto">
          <a:xfrm flipH="1">
            <a:off x="3940175" y="5829300"/>
            <a:ext cx="1588" cy="4524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8" name="Oval 22"/>
          <p:cNvSpPr>
            <a:spLocks noChangeArrowheads="1"/>
          </p:cNvSpPr>
          <p:nvPr/>
        </p:nvSpPr>
        <p:spPr bwMode="auto">
          <a:xfrm rot="5460000">
            <a:off x="4881563" y="5829300"/>
            <a:ext cx="141287" cy="157163"/>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79" name="Oval 23"/>
          <p:cNvSpPr>
            <a:spLocks noChangeArrowheads="1"/>
          </p:cNvSpPr>
          <p:nvPr/>
        </p:nvSpPr>
        <p:spPr bwMode="auto">
          <a:xfrm rot="5460000">
            <a:off x="4876006" y="6130132"/>
            <a:ext cx="141287" cy="158750"/>
          </a:xfrm>
          <a:prstGeom prst="ellipse">
            <a:avLst/>
          </a:prstGeom>
          <a:noFill/>
          <a:ln w="254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0" name="Line 24"/>
          <p:cNvSpPr>
            <a:spLocks noChangeShapeType="1"/>
          </p:cNvSpPr>
          <p:nvPr/>
        </p:nvSpPr>
        <p:spPr bwMode="auto">
          <a:xfrm>
            <a:off x="5138738" y="5829300"/>
            <a:ext cx="1587" cy="44450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1" name="Oval 25"/>
          <p:cNvSpPr>
            <a:spLocks noChangeArrowheads="1"/>
          </p:cNvSpPr>
          <p:nvPr/>
        </p:nvSpPr>
        <p:spPr bwMode="auto">
          <a:xfrm rot="5460000">
            <a:off x="6089650" y="5829301"/>
            <a:ext cx="141287" cy="157162"/>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2" name="Oval 26"/>
          <p:cNvSpPr>
            <a:spLocks noChangeArrowheads="1"/>
          </p:cNvSpPr>
          <p:nvPr/>
        </p:nvSpPr>
        <p:spPr bwMode="auto">
          <a:xfrm rot="5460000">
            <a:off x="6084094" y="6130132"/>
            <a:ext cx="141287" cy="158750"/>
          </a:xfrm>
          <a:prstGeom prst="ellipse">
            <a:avLst/>
          </a:prstGeom>
          <a:noFill/>
          <a:ln w="254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3" name="Line 27"/>
          <p:cNvSpPr>
            <a:spLocks noChangeShapeType="1"/>
          </p:cNvSpPr>
          <p:nvPr/>
        </p:nvSpPr>
        <p:spPr bwMode="auto">
          <a:xfrm>
            <a:off x="3741738"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4" name="Line 28"/>
          <p:cNvSpPr>
            <a:spLocks noChangeShapeType="1"/>
          </p:cNvSpPr>
          <p:nvPr/>
        </p:nvSpPr>
        <p:spPr bwMode="auto">
          <a:xfrm>
            <a:off x="4938713" y="5364163"/>
            <a:ext cx="0" cy="46355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5" name="Line 29"/>
          <p:cNvSpPr>
            <a:spLocks noChangeShapeType="1"/>
          </p:cNvSpPr>
          <p:nvPr/>
        </p:nvSpPr>
        <p:spPr bwMode="auto">
          <a:xfrm>
            <a:off x="6169025" y="5375275"/>
            <a:ext cx="0" cy="461963"/>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6" name="Line 30"/>
          <p:cNvSpPr>
            <a:spLocks noChangeShapeType="1"/>
          </p:cNvSpPr>
          <p:nvPr/>
        </p:nvSpPr>
        <p:spPr bwMode="auto">
          <a:xfrm>
            <a:off x="3752850" y="5465763"/>
            <a:ext cx="367506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7" name="Line 31"/>
          <p:cNvSpPr>
            <a:spLocks noChangeShapeType="1"/>
          </p:cNvSpPr>
          <p:nvPr/>
        </p:nvSpPr>
        <p:spPr bwMode="auto">
          <a:xfrm>
            <a:off x="4949825" y="5616575"/>
            <a:ext cx="2403475"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8" name="Line 32"/>
          <p:cNvSpPr>
            <a:spLocks noChangeShapeType="1"/>
          </p:cNvSpPr>
          <p:nvPr/>
        </p:nvSpPr>
        <p:spPr bwMode="auto">
          <a:xfrm>
            <a:off x="6169025" y="5756275"/>
            <a:ext cx="125253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89" name="Oval 33"/>
          <p:cNvSpPr>
            <a:spLocks noChangeArrowheads="1"/>
          </p:cNvSpPr>
          <p:nvPr/>
        </p:nvSpPr>
        <p:spPr bwMode="auto">
          <a:xfrm>
            <a:off x="3679825" y="541972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0" name="Oval 34"/>
          <p:cNvSpPr>
            <a:spLocks noChangeArrowheads="1"/>
          </p:cNvSpPr>
          <p:nvPr/>
        </p:nvSpPr>
        <p:spPr bwMode="auto">
          <a:xfrm>
            <a:off x="4876800" y="5570538"/>
            <a:ext cx="112713"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1" name="Oval 35"/>
          <p:cNvSpPr>
            <a:spLocks noChangeArrowheads="1"/>
          </p:cNvSpPr>
          <p:nvPr/>
        </p:nvSpPr>
        <p:spPr bwMode="auto">
          <a:xfrm>
            <a:off x="6107113" y="5700713"/>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3" name="Oval 37"/>
          <p:cNvSpPr>
            <a:spLocks noChangeArrowheads="1"/>
          </p:cNvSpPr>
          <p:nvPr/>
        </p:nvSpPr>
        <p:spPr bwMode="auto">
          <a:xfrm>
            <a:off x="3683000" y="6518275"/>
            <a:ext cx="112713" cy="90488"/>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4" name="Oval 38"/>
          <p:cNvSpPr>
            <a:spLocks noChangeArrowheads="1"/>
          </p:cNvSpPr>
          <p:nvPr/>
        </p:nvSpPr>
        <p:spPr bwMode="auto">
          <a:xfrm>
            <a:off x="4887913" y="6523038"/>
            <a:ext cx="112712" cy="9048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6" name="Rectangle 40"/>
          <p:cNvSpPr>
            <a:spLocks noChangeArrowheads="1"/>
          </p:cNvSpPr>
          <p:nvPr/>
        </p:nvSpPr>
        <p:spPr bwMode="auto">
          <a:xfrm>
            <a:off x="3127375"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301097" name="Rectangle 41"/>
          <p:cNvSpPr>
            <a:spLocks noChangeArrowheads="1"/>
          </p:cNvSpPr>
          <p:nvPr/>
        </p:nvSpPr>
        <p:spPr bwMode="auto">
          <a:xfrm>
            <a:off x="5565775" y="4922838"/>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301098" name="Rectangle 42"/>
          <p:cNvSpPr>
            <a:spLocks noChangeArrowheads="1"/>
          </p:cNvSpPr>
          <p:nvPr/>
        </p:nvSpPr>
        <p:spPr bwMode="auto">
          <a:xfrm>
            <a:off x="4330700" y="4908550"/>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301099" name="Rectangle 43"/>
          <p:cNvSpPr>
            <a:spLocks noChangeArrowheads="1"/>
          </p:cNvSpPr>
          <p:nvPr/>
        </p:nvSpPr>
        <p:spPr bwMode="auto">
          <a:xfrm>
            <a:off x="56165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C-</a:t>
            </a:r>
          </a:p>
        </p:txBody>
      </p:sp>
      <p:sp>
        <p:nvSpPr>
          <p:cNvPr id="301100" name="Rectangle 44"/>
          <p:cNvSpPr>
            <a:spLocks noChangeArrowheads="1"/>
          </p:cNvSpPr>
          <p:nvPr/>
        </p:nvSpPr>
        <p:spPr bwMode="auto">
          <a:xfrm>
            <a:off x="4397375"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B-</a:t>
            </a:r>
          </a:p>
        </p:txBody>
      </p:sp>
      <p:sp>
        <p:nvSpPr>
          <p:cNvPr id="301101" name="Rectangle 45"/>
          <p:cNvSpPr>
            <a:spLocks noChangeArrowheads="1"/>
          </p:cNvSpPr>
          <p:nvPr/>
        </p:nvSpPr>
        <p:spPr bwMode="auto">
          <a:xfrm>
            <a:off x="3195638" y="5857875"/>
            <a:ext cx="657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a:t>
            </a:r>
          </a:p>
        </p:txBody>
      </p:sp>
      <p:sp>
        <p:nvSpPr>
          <p:cNvPr id="301102" name="Rectangle 46"/>
          <p:cNvSpPr>
            <a:spLocks noChangeArrowheads="1"/>
          </p:cNvSpPr>
          <p:nvPr/>
        </p:nvSpPr>
        <p:spPr bwMode="auto">
          <a:xfrm>
            <a:off x="858838" y="4410075"/>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301103" name="Rectangle 47"/>
          <p:cNvSpPr>
            <a:spLocks noChangeArrowheads="1"/>
          </p:cNvSpPr>
          <p:nvPr/>
        </p:nvSpPr>
        <p:spPr bwMode="auto">
          <a:xfrm>
            <a:off x="858838" y="6402388"/>
            <a:ext cx="5556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a:t>
            </a:r>
          </a:p>
        </p:txBody>
      </p:sp>
      <p:sp>
        <p:nvSpPr>
          <p:cNvPr id="301104" name="Rectangle 48"/>
          <p:cNvSpPr>
            <a:spLocks noChangeArrowheads="1"/>
          </p:cNvSpPr>
          <p:nvPr/>
        </p:nvSpPr>
        <p:spPr bwMode="auto">
          <a:xfrm>
            <a:off x="1044575" y="5497513"/>
            <a:ext cx="1166813"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i="0">
                <a:solidFill>
                  <a:schemeClr val="bg2"/>
                </a:solidFill>
                <a:effectLst>
                  <a:outerShdw blurRad="38100" dist="38100" dir="2700000" algn="tl">
                    <a:srgbClr val="FFFFFF"/>
                  </a:outerShdw>
                </a:effectLst>
                <a:latin typeface="Arial" pitchFamily="34" charset="0"/>
                <a:cs typeface="+mn-cs"/>
              </a:rPr>
              <a:t>DC Bus</a:t>
            </a:r>
          </a:p>
        </p:txBody>
      </p:sp>
      <p:sp>
        <p:nvSpPr>
          <p:cNvPr id="301105" name="Line 49"/>
          <p:cNvSpPr>
            <a:spLocks noChangeShapeType="1"/>
          </p:cNvSpPr>
          <p:nvPr/>
        </p:nvSpPr>
        <p:spPr bwMode="auto">
          <a:xfrm flipV="1">
            <a:off x="1568450" y="4651375"/>
            <a:ext cx="0" cy="814388"/>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06" name="Line 50"/>
          <p:cNvSpPr>
            <a:spLocks noChangeShapeType="1"/>
          </p:cNvSpPr>
          <p:nvPr/>
        </p:nvSpPr>
        <p:spPr bwMode="auto">
          <a:xfrm>
            <a:off x="1568450" y="5888038"/>
            <a:ext cx="0" cy="617537"/>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aphicFrame>
        <p:nvGraphicFramePr>
          <p:cNvPr id="11266" name="Object 51"/>
          <p:cNvGraphicFramePr>
            <a:graphicFrameLocks noChangeAspect="1"/>
          </p:cNvGraphicFramePr>
          <p:nvPr/>
        </p:nvGraphicFramePr>
        <p:xfrm>
          <a:off x="7326313" y="5240338"/>
          <a:ext cx="844550" cy="750887"/>
        </p:xfrm>
        <a:graphic>
          <a:graphicData uri="http://schemas.openxmlformats.org/presentationml/2006/ole">
            <p:oleObj spid="_x0000_s11266" name="VISIO" r:id="rId5" imgW="491760" imgH="491760" progId="">
              <p:embed/>
            </p:oleObj>
          </a:graphicData>
        </a:graphic>
      </p:graphicFrame>
      <p:sp>
        <p:nvSpPr>
          <p:cNvPr id="301108" name="Text Box 52"/>
          <p:cNvSpPr txBox="1">
            <a:spLocks noChangeArrowheads="1"/>
          </p:cNvSpPr>
          <p:nvPr/>
        </p:nvSpPr>
        <p:spPr bwMode="auto">
          <a:xfrm>
            <a:off x="231775" y="1125538"/>
            <a:ext cx="404813" cy="118745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FF9900"/>
                </a:solidFill>
                <a:effectLst>
                  <a:outerShdw blurRad="38100" dist="38100" dir="2700000" algn="tl">
                    <a:srgbClr val="000000"/>
                  </a:outerShdw>
                </a:effectLst>
                <a:latin typeface="Arial" pitchFamily="34" charset="0"/>
                <a:cs typeface="+mn-cs"/>
              </a:rPr>
              <a:t>A</a:t>
            </a:r>
          </a:p>
          <a:p>
            <a:pPr eaLnBrk="0" hangingPunct="0">
              <a:defRPr/>
            </a:pPr>
            <a:r>
              <a:rPr lang="en-US" altLang="en-US" sz="2400" b="0">
                <a:solidFill>
                  <a:schemeClr val="bg1"/>
                </a:solidFill>
                <a:effectLst>
                  <a:outerShdw blurRad="38100" dist="38100" dir="2700000" algn="tl">
                    <a:srgbClr val="000000"/>
                  </a:outerShdw>
                </a:effectLst>
                <a:latin typeface="Arial" pitchFamily="34" charset="0"/>
                <a:cs typeface="+mn-cs"/>
              </a:rPr>
              <a:t>B</a:t>
            </a:r>
          </a:p>
          <a:p>
            <a:pPr eaLnBrk="0" hangingPunct="0">
              <a:defRPr/>
            </a:pPr>
            <a:r>
              <a:rPr lang="en-US" altLang="en-US" sz="2400" b="0">
                <a:solidFill>
                  <a:srgbClr val="60C900"/>
                </a:solidFill>
                <a:effectLst>
                  <a:outerShdw blurRad="38100" dist="38100" dir="2700000" algn="tl">
                    <a:srgbClr val="000000"/>
                  </a:outerShdw>
                </a:effectLst>
                <a:latin typeface="Arial" pitchFamily="34" charset="0"/>
                <a:cs typeface="+mn-cs"/>
              </a:rPr>
              <a:t>C</a:t>
            </a:r>
          </a:p>
        </p:txBody>
      </p:sp>
      <p:sp>
        <p:nvSpPr>
          <p:cNvPr id="301109" name="Text Box 53"/>
          <p:cNvSpPr txBox="1">
            <a:spLocks noChangeArrowheads="1"/>
          </p:cNvSpPr>
          <p:nvPr/>
        </p:nvSpPr>
        <p:spPr bwMode="auto">
          <a:xfrm>
            <a:off x="612775" y="2630488"/>
            <a:ext cx="354013"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0</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p:txBody>
      </p:sp>
      <p:graphicFrame>
        <p:nvGraphicFramePr>
          <p:cNvPr id="11267" name="Object 54"/>
          <p:cNvGraphicFramePr>
            <a:graphicFrameLocks noChangeAspect="1"/>
          </p:cNvGraphicFramePr>
          <p:nvPr/>
        </p:nvGraphicFramePr>
        <p:xfrm>
          <a:off x="657225" y="1166813"/>
          <a:ext cx="8059738" cy="1133475"/>
        </p:xfrm>
        <a:graphic>
          <a:graphicData uri="http://schemas.openxmlformats.org/presentationml/2006/ole">
            <p:oleObj spid="_x0000_s11267" name="Photo Editor Photo" r:id="rId6" imgW="8059275" imgH="1133633" progId="">
              <p:embed/>
            </p:oleObj>
          </a:graphicData>
        </a:graphic>
      </p:graphicFrame>
      <p:sp>
        <p:nvSpPr>
          <p:cNvPr id="301111" name="Line 55"/>
          <p:cNvSpPr>
            <a:spLocks noChangeShapeType="1"/>
          </p:cNvSpPr>
          <p:nvPr/>
        </p:nvSpPr>
        <p:spPr bwMode="auto">
          <a:xfrm>
            <a:off x="80010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12" name="Line 56"/>
          <p:cNvSpPr>
            <a:spLocks noChangeShapeType="1"/>
          </p:cNvSpPr>
          <p:nvPr/>
        </p:nvSpPr>
        <p:spPr bwMode="auto">
          <a:xfrm>
            <a:off x="194310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13" name="Text Box 57"/>
          <p:cNvSpPr txBox="1">
            <a:spLocks noChangeArrowheads="1"/>
          </p:cNvSpPr>
          <p:nvPr/>
        </p:nvSpPr>
        <p:spPr bwMode="auto">
          <a:xfrm>
            <a:off x="17748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1</a:t>
            </a:r>
          </a:p>
        </p:txBody>
      </p:sp>
      <p:grpSp>
        <p:nvGrpSpPr>
          <p:cNvPr id="11319" name="Group 64"/>
          <p:cNvGrpSpPr>
            <a:grpSpLocks/>
          </p:cNvGrpSpPr>
          <p:nvPr/>
        </p:nvGrpSpPr>
        <p:grpSpPr bwMode="auto">
          <a:xfrm>
            <a:off x="2746375" y="1143000"/>
            <a:ext cx="381000" cy="1944688"/>
            <a:chOff x="1730" y="720"/>
            <a:chExt cx="240" cy="1225"/>
          </a:xfrm>
        </p:grpSpPr>
        <p:sp>
          <p:nvSpPr>
            <p:cNvPr id="301121" name="Line 65"/>
            <p:cNvSpPr>
              <a:spLocks noChangeShapeType="1"/>
            </p:cNvSpPr>
            <p:nvPr/>
          </p:nvSpPr>
          <p:spPr bwMode="auto">
            <a:xfrm>
              <a:off x="1836" y="720"/>
              <a:ext cx="0" cy="888"/>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22" name="Text Box 66"/>
            <p:cNvSpPr txBox="1">
              <a:spLocks noChangeArrowheads="1"/>
            </p:cNvSpPr>
            <p:nvPr/>
          </p:nvSpPr>
          <p:spPr bwMode="auto">
            <a:xfrm>
              <a:off x="1730" y="1657"/>
              <a:ext cx="240" cy="288"/>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2</a:t>
              </a:r>
            </a:p>
          </p:txBody>
        </p:sp>
      </p:grpSp>
      <p:sp>
        <p:nvSpPr>
          <p:cNvPr id="301125" name="Line 69"/>
          <p:cNvSpPr>
            <a:spLocks noChangeShapeType="1"/>
          </p:cNvSpPr>
          <p:nvPr/>
        </p:nvSpPr>
        <p:spPr bwMode="auto">
          <a:xfrm>
            <a:off x="6334125" y="4889500"/>
            <a:ext cx="0" cy="465138"/>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26" name="Line 70"/>
          <p:cNvSpPr>
            <a:spLocks noChangeShapeType="1"/>
          </p:cNvSpPr>
          <p:nvPr/>
        </p:nvSpPr>
        <p:spPr bwMode="auto">
          <a:xfrm>
            <a:off x="6254750" y="5830888"/>
            <a:ext cx="1588" cy="446087"/>
          </a:xfrm>
          <a:prstGeom prst="line">
            <a:avLst/>
          </a:prstGeom>
          <a:noFill/>
          <a:ln w="25400">
            <a:solidFill>
              <a:schemeClr val="accent1"/>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27" name="Line 71"/>
          <p:cNvSpPr>
            <a:spLocks noChangeShapeType="1"/>
          </p:cNvSpPr>
          <p:nvPr/>
        </p:nvSpPr>
        <p:spPr bwMode="auto">
          <a:xfrm>
            <a:off x="409575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28" name="Text Box 72"/>
          <p:cNvSpPr txBox="1">
            <a:spLocks noChangeArrowheads="1"/>
          </p:cNvSpPr>
          <p:nvPr/>
        </p:nvSpPr>
        <p:spPr bwMode="auto">
          <a:xfrm>
            <a:off x="392747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3</a:t>
            </a:r>
          </a:p>
        </p:txBody>
      </p:sp>
      <p:sp>
        <p:nvSpPr>
          <p:cNvPr id="301131" name="Line 75"/>
          <p:cNvSpPr>
            <a:spLocks noChangeShapeType="1"/>
          </p:cNvSpPr>
          <p:nvPr/>
        </p:nvSpPr>
        <p:spPr bwMode="auto">
          <a:xfrm>
            <a:off x="516255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32" name="Text Box 76"/>
          <p:cNvSpPr txBox="1">
            <a:spLocks noChangeArrowheads="1"/>
          </p:cNvSpPr>
          <p:nvPr/>
        </p:nvSpPr>
        <p:spPr bwMode="auto">
          <a:xfrm>
            <a:off x="49752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4</a:t>
            </a:r>
          </a:p>
        </p:txBody>
      </p:sp>
      <p:sp>
        <p:nvSpPr>
          <p:cNvPr id="301136" name="Line 80"/>
          <p:cNvSpPr>
            <a:spLocks noChangeShapeType="1"/>
          </p:cNvSpPr>
          <p:nvPr/>
        </p:nvSpPr>
        <p:spPr bwMode="auto">
          <a:xfrm>
            <a:off x="6419850" y="1143000"/>
            <a:ext cx="0" cy="1409700"/>
          </a:xfrm>
          <a:prstGeom prst="line">
            <a:avLst/>
          </a:prstGeom>
          <a:noFill/>
          <a:ln w="57150">
            <a:solidFill>
              <a:srgbClr val="DADADA"/>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37" name="Text Box 81"/>
          <p:cNvSpPr txBox="1">
            <a:spLocks noChangeArrowheads="1"/>
          </p:cNvSpPr>
          <p:nvPr/>
        </p:nvSpPr>
        <p:spPr bwMode="auto">
          <a:xfrm>
            <a:off x="62325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rgbClr val="DADADA"/>
                </a:solidFill>
                <a:effectLst>
                  <a:outerShdw blurRad="38100" dist="38100" dir="2700000" algn="tl">
                    <a:srgbClr val="000000"/>
                  </a:outerShdw>
                </a:effectLst>
                <a:latin typeface="Arial" pitchFamily="34" charset="0"/>
                <a:cs typeface="+mn-cs"/>
              </a:rPr>
              <a:t>t</a:t>
            </a:r>
            <a:r>
              <a:rPr lang="en-US" altLang="en-US" sz="2400" b="0" baseline="-25000">
                <a:solidFill>
                  <a:srgbClr val="DADADA"/>
                </a:solidFill>
                <a:effectLst>
                  <a:outerShdw blurRad="38100" dist="38100" dir="2700000" algn="tl">
                    <a:srgbClr val="000000"/>
                  </a:outerShdw>
                </a:effectLst>
                <a:latin typeface="Arial" pitchFamily="34" charset="0"/>
                <a:cs typeface="+mn-cs"/>
              </a:rPr>
              <a:t>5</a:t>
            </a:r>
          </a:p>
        </p:txBody>
      </p:sp>
      <p:sp>
        <p:nvSpPr>
          <p:cNvPr id="301143" name="Line 87"/>
          <p:cNvSpPr>
            <a:spLocks noChangeShapeType="1"/>
          </p:cNvSpPr>
          <p:nvPr/>
        </p:nvSpPr>
        <p:spPr bwMode="auto">
          <a:xfrm>
            <a:off x="7448550" y="1143000"/>
            <a:ext cx="0" cy="1409700"/>
          </a:xfrm>
          <a:prstGeom prst="line">
            <a:avLst/>
          </a:prstGeom>
          <a:noFill/>
          <a:ln w="5715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44" name="Text Box 88"/>
          <p:cNvSpPr txBox="1">
            <a:spLocks noChangeArrowheads="1"/>
          </p:cNvSpPr>
          <p:nvPr/>
        </p:nvSpPr>
        <p:spPr bwMode="auto">
          <a:xfrm>
            <a:off x="7261225" y="2630488"/>
            <a:ext cx="381000" cy="457200"/>
          </a:xfrm>
          <a:prstGeom prst="rect">
            <a:avLst/>
          </a:prstGeom>
          <a:noFill/>
          <a:ln w="12700">
            <a:noFill/>
            <a:miter lim="800000"/>
            <a:headEnd/>
            <a:tailEnd/>
          </a:ln>
          <a:effectLst/>
        </p:spPr>
        <p:txBody>
          <a:bodyPr wrap="none">
            <a:spAutoFit/>
          </a:bodyPr>
          <a:lstStyle/>
          <a:p>
            <a:pP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t</a:t>
            </a:r>
            <a:r>
              <a:rPr lang="en-US" altLang="en-US" sz="2400" b="0" baseline="-25000">
                <a:solidFill>
                  <a:schemeClr val="bg2"/>
                </a:solidFill>
                <a:effectLst>
                  <a:outerShdw blurRad="38100" dist="38100" dir="2700000" algn="tl">
                    <a:srgbClr val="FFFFFF"/>
                  </a:outerShdw>
                </a:effectLst>
                <a:latin typeface="Arial" pitchFamily="34" charset="0"/>
                <a:cs typeface="+mn-cs"/>
              </a:rPr>
              <a:t>6</a:t>
            </a:r>
          </a:p>
        </p:txBody>
      </p:sp>
      <p:grpSp>
        <p:nvGrpSpPr>
          <p:cNvPr id="11330" name="Group 106"/>
          <p:cNvGrpSpPr>
            <a:grpSpLocks/>
          </p:cNvGrpSpPr>
          <p:nvPr/>
        </p:nvGrpSpPr>
        <p:grpSpPr bwMode="auto">
          <a:xfrm>
            <a:off x="781050" y="3238500"/>
            <a:ext cx="6877050" cy="1408113"/>
            <a:chOff x="492" y="2040"/>
            <a:chExt cx="4332" cy="887"/>
          </a:xfrm>
        </p:grpSpPr>
        <p:sp>
          <p:nvSpPr>
            <p:cNvPr id="301059" name="Line 3"/>
            <p:cNvSpPr>
              <a:spLocks noChangeShapeType="1"/>
            </p:cNvSpPr>
            <p:nvPr/>
          </p:nvSpPr>
          <p:spPr bwMode="auto">
            <a:xfrm>
              <a:off x="842" y="2898"/>
              <a:ext cx="3044"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2" name="Oval 36"/>
            <p:cNvSpPr>
              <a:spLocks noChangeArrowheads="1"/>
            </p:cNvSpPr>
            <p:nvPr/>
          </p:nvSpPr>
          <p:spPr bwMode="auto">
            <a:xfrm>
              <a:off x="2322" y="2866"/>
              <a:ext cx="71" cy="5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095" name="Oval 39"/>
            <p:cNvSpPr>
              <a:spLocks noChangeArrowheads="1"/>
            </p:cNvSpPr>
            <p:nvPr/>
          </p:nvSpPr>
          <p:spPr bwMode="auto">
            <a:xfrm>
              <a:off x="3080" y="2870"/>
              <a:ext cx="72" cy="57"/>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46" name="Rectangle 90"/>
            <p:cNvSpPr>
              <a:spLocks noChangeArrowheads="1"/>
            </p:cNvSpPr>
            <p:nvPr/>
          </p:nvSpPr>
          <p:spPr bwMode="auto">
            <a:xfrm>
              <a:off x="492" y="2040"/>
              <a:ext cx="1353"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47" name="Rectangle 91"/>
            <p:cNvSpPr>
              <a:spLocks noChangeArrowheads="1"/>
            </p:cNvSpPr>
            <p:nvPr/>
          </p:nvSpPr>
          <p:spPr bwMode="auto">
            <a:xfrm>
              <a:off x="492" y="2232"/>
              <a:ext cx="2105"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01148" name="Rectangle 92"/>
            <p:cNvSpPr>
              <a:spLocks noChangeArrowheads="1"/>
            </p:cNvSpPr>
            <p:nvPr/>
          </p:nvSpPr>
          <p:spPr bwMode="auto">
            <a:xfrm>
              <a:off x="492" y="2424"/>
              <a:ext cx="744"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1337" name="Rectangle 93"/>
            <p:cNvSpPr>
              <a:spLocks noChangeArrowheads="1"/>
            </p:cNvSpPr>
            <p:nvPr/>
          </p:nvSpPr>
          <p:spPr bwMode="auto">
            <a:xfrm>
              <a:off x="838" y="2047"/>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11338" name="Rectangle 94"/>
            <p:cNvSpPr>
              <a:spLocks noChangeArrowheads="1"/>
            </p:cNvSpPr>
            <p:nvPr/>
          </p:nvSpPr>
          <p:spPr bwMode="auto">
            <a:xfrm>
              <a:off x="1181" y="2239"/>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11339" name="Rectangle 95"/>
            <p:cNvSpPr>
              <a:spLocks noChangeArrowheads="1"/>
            </p:cNvSpPr>
            <p:nvPr/>
          </p:nvSpPr>
          <p:spPr bwMode="auto">
            <a:xfrm>
              <a:off x="553" y="2431"/>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301152" name="Rectangle 96"/>
            <p:cNvSpPr>
              <a:spLocks noChangeArrowheads="1"/>
            </p:cNvSpPr>
            <p:nvPr/>
          </p:nvSpPr>
          <p:spPr bwMode="auto">
            <a:xfrm>
              <a:off x="1234" y="2425"/>
              <a:ext cx="2028"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1341" name="Rectangle 97"/>
            <p:cNvSpPr>
              <a:spLocks noChangeArrowheads="1"/>
            </p:cNvSpPr>
            <p:nvPr/>
          </p:nvSpPr>
          <p:spPr bwMode="auto">
            <a:xfrm>
              <a:off x="1951" y="2432"/>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301154" name="Rectangle 98"/>
            <p:cNvSpPr>
              <a:spLocks noChangeArrowheads="1"/>
            </p:cNvSpPr>
            <p:nvPr/>
          </p:nvSpPr>
          <p:spPr bwMode="auto">
            <a:xfrm>
              <a:off x="1844" y="2040"/>
              <a:ext cx="2200" cy="192"/>
            </a:xfrm>
            <a:prstGeom prst="rect">
              <a:avLst/>
            </a:prstGeom>
            <a:solidFill>
              <a:srgbClr val="DADADA"/>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1343" name="Rectangle 99"/>
            <p:cNvSpPr>
              <a:spLocks noChangeArrowheads="1"/>
            </p:cNvSpPr>
            <p:nvPr/>
          </p:nvSpPr>
          <p:spPr bwMode="auto">
            <a:xfrm>
              <a:off x="2620" y="2047"/>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sp>
          <p:nvSpPr>
            <p:cNvPr id="301156" name="Rectangle 100"/>
            <p:cNvSpPr>
              <a:spLocks noChangeArrowheads="1"/>
            </p:cNvSpPr>
            <p:nvPr/>
          </p:nvSpPr>
          <p:spPr bwMode="auto">
            <a:xfrm>
              <a:off x="2596" y="2232"/>
              <a:ext cx="2228" cy="192"/>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1345" name="Rectangle 101"/>
            <p:cNvSpPr>
              <a:spLocks noChangeArrowheads="1"/>
            </p:cNvSpPr>
            <p:nvPr/>
          </p:nvSpPr>
          <p:spPr bwMode="auto">
            <a:xfrm>
              <a:off x="3377" y="2235"/>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B+ on</a:t>
              </a:r>
            </a:p>
          </p:txBody>
        </p:sp>
        <p:sp>
          <p:nvSpPr>
            <p:cNvPr id="301158" name="Rectangle 102"/>
            <p:cNvSpPr>
              <a:spLocks noChangeArrowheads="1"/>
            </p:cNvSpPr>
            <p:nvPr/>
          </p:nvSpPr>
          <p:spPr bwMode="auto">
            <a:xfrm>
              <a:off x="3264" y="2424"/>
              <a:ext cx="1560" cy="192"/>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1347" name="Rectangle 103"/>
            <p:cNvSpPr>
              <a:spLocks noChangeArrowheads="1"/>
            </p:cNvSpPr>
            <p:nvPr/>
          </p:nvSpPr>
          <p:spPr bwMode="auto">
            <a:xfrm>
              <a:off x="3727" y="2432"/>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C- on</a:t>
              </a:r>
            </a:p>
          </p:txBody>
        </p:sp>
        <p:sp>
          <p:nvSpPr>
            <p:cNvPr id="301160" name="Rectangle 104"/>
            <p:cNvSpPr>
              <a:spLocks noChangeArrowheads="1"/>
            </p:cNvSpPr>
            <p:nvPr/>
          </p:nvSpPr>
          <p:spPr bwMode="auto">
            <a:xfrm>
              <a:off x="4044" y="2040"/>
              <a:ext cx="780" cy="192"/>
            </a:xfrm>
            <a:prstGeom prst="rect">
              <a:avLst/>
            </a:prstGeom>
            <a:solidFill>
              <a:schemeClr val="tx1"/>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1349" name="Rectangle 105"/>
            <p:cNvSpPr>
              <a:spLocks noChangeArrowheads="1"/>
            </p:cNvSpPr>
            <p:nvPr/>
          </p:nvSpPr>
          <p:spPr bwMode="auto">
            <a:xfrm>
              <a:off x="4120" y="2047"/>
              <a:ext cx="634" cy="19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400" b="0" i="0">
                  <a:solidFill>
                    <a:schemeClr val="bg2"/>
                  </a:solidFill>
                </a:rPr>
                <a:t>A+ on</a:t>
              </a: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7625" y="133350"/>
            <a:ext cx="9096375" cy="1162050"/>
          </a:xfrm>
        </p:spPr>
        <p:txBody>
          <a:bodyPr/>
          <a:lstStyle/>
          <a:p>
            <a:pPr algn="ctr">
              <a:defRPr/>
            </a:pPr>
            <a:r>
              <a:rPr lang="en-US" altLang="en-US" sz="4800" dirty="0" smtClean="0"/>
              <a:t>Question?</a:t>
            </a:r>
          </a:p>
        </p:txBody>
      </p:sp>
      <p:sp>
        <p:nvSpPr>
          <p:cNvPr id="53251" name="Rectangle 3"/>
          <p:cNvSpPr>
            <a:spLocks noChangeArrowheads="1"/>
          </p:cNvSpPr>
          <p:nvPr/>
        </p:nvSpPr>
        <p:spPr bwMode="auto">
          <a:xfrm>
            <a:off x="457200" y="1704975"/>
            <a:ext cx="8304213" cy="2867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Can VFDs turn motors slower than magnetic motor starters or reduced voltage starters?</a:t>
            </a:r>
          </a:p>
          <a:p>
            <a:pPr eaLnBrk="0" hangingPunct="0">
              <a:spcBef>
                <a:spcPct val="50000"/>
              </a:spcBef>
              <a:buClr>
                <a:schemeClr val="accent1"/>
              </a:buClr>
              <a:buSzPct val="75000"/>
              <a:buFont typeface="Monotype Sorts" pitchFamily="2" charset="2"/>
              <a:buChar char="n"/>
              <a:defRPr/>
            </a:pPr>
            <a:endParaRPr lang="en-US" altLang="en-US" sz="2800" b="0" dirty="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dirty="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dirty="0">
              <a:solidFill>
                <a:schemeClr val="bg2"/>
              </a:solidFill>
              <a:effectLst>
                <a:outerShdw blurRad="38100" dist="38100" dir="2700000" algn="tl">
                  <a:srgbClr val="FFFFFF"/>
                </a:outerShdw>
              </a:effectLst>
              <a:latin typeface="Arial" pitchFamily="34" charset="0"/>
              <a:cs typeface="+mn-cs"/>
            </a:endParaRPr>
          </a:p>
        </p:txBody>
      </p:sp>
      <p:sp>
        <p:nvSpPr>
          <p:cNvPr id="53269" name="Rectangle 21"/>
          <p:cNvSpPr>
            <a:spLocks noChangeArrowheads="1"/>
          </p:cNvSpPr>
          <p:nvPr/>
        </p:nvSpPr>
        <p:spPr bwMode="auto">
          <a:xfrm>
            <a:off x="2719388" y="4146550"/>
            <a:ext cx="2835275" cy="5159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None/>
              <a:defRPr/>
            </a:pPr>
            <a:r>
              <a:rPr lang="en-US" altLang="en-US" sz="2800" b="0">
                <a:solidFill>
                  <a:schemeClr val="bg2"/>
                </a:solidFill>
                <a:effectLst>
                  <a:outerShdw blurRad="38100" dist="38100" dir="2700000" algn="tl">
                    <a:srgbClr val="FFFFFF"/>
                  </a:outerShdw>
                </a:effectLst>
                <a:latin typeface="Arial" pitchFamily="34" charset="0"/>
                <a:cs typeface="+mn-cs"/>
              </a:rPr>
              <a:t>Answer:</a:t>
            </a:r>
          </a:p>
        </p:txBody>
      </p:sp>
      <p:sp>
        <p:nvSpPr>
          <p:cNvPr id="53270" name="Text Box 22"/>
          <p:cNvSpPr txBox="1">
            <a:spLocks noChangeArrowheads="1"/>
          </p:cNvSpPr>
          <p:nvPr/>
        </p:nvSpPr>
        <p:spPr bwMode="auto">
          <a:xfrm>
            <a:off x="4746625" y="4143375"/>
            <a:ext cx="893763" cy="519113"/>
          </a:xfrm>
          <a:prstGeom prst="rect">
            <a:avLst/>
          </a:prstGeom>
          <a:noFill/>
          <a:ln w="12700">
            <a:noFill/>
            <a:miter lim="800000"/>
            <a:headEnd/>
            <a:tailEnd/>
          </a:ln>
          <a:effectLst/>
        </p:spPr>
        <p:txBody>
          <a:bodyPr wrap="none">
            <a:spAutoFit/>
          </a:bodyPr>
          <a:lstStyle/>
          <a:p>
            <a:pPr eaLnBrk="0" hangingPunct="0">
              <a:defRPr/>
            </a:pPr>
            <a:r>
              <a:rPr lang="en-US" altLang="en-US" sz="2800" b="0">
                <a:solidFill>
                  <a:schemeClr val="bg2"/>
                </a:solidFill>
                <a:effectLst>
                  <a:outerShdw blurRad="38100" dist="38100" dir="2700000" algn="tl">
                    <a:srgbClr val="FFFFFF"/>
                  </a:outerShdw>
                </a:effectLst>
                <a:latin typeface="Arial" pitchFamily="34" charset="0"/>
                <a:cs typeface="+mn-cs"/>
              </a:rPr>
              <a:t>YES</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P spid="53269" grpId="0" autoUpdateAnimBg="0"/>
      <p:bldP spid="5327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accent2"/>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algn="ctr">
              <a:defRPr/>
            </a:pPr>
            <a:r>
              <a:rPr lang="en-US" altLang="en-US" sz="4800" smtClean="0"/>
              <a:t>Types of Motor Enclosures</a:t>
            </a:r>
          </a:p>
        </p:txBody>
      </p:sp>
      <p:sp>
        <p:nvSpPr>
          <p:cNvPr id="116739" name="Rectangle 3"/>
          <p:cNvSpPr>
            <a:spLocks noGrp="1" noChangeArrowheads="1"/>
          </p:cNvSpPr>
          <p:nvPr>
            <p:ph type="body" sz="half" idx="1"/>
          </p:nvPr>
        </p:nvSpPr>
        <p:spPr>
          <a:xfrm>
            <a:off x="441325" y="1768475"/>
            <a:ext cx="3810000" cy="4114800"/>
          </a:xfrm>
        </p:spPr>
        <p:txBody>
          <a:bodyPr/>
          <a:lstStyle/>
          <a:p>
            <a:pPr algn="ctr">
              <a:lnSpc>
                <a:spcPct val="90000"/>
              </a:lnSpc>
              <a:buFont typeface="Monotype Sorts" pitchFamily="2" charset="2"/>
              <a:buNone/>
              <a:defRPr/>
            </a:pPr>
            <a:r>
              <a:rPr lang="en-US" altLang="en-US" sz="2800" u="sng" dirty="0" smtClean="0">
                <a:solidFill>
                  <a:schemeClr val="bg2"/>
                </a:solidFill>
                <a:effectLst>
                  <a:outerShdw blurRad="38100" dist="38100" dir="2700000" algn="tl">
                    <a:srgbClr val="FFFFFF"/>
                  </a:outerShdw>
                </a:effectLst>
              </a:rPr>
              <a:t>TEBC</a:t>
            </a:r>
          </a:p>
          <a:p>
            <a:pPr>
              <a:lnSpc>
                <a:spcPct val="90000"/>
              </a:lnSpc>
              <a:buFont typeface="Monotype Sorts" pitchFamily="2" charset="2"/>
              <a:buChar char="n"/>
              <a:defRPr/>
            </a:pPr>
            <a:r>
              <a:rPr lang="en-US" altLang="en-US" sz="2800" dirty="0" smtClean="0">
                <a:solidFill>
                  <a:schemeClr val="bg2"/>
                </a:solidFill>
                <a:effectLst>
                  <a:outerShdw blurRad="38100" dist="38100" dir="2700000" algn="tl">
                    <a:srgbClr val="FFFFFF"/>
                  </a:outerShdw>
                </a:effectLst>
              </a:rPr>
              <a:t>Totally enclosed blower-cooled</a:t>
            </a:r>
            <a:br>
              <a:rPr lang="en-US" altLang="en-US" sz="2800" dirty="0" smtClean="0">
                <a:solidFill>
                  <a:schemeClr val="bg2"/>
                </a:solidFill>
                <a:effectLst>
                  <a:outerShdw blurRad="38100" dist="38100" dir="2700000" algn="tl">
                    <a:srgbClr val="FFFFFF"/>
                  </a:outerShdw>
                </a:effectLst>
              </a:rPr>
            </a:br>
            <a:endParaRPr lang="en-US" altLang="en-US" sz="2800" dirty="0" smtClean="0">
              <a:solidFill>
                <a:schemeClr val="bg2"/>
              </a:solidFill>
              <a:effectLst>
                <a:outerShdw blurRad="38100" dist="38100" dir="2700000" algn="tl">
                  <a:srgbClr val="FFFFFF"/>
                </a:outerShdw>
              </a:effectLst>
            </a:endParaRPr>
          </a:p>
          <a:p>
            <a:pPr>
              <a:lnSpc>
                <a:spcPct val="90000"/>
              </a:lnSpc>
              <a:buFont typeface="Monotype Sorts" pitchFamily="2" charset="2"/>
              <a:buChar char="n"/>
              <a:defRPr/>
            </a:pPr>
            <a:r>
              <a:rPr lang="en-US" altLang="en-US" sz="2800" dirty="0" smtClean="0">
                <a:solidFill>
                  <a:schemeClr val="bg2"/>
                </a:solidFill>
                <a:effectLst>
                  <a:outerShdw blurRad="38100" dist="38100" dir="2700000" algn="tl">
                    <a:srgbClr val="FFFFFF"/>
                  </a:outerShdw>
                </a:effectLst>
              </a:rPr>
              <a:t>Totally enclosed enclosure with external cooling means such as a separately controlled motor/blower</a:t>
            </a:r>
          </a:p>
        </p:txBody>
      </p:sp>
      <p:pic>
        <p:nvPicPr>
          <p:cNvPr id="189444" name="Picture 7" descr="A:\motors\DRIPPR.jpg"/>
          <p:cNvPicPr>
            <a:picLocks noChangeAspect="1" noChangeArrowheads="1"/>
          </p:cNvPicPr>
          <p:nvPr/>
        </p:nvPicPr>
        <p:blipFill>
          <a:blip r:embed="rId3"/>
          <a:srcRect/>
          <a:stretch>
            <a:fillRect/>
          </a:stretch>
        </p:blipFill>
        <p:spPr bwMode="auto">
          <a:xfrm>
            <a:off x="4383088" y="1768475"/>
            <a:ext cx="2781300" cy="2384425"/>
          </a:xfrm>
          <a:prstGeom prst="rect">
            <a:avLst/>
          </a:prstGeom>
          <a:noFill/>
          <a:ln w="9525">
            <a:noFill/>
            <a:miter lim="800000"/>
            <a:headEnd/>
            <a:tailEnd/>
          </a:ln>
        </p:spPr>
      </p:pic>
      <p:pic>
        <p:nvPicPr>
          <p:cNvPr id="189445" name="Picture 8" descr="A:\motors\BLUE.jpg"/>
          <p:cNvPicPr>
            <a:picLocks noChangeAspect="1" noChangeArrowheads="1"/>
          </p:cNvPicPr>
          <p:nvPr/>
        </p:nvPicPr>
        <p:blipFill>
          <a:blip r:embed="rId4"/>
          <a:srcRect/>
          <a:stretch>
            <a:fillRect/>
          </a:stretch>
        </p:blipFill>
        <p:spPr bwMode="auto">
          <a:xfrm>
            <a:off x="5721350" y="4367213"/>
            <a:ext cx="2987675" cy="21812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7625" y="133350"/>
            <a:ext cx="9096375" cy="1162050"/>
          </a:xfrm>
        </p:spPr>
        <p:txBody>
          <a:bodyPr/>
          <a:lstStyle/>
          <a:p>
            <a:pPr algn="ctr">
              <a:defRPr/>
            </a:pPr>
            <a:r>
              <a:rPr lang="en-US" altLang="en-US" sz="4800" dirty="0" smtClean="0"/>
              <a:t>Question?</a:t>
            </a:r>
          </a:p>
        </p:txBody>
      </p:sp>
      <p:sp>
        <p:nvSpPr>
          <p:cNvPr id="252931" name="Rectangle 3"/>
          <p:cNvSpPr>
            <a:spLocks noChangeArrowheads="1"/>
          </p:cNvSpPr>
          <p:nvPr/>
        </p:nvSpPr>
        <p:spPr bwMode="auto">
          <a:xfrm>
            <a:off x="457200" y="1704975"/>
            <a:ext cx="8304213" cy="2867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Can VFDs turn motors faster than magnetic motor starters or reduced voltage starters?</a:t>
            </a: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52948" name="Rectangle 20"/>
          <p:cNvSpPr>
            <a:spLocks noChangeArrowheads="1"/>
          </p:cNvSpPr>
          <p:nvPr/>
        </p:nvSpPr>
        <p:spPr bwMode="auto">
          <a:xfrm>
            <a:off x="2547938" y="4164013"/>
            <a:ext cx="2835275" cy="515937"/>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None/>
              <a:defRPr/>
            </a:pPr>
            <a:r>
              <a:rPr lang="en-US" altLang="en-US" sz="2800" b="0" dirty="0">
                <a:solidFill>
                  <a:schemeClr val="bg2"/>
                </a:solidFill>
                <a:effectLst>
                  <a:outerShdw blurRad="38100" dist="38100" dir="2700000" algn="tl">
                    <a:srgbClr val="FFFFFF"/>
                  </a:outerShdw>
                </a:effectLst>
                <a:latin typeface="Arial" pitchFamily="34" charset="0"/>
                <a:cs typeface="+mn-cs"/>
              </a:rPr>
              <a:t>Answer:</a:t>
            </a:r>
          </a:p>
        </p:txBody>
      </p:sp>
      <p:sp>
        <p:nvSpPr>
          <p:cNvPr id="252949" name="Text Box 21"/>
          <p:cNvSpPr txBox="1">
            <a:spLocks noChangeArrowheads="1"/>
          </p:cNvSpPr>
          <p:nvPr/>
        </p:nvSpPr>
        <p:spPr bwMode="auto">
          <a:xfrm>
            <a:off x="4803775" y="4160838"/>
            <a:ext cx="893763" cy="519112"/>
          </a:xfrm>
          <a:prstGeom prst="rect">
            <a:avLst/>
          </a:prstGeom>
          <a:noFill/>
          <a:ln w="12700">
            <a:noFill/>
            <a:miter lim="800000"/>
            <a:headEnd/>
            <a:tailEnd/>
          </a:ln>
          <a:effectLst/>
        </p:spPr>
        <p:txBody>
          <a:bodyPr wrap="none">
            <a:spAutoFit/>
          </a:bodyPr>
          <a:lstStyle/>
          <a:p>
            <a:pPr eaLnBrk="0" hangingPunct="0">
              <a:defRPr/>
            </a:pPr>
            <a:r>
              <a:rPr lang="en-US" altLang="en-US" sz="2800" b="0">
                <a:solidFill>
                  <a:schemeClr val="bg2"/>
                </a:solidFill>
                <a:effectLst>
                  <a:outerShdw blurRad="38100" dist="38100" dir="2700000" algn="tl">
                    <a:srgbClr val="FFFFFF"/>
                  </a:outerShdw>
                </a:effectLst>
                <a:latin typeface="Arial" pitchFamily="34" charset="0"/>
                <a:cs typeface="+mn-cs"/>
              </a:rPr>
              <a:t>YES</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29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29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2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utoUpdateAnimBg="0"/>
      <p:bldP spid="252948" grpId="0" autoUpdateAnimBg="0"/>
      <p:bldP spid="25294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Date Placeholder 2"/>
          <p:cNvSpPr>
            <a:spLocks noGrp="1"/>
          </p:cNvSpPr>
          <p:nvPr>
            <p:ph type="dt" sz="quarter" idx="10"/>
          </p:nvPr>
        </p:nvSpPr>
        <p:spPr/>
        <p:txBody>
          <a:bodyPr/>
          <a:lstStyle/>
          <a:p>
            <a:pPr>
              <a:defRPr/>
            </a:pPr>
            <a:r>
              <a:rPr lang="en-US" smtClean="0"/>
              <a:t>07/08/2002</a:t>
            </a:r>
            <a:endParaRPr lang="en-US"/>
          </a:p>
        </p:txBody>
      </p:sp>
      <p:sp>
        <p:nvSpPr>
          <p:cNvPr id="4" name="Footer Placeholder 3"/>
          <p:cNvSpPr>
            <a:spLocks noGrp="1"/>
          </p:cNvSpPr>
          <p:nvPr>
            <p:ph type="ftr" sz="quarter" idx="11"/>
          </p:nvPr>
        </p:nvSpPr>
        <p:spPr/>
        <p:txBody>
          <a:bodyPr/>
          <a:lstStyle/>
          <a:p>
            <a:pPr>
              <a:defRPr/>
            </a:pPr>
            <a:r>
              <a:rPr lang="en-US" smtClean="0"/>
              <a:t>PP.AFD.03.DrivePrinciples</a:t>
            </a:r>
            <a:endParaRPr lang="en-US"/>
          </a:p>
        </p:txBody>
      </p:sp>
      <p:sp>
        <p:nvSpPr>
          <p:cNvPr id="5" name="Slide Number Placeholder 4"/>
          <p:cNvSpPr>
            <a:spLocks noGrp="1"/>
          </p:cNvSpPr>
          <p:nvPr>
            <p:ph type="sldNum" sz="quarter" idx="12"/>
          </p:nvPr>
        </p:nvSpPr>
        <p:spPr/>
        <p:txBody>
          <a:bodyPr/>
          <a:lstStyle/>
          <a:p>
            <a:pPr>
              <a:defRPr/>
            </a:pPr>
            <a:fld id="{0D24E84B-F22A-4C13-930D-4B27BD63AB56}" type="slidenum">
              <a:rPr lang="en-US" smtClean="0"/>
              <a:pPr>
                <a:defRPr/>
              </a:pPr>
              <a:t>35</a:t>
            </a:fld>
            <a:r>
              <a:rPr lang="en-US" smtClean="0"/>
              <a:t> of 76</a:t>
            </a:r>
            <a:endParaRPr lang="en-US"/>
          </a:p>
        </p:txBody>
      </p:sp>
      <p:pic>
        <p:nvPicPr>
          <p:cNvPr id="193541" name="Picture 3"/>
          <p:cNvPicPr>
            <a:picLocks noChangeAspect="1" noChangeArrowheads="1"/>
          </p:cNvPicPr>
          <p:nvPr/>
        </p:nvPicPr>
        <p:blipFill>
          <a:blip r:embed="rId2"/>
          <a:srcRect/>
          <a:stretch>
            <a:fillRect/>
          </a:stretch>
        </p:blipFill>
        <p:spPr bwMode="auto">
          <a:xfrm>
            <a:off x="0" y="0"/>
            <a:ext cx="9012238"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7625" y="133350"/>
            <a:ext cx="9096375" cy="1162050"/>
          </a:xfrm>
        </p:spPr>
        <p:txBody>
          <a:bodyPr/>
          <a:lstStyle/>
          <a:p>
            <a:pPr algn="ctr">
              <a:defRPr/>
            </a:pPr>
            <a:r>
              <a:rPr lang="en-US" altLang="en-US" sz="4800" smtClean="0"/>
              <a:t>Carrier Frequency (f</a:t>
            </a:r>
            <a:r>
              <a:rPr lang="en-US" altLang="en-US" sz="4800" baseline="-25000" smtClean="0"/>
              <a:t>c</a:t>
            </a:r>
            <a:r>
              <a:rPr lang="en-US" altLang="en-US" sz="4800" smtClean="0"/>
              <a:t>)</a:t>
            </a:r>
          </a:p>
        </p:txBody>
      </p:sp>
      <p:sp>
        <p:nvSpPr>
          <p:cNvPr id="304148" name="Rectangle 20"/>
          <p:cNvSpPr>
            <a:spLocks noChangeArrowheads="1"/>
          </p:cNvSpPr>
          <p:nvPr/>
        </p:nvSpPr>
        <p:spPr bwMode="auto">
          <a:xfrm>
            <a:off x="457200" y="1704975"/>
            <a:ext cx="8304213" cy="22256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The number of pulses per second from the VFD to the motor</a:t>
            </a: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f</a:t>
            </a:r>
            <a:r>
              <a:rPr lang="en-US" altLang="en-US" sz="2800" b="0" baseline="-25000">
                <a:solidFill>
                  <a:schemeClr val="bg2"/>
                </a:solidFill>
                <a:effectLst>
                  <a:outerShdw blurRad="38100" dist="38100" dir="2700000" algn="tl">
                    <a:srgbClr val="FFFFFF"/>
                  </a:outerShdw>
                </a:effectLst>
                <a:latin typeface="Arial" pitchFamily="34" charset="0"/>
                <a:cs typeface="+mn-cs"/>
              </a:rPr>
              <a:t>c</a:t>
            </a:r>
            <a:r>
              <a:rPr lang="en-US" altLang="en-US" sz="2800" b="0">
                <a:solidFill>
                  <a:schemeClr val="bg2"/>
                </a:solidFill>
                <a:effectLst>
                  <a:outerShdw blurRad="38100" dist="38100" dir="2700000" algn="tl">
                    <a:srgbClr val="FFFFFF"/>
                  </a:outerShdw>
                </a:effectLst>
                <a:latin typeface="Arial" pitchFamily="34" charset="0"/>
                <a:cs typeface="+mn-cs"/>
              </a:rPr>
              <a:t> helps produce an output waveform</a:t>
            </a: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pic>
        <p:nvPicPr>
          <p:cNvPr id="194563" name="Picture 22"/>
          <p:cNvPicPr>
            <a:picLocks noChangeArrowheads="1"/>
          </p:cNvPicPr>
          <p:nvPr/>
        </p:nvPicPr>
        <p:blipFill>
          <a:blip r:embed="rId4"/>
          <a:srcRect/>
          <a:stretch>
            <a:fillRect/>
          </a:stretch>
        </p:blipFill>
        <p:spPr bwMode="auto">
          <a:xfrm>
            <a:off x="1752600" y="3600450"/>
            <a:ext cx="5708650" cy="2819400"/>
          </a:xfrm>
          <a:prstGeom prst="rect">
            <a:avLst/>
          </a:prstGeom>
          <a:noFill/>
          <a:ln w="12700">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228600"/>
            <a:ext cx="9120188" cy="1162050"/>
          </a:xfrm>
        </p:spPr>
        <p:txBody>
          <a:bodyPr/>
          <a:lstStyle/>
          <a:p>
            <a:pPr algn="ctr">
              <a:defRPr/>
            </a:pPr>
            <a:r>
              <a:rPr lang="en-US" altLang="en-US" sz="4800" smtClean="0"/>
              <a:t>VFD Principle No. 5</a:t>
            </a:r>
          </a:p>
        </p:txBody>
      </p:sp>
      <p:sp>
        <p:nvSpPr>
          <p:cNvPr id="57347" name="Rectangle 3"/>
          <p:cNvSpPr>
            <a:spLocks noChangeArrowheads="1"/>
          </p:cNvSpPr>
          <p:nvPr/>
        </p:nvSpPr>
        <p:spPr bwMode="auto">
          <a:xfrm>
            <a:off x="1049338" y="1858963"/>
            <a:ext cx="7259637"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More on time means higher output voltage</a:t>
            </a:r>
          </a:p>
        </p:txBody>
      </p:sp>
      <p:sp>
        <p:nvSpPr>
          <p:cNvPr id="57348" name="Line 4"/>
          <p:cNvSpPr>
            <a:spLocks noChangeShapeType="1"/>
          </p:cNvSpPr>
          <p:nvPr/>
        </p:nvSpPr>
        <p:spPr bwMode="auto">
          <a:xfrm>
            <a:off x="876300" y="5334000"/>
            <a:ext cx="22098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49" name="Rectangle 5"/>
          <p:cNvSpPr>
            <a:spLocks noChangeArrowheads="1"/>
          </p:cNvSpPr>
          <p:nvPr/>
        </p:nvSpPr>
        <p:spPr bwMode="auto">
          <a:xfrm>
            <a:off x="1289050" y="3841750"/>
            <a:ext cx="368300" cy="1460500"/>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0" name="Rectangle 6"/>
          <p:cNvSpPr>
            <a:spLocks noChangeArrowheads="1"/>
          </p:cNvSpPr>
          <p:nvPr/>
        </p:nvSpPr>
        <p:spPr bwMode="auto">
          <a:xfrm>
            <a:off x="2216150" y="3841750"/>
            <a:ext cx="368300" cy="1460500"/>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1" name="Line 7"/>
          <p:cNvSpPr>
            <a:spLocks noChangeShapeType="1"/>
          </p:cNvSpPr>
          <p:nvPr/>
        </p:nvSpPr>
        <p:spPr bwMode="auto">
          <a:xfrm>
            <a:off x="1320800" y="5448300"/>
            <a:ext cx="0" cy="39370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2" name="Line 8"/>
          <p:cNvSpPr>
            <a:spLocks noChangeShapeType="1"/>
          </p:cNvSpPr>
          <p:nvPr/>
        </p:nvSpPr>
        <p:spPr bwMode="auto">
          <a:xfrm>
            <a:off x="1638300" y="5448300"/>
            <a:ext cx="0" cy="39370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3" name="Line 9"/>
          <p:cNvSpPr>
            <a:spLocks noChangeShapeType="1"/>
          </p:cNvSpPr>
          <p:nvPr/>
        </p:nvSpPr>
        <p:spPr bwMode="auto">
          <a:xfrm>
            <a:off x="1943100" y="3848100"/>
            <a:ext cx="0" cy="273050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4" name="Line 10"/>
          <p:cNvSpPr>
            <a:spLocks noChangeShapeType="1"/>
          </p:cNvSpPr>
          <p:nvPr/>
        </p:nvSpPr>
        <p:spPr bwMode="auto">
          <a:xfrm>
            <a:off x="1003300" y="3848100"/>
            <a:ext cx="0" cy="273050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5" name="Rectangle 11"/>
          <p:cNvSpPr>
            <a:spLocks noChangeArrowheads="1"/>
          </p:cNvSpPr>
          <p:nvPr/>
        </p:nvSpPr>
        <p:spPr bwMode="auto">
          <a:xfrm>
            <a:off x="1271588" y="6275388"/>
            <a:ext cx="784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Tc</a:t>
            </a:r>
          </a:p>
        </p:txBody>
      </p:sp>
      <p:sp>
        <p:nvSpPr>
          <p:cNvPr id="57356" name="Rectangle 12"/>
          <p:cNvSpPr>
            <a:spLocks noChangeArrowheads="1"/>
          </p:cNvSpPr>
          <p:nvPr/>
        </p:nvSpPr>
        <p:spPr bwMode="auto">
          <a:xfrm>
            <a:off x="1144588" y="5818188"/>
            <a:ext cx="784225" cy="3937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Ton</a:t>
            </a:r>
          </a:p>
        </p:txBody>
      </p:sp>
      <p:sp>
        <p:nvSpPr>
          <p:cNvPr id="57357" name="Line 13"/>
          <p:cNvSpPr>
            <a:spLocks noChangeShapeType="1"/>
          </p:cNvSpPr>
          <p:nvPr/>
        </p:nvSpPr>
        <p:spPr bwMode="auto">
          <a:xfrm>
            <a:off x="1003300" y="6464300"/>
            <a:ext cx="304800" cy="0"/>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8" name="Line 14"/>
          <p:cNvSpPr>
            <a:spLocks noChangeShapeType="1"/>
          </p:cNvSpPr>
          <p:nvPr/>
        </p:nvSpPr>
        <p:spPr bwMode="auto">
          <a:xfrm flipH="1" flipV="1">
            <a:off x="1625600" y="6462713"/>
            <a:ext cx="304800" cy="3175"/>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59" name="Line 15"/>
          <p:cNvSpPr>
            <a:spLocks noChangeShapeType="1"/>
          </p:cNvSpPr>
          <p:nvPr/>
        </p:nvSpPr>
        <p:spPr bwMode="auto">
          <a:xfrm>
            <a:off x="1638300" y="5676900"/>
            <a:ext cx="304800" cy="0"/>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0" name="Line 16"/>
          <p:cNvSpPr>
            <a:spLocks noChangeShapeType="1"/>
          </p:cNvSpPr>
          <p:nvPr/>
        </p:nvSpPr>
        <p:spPr bwMode="auto">
          <a:xfrm flipH="1" flipV="1">
            <a:off x="1016000" y="5688013"/>
            <a:ext cx="304800" cy="3175"/>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196624" name="Group 30"/>
          <p:cNvGrpSpPr>
            <a:grpSpLocks/>
          </p:cNvGrpSpPr>
          <p:nvPr/>
        </p:nvGrpSpPr>
        <p:grpSpPr bwMode="auto">
          <a:xfrm>
            <a:off x="3486150" y="3835400"/>
            <a:ext cx="2209800" cy="2833688"/>
            <a:chOff x="2196" y="2416"/>
            <a:chExt cx="1392" cy="1785"/>
          </a:xfrm>
        </p:grpSpPr>
        <p:sp>
          <p:nvSpPr>
            <p:cNvPr id="57361" name="Line 17"/>
            <p:cNvSpPr>
              <a:spLocks noChangeShapeType="1"/>
            </p:cNvSpPr>
            <p:nvPr/>
          </p:nvSpPr>
          <p:spPr bwMode="auto">
            <a:xfrm>
              <a:off x="2196" y="3360"/>
              <a:ext cx="1392"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2" name="Rectangle 18"/>
            <p:cNvSpPr>
              <a:spLocks noChangeArrowheads="1"/>
            </p:cNvSpPr>
            <p:nvPr/>
          </p:nvSpPr>
          <p:spPr bwMode="auto">
            <a:xfrm>
              <a:off x="2348" y="2428"/>
              <a:ext cx="400" cy="91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3" name="Rectangle 19"/>
            <p:cNvSpPr>
              <a:spLocks noChangeArrowheads="1"/>
            </p:cNvSpPr>
            <p:nvPr/>
          </p:nvSpPr>
          <p:spPr bwMode="auto">
            <a:xfrm>
              <a:off x="2948" y="2428"/>
              <a:ext cx="400" cy="91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4" name="Line 20"/>
            <p:cNvSpPr>
              <a:spLocks noChangeShapeType="1"/>
            </p:cNvSpPr>
            <p:nvPr/>
          </p:nvSpPr>
          <p:spPr bwMode="auto">
            <a:xfrm>
              <a:off x="2240" y="2416"/>
              <a:ext cx="0" cy="172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5" name="Line 21"/>
            <p:cNvSpPr>
              <a:spLocks noChangeShapeType="1"/>
            </p:cNvSpPr>
            <p:nvPr/>
          </p:nvSpPr>
          <p:spPr bwMode="auto">
            <a:xfrm>
              <a:off x="2848" y="2424"/>
              <a:ext cx="0" cy="172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6" name="Rectangle 22"/>
            <p:cNvSpPr>
              <a:spLocks noChangeArrowheads="1"/>
            </p:cNvSpPr>
            <p:nvPr/>
          </p:nvSpPr>
          <p:spPr bwMode="auto">
            <a:xfrm>
              <a:off x="2401" y="3953"/>
              <a:ext cx="494"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Tc</a:t>
              </a:r>
            </a:p>
          </p:txBody>
        </p:sp>
        <p:sp>
          <p:nvSpPr>
            <p:cNvPr id="57367" name="Line 23"/>
            <p:cNvSpPr>
              <a:spLocks noChangeShapeType="1"/>
            </p:cNvSpPr>
            <p:nvPr/>
          </p:nvSpPr>
          <p:spPr bwMode="auto">
            <a:xfrm>
              <a:off x="2248" y="4072"/>
              <a:ext cx="192" cy="0"/>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8" name="Line 24"/>
            <p:cNvSpPr>
              <a:spLocks noChangeShapeType="1"/>
            </p:cNvSpPr>
            <p:nvPr/>
          </p:nvSpPr>
          <p:spPr bwMode="auto">
            <a:xfrm flipH="1" flipV="1">
              <a:off x="2640" y="4079"/>
              <a:ext cx="192" cy="2"/>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69" name="Rectangle 25"/>
            <p:cNvSpPr>
              <a:spLocks noChangeArrowheads="1"/>
            </p:cNvSpPr>
            <p:nvPr/>
          </p:nvSpPr>
          <p:spPr bwMode="auto">
            <a:xfrm>
              <a:off x="2329" y="3665"/>
              <a:ext cx="494"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Ton</a:t>
              </a:r>
            </a:p>
          </p:txBody>
        </p:sp>
        <p:sp>
          <p:nvSpPr>
            <p:cNvPr id="57370" name="Line 26"/>
            <p:cNvSpPr>
              <a:spLocks noChangeShapeType="1"/>
            </p:cNvSpPr>
            <p:nvPr/>
          </p:nvSpPr>
          <p:spPr bwMode="auto">
            <a:xfrm>
              <a:off x="2360" y="3432"/>
              <a:ext cx="0" cy="24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1" name="Line 27"/>
            <p:cNvSpPr>
              <a:spLocks noChangeShapeType="1"/>
            </p:cNvSpPr>
            <p:nvPr/>
          </p:nvSpPr>
          <p:spPr bwMode="auto">
            <a:xfrm>
              <a:off x="2752" y="3432"/>
              <a:ext cx="0" cy="24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2" name="Line 28"/>
            <p:cNvSpPr>
              <a:spLocks noChangeShapeType="1"/>
            </p:cNvSpPr>
            <p:nvPr/>
          </p:nvSpPr>
          <p:spPr bwMode="auto">
            <a:xfrm flipH="1" flipV="1">
              <a:off x="2552" y="3567"/>
              <a:ext cx="192" cy="2"/>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3" name="Line 29"/>
            <p:cNvSpPr>
              <a:spLocks noChangeShapeType="1"/>
            </p:cNvSpPr>
            <p:nvPr/>
          </p:nvSpPr>
          <p:spPr bwMode="auto">
            <a:xfrm>
              <a:off x="2368" y="3568"/>
              <a:ext cx="192" cy="0"/>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196625" name="Group 43"/>
          <p:cNvGrpSpPr>
            <a:grpSpLocks/>
          </p:cNvGrpSpPr>
          <p:nvPr/>
        </p:nvGrpSpPr>
        <p:grpSpPr bwMode="auto">
          <a:xfrm>
            <a:off x="6140450" y="3848100"/>
            <a:ext cx="2076450" cy="2833688"/>
            <a:chOff x="3868" y="2424"/>
            <a:chExt cx="1308" cy="1785"/>
          </a:xfrm>
        </p:grpSpPr>
        <p:sp>
          <p:nvSpPr>
            <p:cNvPr id="57375" name="Line 31"/>
            <p:cNvSpPr>
              <a:spLocks noChangeShapeType="1"/>
            </p:cNvSpPr>
            <p:nvPr/>
          </p:nvSpPr>
          <p:spPr bwMode="auto">
            <a:xfrm>
              <a:off x="3868" y="3356"/>
              <a:ext cx="1308" cy="4"/>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6" name="Rectangle 32"/>
            <p:cNvSpPr>
              <a:spLocks noChangeArrowheads="1"/>
            </p:cNvSpPr>
            <p:nvPr/>
          </p:nvSpPr>
          <p:spPr bwMode="auto">
            <a:xfrm>
              <a:off x="3940" y="2428"/>
              <a:ext cx="512" cy="91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7" name="Rectangle 33"/>
            <p:cNvSpPr>
              <a:spLocks noChangeArrowheads="1"/>
            </p:cNvSpPr>
            <p:nvPr/>
          </p:nvSpPr>
          <p:spPr bwMode="auto">
            <a:xfrm>
              <a:off x="4548" y="2428"/>
              <a:ext cx="512" cy="91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8" name="Line 34"/>
            <p:cNvSpPr>
              <a:spLocks noChangeShapeType="1"/>
            </p:cNvSpPr>
            <p:nvPr/>
          </p:nvSpPr>
          <p:spPr bwMode="auto">
            <a:xfrm>
              <a:off x="4496" y="2424"/>
              <a:ext cx="0" cy="172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79" name="Line 35"/>
            <p:cNvSpPr>
              <a:spLocks noChangeShapeType="1"/>
            </p:cNvSpPr>
            <p:nvPr/>
          </p:nvSpPr>
          <p:spPr bwMode="auto">
            <a:xfrm>
              <a:off x="3904" y="2432"/>
              <a:ext cx="0" cy="172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80" name="Line 36"/>
            <p:cNvSpPr>
              <a:spLocks noChangeShapeType="1"/>
            </p:cNvSpPr>
            <p:nvPr/>
          </p:nvSpPr>
          <p:spPr bwMode="auto">
            <a:xfrm>
              <a:off x="3944" y="3440"/>
              <a:ext cx="0" cy="24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81" name="Line 37"/>
            <p:cNvSpPr>
              <a:spLocks noChangeShapeType="1"/>
            </p:cNvSpPr>
            <p:nvPr/>
          </p:nvSpPr>
          <p:spPr bwMode="auto">
            <a:xfrm>
              <a:off x="4464" y="3432"/>
              <a:ext cx="0" cy="24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82" name="Line 38"/>
            <p:cNvSpPr>
              <a:spLocks noChangeShapeType="1"/>
            </p:cNvSpPr>
            <p:nvPr/>
          </p:nvSpPr>
          <p:spPr bwMode="auto">
            <a:xfrm>
              <a:off x="3944" y="3568"/>
              <a:ext cx="520" cy="0"/>
            </a:xfrm>
            <a:prstGeom prst="line">
              <a:avLst/>
            </a:prstGeom>
            <a:noFill/>
            <a:ln w="12700">
              <a:solidFill>
                <a:schemeClr val="bg2"/>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83" name="Rectangle 39"/>
            <p:cNvSpPr>
              <a:spLocks noChangeArrowheads="1"/>
            </p:cNvSpPr>
            <p:nvPr/>
          </p:nvSpPr>
          <p:spPr bwMode="auto">
            <a:xfrm>
              <a:off x="3993" y="3665"/>
              <a:ext cx="494"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Ton</a:t>
              </a:r>
            </a:p>
          </p:txBody>
        </p:sp>
        <p:sp>
          <p:nvSpPr>
            <p:cNvPr id="57384" name="Rectangle 40"/>
            <p:cNvSpPr>
              <a:spLocks noChangeArrowheads="1"/>
            </p:cNvSpPr>
            <p:nvPr/>
          </p:nvSpPr>
          <p:spPr bwMode="auto">
            <a:xfrm>
              <a:off x="4081" y="3961"/>
              <a:ext cx="494"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Tc</a:t>
              </a:r>
            </a:p>
          </p:txBody>
        </p:sp>
        <p:sp>
          <p:nvSpPr>
            <p:cNvPr id="57385" name="Line 41"/>
            <p:cNvSpPr>
              <a:spLocks noChangeShapeType="1"/>
            </p:cNvSpPr>
            <p:nvPr/>
          </p:nvSpPr>
          <p:spPr bwMode="auto">
            <a:xfrm>
              <a:off x="3904" y="4072"/>
              <a:ext cx="224" cy="0"/>
            </a:xfrm>
            <a:prstGeom prst="line">
              <a:avLst/>
            </a:prstGeom>
            <a:noFill/>
            <a:ln w="12700">
              <a:solidFill>
                <a:schemeClr val="bg2"/>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57386" name="Line 42"/>
            <p:cNvSpPr>
              <a:spLocks noChangeShapeType="1"/>
            </p:cNvSpPr>
            <p:nvPr/>
          </p:nvSpPr>
          <p:spPr bwMode="auto">
            <a:xfrm>
              <a:off x="4328" y="4072"/>
              <a:ext cx="168" cy="0"/>
            </a:xfrm>
            <a:prstGeom prst="line">
              <a:avLst/>
            </a:prstGeom>
            <a:noFill/>
            <a:ln w="127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196626" name="Group 49"/>
          <p:cNvGrpSpPr>
            <a:grpSpLocks/>
          </p:cNvGrpSpPr>
          <p:nvPr/>
        </p:nvGrpSpPr>
        <p:grpSpPr bwMode="auto">
          <a:xfrm>
            <a:off x="1144588" y="3074988"/>
            <a:ext cx="1698625" cy="736600"/>
            <a:chOff x="721" y="1937"/>
            <a:chExt cx="1070" cy="464"/>
          </a:xfrm>
        </p:grpSpPr>
        <p:grpSp>
          <p:nvGrpSpPr>
            <p:cNvPr id="196639" name="Group 47"/>
            <p:cNvGrpSpPr>
              <a:grpSpLocks/>
            </p:cNvGrpSpPr>
            <p:nvPr/>
          </p:nvGrpSpPr>
          <p:grpSpPr bwMode="auto">
            <a:xfrm>
              <a:off x="721" y="1937"/>
              <a:ext cx="590" cy="464"/>
              <a:chOff x="721" y="1937"/>
              <a:chExt cx="590" cy="464"/>
            </a:xfrm>
          </p:grpSpPr>
          <p:sp>
            <p:nvSpPr>
              <p:cNvPr id="57388" name="Rectangle 44"/>
              <p:cNvSpPr>
                <a:spLocks noChangeArrowheads="1"/>
              </p:cNvSpPr>
              <p:nvPr/>
            </p:nvSpPr>
            <p:spPr bwMode="auto">
              <a:xfrm>
                <a:off x="721" y="1937"/>
                <a:ext cx="510"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Ton</a:t>
                </a:r>
              </a:p>
            </p:txBody>
          </p:sp>
          <p:sp>
            <p:nvSpPr>
              <p:cNvPr id="57389" name="Rectangle 45"/>
              <p:cNvSpPr>
                <a:spLocks noChangeArrowheads="1"/>
              </p:cNvSpPr>
              <p:nvPr/>
            </p:nvSpPr>
            <p:spPr bwMode="auto">
              <a:xfrm>
                <a:off x="801" y="2153"/>
                <a:ext cx="510"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Tc</a:t>
                </a:r>
              </a:p>
            </p:txBody>
          </p:sp>
          <p:sp>
            <p:nvSpPr>
              <p:cNvPr id="57390" name="Line 46"/>
              <p:cNvSpPr>
                <a:spLocks noChangeShapeType="1"/>
              </p:cNvSpPr>
              <p:nvPr/>
            </p:nvSpPr>
            <p:spPr bwMode="auto">
              <a:xfrm>
                <a:off x="752" y="2160"/>
                <a:ext cx="352"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57392" name="Rectangle 48"/>
            <p:cNvSpPr>
              <a:spLocks noChangeArrowheads="1"/>
            </p:cNvSpPr>
            <p:nvPr/>
          </p:nvSpPr>
          <p:spPr bwMode="auto">
            <a:xfrm>
              <a:off x="1089" y="2033"/>
              <a:ext cx="702"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50%</a:t>
              </a:r>
            </a:p>
          </p:txBody>
        </p:sp>
      </p:grpSp>
      <p:grpSp>
        <p:nvGrpSpPr>
          <p:cNvPr id="196627" name="Group 55"/>
          <p:cNvGrpSpPr>
            <a:grpSpLocks/>
          </p:cNvGrpSpPr>
          <p:nvPr/>
        </p:nvGrpSpPr>
        <p:grpSpPr bwMode="auto">
          <a:xfrm>
            <a:off x="3735388" y="3062288"/>
            <a:ext cx="1736725" cy="711200"/>
            <a:chOff x="2353" y="1929"/>
            <a:chExt cx="1094" cy="448"/>
          </a:xfrm>
        </p:grpSpPr>
        <p:grpSp>
          <p:nvGrpSpPr>
            <p:cNvPr id="196634" name="Group 53"/>
            <p:cNvGrpSpPr>
              <a:grpSpLocks/>
            </p:cNvGrpSpPr>
            <p:nvPr/>
          </p:nvGrpSpPr>
          <p:grpSpPr bwMode="auto">
            <a:xfrm>
              <a:off x="2353" y="1929"/>
              <a:ext cx="622" cy="448"/>
              <a:chOff x="2353" y="1929"/>
              <a:chExt cx="622" cy="448"/>
            </a:xfrm>
          </p:grpSpPr>
          <p:sp>
            <p:nvSpPr>
              <p:cNvPr id="57394" name="Rectangle 50"/>
              <p:cNvSpPr>
                <a:spLocks noChangeArrowheads="1"/>
              </p:cNvSpPr>
              <p:nvPr/>
            </p:nvSpPr>
            <p:spPr bwMode="auto">
              <a:xfrm>
                <a:off x="2353" y="1929"/>
                <a:ext cx="510"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Ton</a:t>
                </a:r>
              </a:p>
            </p:txBody>
          </p:sp>
          <p:sp>
            <p:nvSpPr>
              <p:cNvPr id="57395" name="Rectangle 51"/>
              <p:cNvSpPr>
                <a:spLocks noChangeArrowheads="1"/>
              </p:cNvSpPr>
              <p:nvPr/>
            </p:nvSpPr>
            <p:spPr bwMode="auto">
              <a:xfrm>
                <a:off x="2465" y="2129"/>
                <a:ext cx="510"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Tc</a:t>
                </a:r>
              </a:p>
            </p:txBody>
          </p:sp>
          <p:sp>
            <p:nvSpPr>
              <p:cNvPr id="57396" name="Line 52"/>
              <p:cNvSpPr>
                <a:spLocks noChangeShapeType="1"/>
              </p:cNvSpPr>
              <p:nvPr/>
            </p:nvSpPr>
            <p:spPr bwMode="auto">
              <a:xfrm>
                <a:off x="2424" y="2144"/>
                <a:ext cx="352"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57398" name="Rectangle 54"/>
            <p:cNvSpPr>
              <a:spLocks noChangeArrowheads="1"/>
            </p:cNvSpPr>
            <p:nvPr/>
          </p:nvSpPr>
          <p:spPr bwMode="auto">
            <a:xfrm>
              <a:off x="2769" y="2009"/>
              <a:ext cx="67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75%</a:t>
              </a:r>
            </a:p>
          </p:txBody>
        </p:sp>
      </p:grpSp>
      <p:grpSp>
        <p:nvGrpSpPr>
          <p:cNvPr id="196628" name="Group 61"/>
          <p:cNvGrpSpPr>
            <a:grpSpLocks/>
          </p:cNvGrpSpPr>
          <p:nvPr/>
        </p:nvGrpSpPr>
        <p:grpSpPr bwMode="auto">
          <a:xfrm>
            <a:off x="6402388" y="3024188"/>
            <a:ext cx="2079625" cy="749300"/>
            <a:chOff x="4033" y="1905"/>
            <a:chExt cx="1310" cy="472"/>
          </a:xfrm>
        </p:grpSpPr>
        <p:grpSp>
          <p:nvGrpSpPr>
            <p:cNvPr id="196629" name="Group 59"/>
            <p:cNvGrpSpPr>
              <a:grpSpLocks/>
            </p:cNvGrpSpPr>
            <p:nvPr/>
          </p:nvGrpSpPr>
          <p:grpSpPr bwMode="auto">
            <a:xfrm>
              <a:off x="4033" y="1905"/>
              <a:ext cx="598" cy="472"/>
              <a:chOff x="4033" y="1905"/>
              <a:chExt cx="598" cy="472"/>
            </a:xfrm>
          </p:grpSpPr>
          <p:sp>
            <p:nvSpPr>
              <p:cNvPr id="57400" name="Rectangle 56"/>
              <p:cNvSpPr>
                <a:spLocks noChangeArrowheads="1"/>
              </p:cNvSpPr>
              <p:nvPr/>
            </p:nvSpPr>
            <p:spPr bwMode="auto">
              <a:xfrm>
                <a:off x="4033" y="1905"/>
                <a:ext cx="510"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Ton</a:t>
                </a:r>
              </a:p>
            </p:txBody>
          </p:sp>
          <p:sp>
            <p:nvSpPr>
              <p:cNvPr id="57401" name="Rectangle 57"/>
              <p:cNvSpPr>
                <a:spLocks noChangeArrowheads="1"/>
              </p:cNvSpPr>
              <p:nvPr/>
            </p:nvSpPr>
            <p:spPr bwMode="auto">
              <a:xfrm>
                <a:off x="4121" y="2129"/>
                <a:ext cx="510" cy="24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000" b="0" i="0">
                    <a:solidFill>
                      <a:schemeClr val="bg2"/>
                    </a:solidFill>
                    <a:effectLst>
                      <a:outerShdw blurRad="38100" dist="38100" dir="2700000" algn="tl">
                        <a:srgbClr val="FFFFFF"/>
                      </a:outerShdw>
                    </a:effectLst>
                    <a:latin typeface="Arial" pitchFamily="34" charset="0"/>
                    <a:cs typeface="+mn-cs"/>
                  </a:rPr>
                  <a:t>Tc</a:t>
                </a:r>
              </a:p>
            </p:txBody>
          </p:sp>
          <p:sp>
            <p:nvSpPr>
              <p:cNvPr id="57402" name="Line 58"/>
              <p:cNvSpPr>
                <a:spLocks noChangeShapeType="1"/>
              </p:cNvSpPr>
              <p:nvPr/>
            </p:nvSpPr>
            <p:spPr bwMode="auto">
              <a:xfrm>
                <a:off x="4088" y="2128"/>
                <a:ext cx="352"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57404" name="Rectangle 60"/>
            <p:cNvSpPr>
              <a:spLocks noChangeArrowheads="1"/>
            </p:cNvSpPr>
            <p:nvPr/>
          </p:nvSpPr>
          <p:spPr bwMode="auto">
            <a:xfrm>
              <a:off x="4425" y="2001"/>
              <a:ext cx="91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i="0">
                  <a:solidFill>
                    <a:schemeClr val="bg2"/>
                  </a:solidFill>
                  <a:effectLst>
                    <a:outerShdw blurRad="38100" dist="38100" dir="2700000" algn="tl">
                      <a:srgbClr val="FFFFFF"/>
                    </a:outerShdw>
                  </a:effectLst>
                  <a:latin typeface="Arial" pitchFamily="34" charset="0"/>
                  <a:cs typeface="+mn-cs"/>
                </a:rPr>
                <a:t>= 90%</a:t>
              </a: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0" y="-20638"/>
            <a:ext cx="9131300" cy="1162051"/>
          </a:xfrm>
        </p:spPr>
        <p:txBody>
          <a:bodyPr/>
          <a:lstStyle/>
          <a:p>
            <a:pPr algn="ctr">
              <a:defRPr/>
            </a:pPr>
            <a:r>
              <a:rPr lang="en-US" altLang="en-US" smtClean="0"/>
              <a:t>VFD Principle No. 6</a:t>
            </a:r>
          </a:p>
        </p:txBody>
      </p:sp>
      <p:grpSp>
        <p:nvGrpSpPr>
          <p:cNvPr id="198658" name="Group 15"/>
          <p:cNvGrpSpPr>
            <a:grpSpLocks/>
          </p:cNvGrpSpPr>
          <p:nvPr/>
        </p:nvGrpSpPr>
        <p:grpSpPr bwMode="auto">
          <a:xfrm>
            <a:off x="717550" y="2124075"/>
            <a:ext cx="7454900" cy="4760913"/>
            <a:chOff x="236" y="1350"/>
            <a:chExt cx="4888" cy="2907"/>
          </a:xfrm>
        </p:grpSpPr>
        <p:pic>
          <p:nvPicPr>
            <p:cNvPr id="198660" name="Picture 4"/>
            <p:cNvPicPr>
              <a:picLocks noChangeArrowheads="1"/>
            </p:cNvPicPr>
            <p:nvPr/>
          </p:nvPicPr>
          <p:blipFill>
            <a:blip r:embed="rId4"/>
            <a:srcRect/>
            <a:stretch>
              <a:fillRect/>
            </a:stretch>
          </p:blipFill>
          <p:spPr bwMode="auto">
            <a:xfrm>
              <a:off x="1185" y="1350"/>
              <a:ext cx="3576" cy="2583"/>
            </a:xfrm>
            <a:prstGeom prst="rect">
              <a:avLst/>
            </a:prstGeom>
            <a:noFill/>
            <a:ln w="12700">
              <a:noFill/>
              <a:miter lim="800000"/>
              <a:headEnd/>
              <a:tailEnd/>
            </a:ln>
          </p:spPr>
        </p:pic>
        <p:grpSp>
          <p:nvGrpSpPr>
            <p:cNvPr id="198661" name="Group 5"/>
            <p:cNvGrpSpPr>
              <a:grpSpLocks/>
            </p:cNvGrpSpPr>
            <p:nvPr/>
          </p:nvGrpSpPr>
          <p:grpSpPr bwMode="auto">
            <a:xfrm>
              <a:off x="236" y="1724"/>
              <a:ext cx="4888" cy="2533"/>
              <a:chOff x="236" y="1724"/>
              <a:chExt cx="4888" cy="2533"/>
            </a:xfrm>
          </p:grpSpPr>
          <p:sp>
            <p:nvSpPr>
              <p:cNvPr id="242694" name="Rectangle 6"/>
              <p:cNvSpPr>
                <a:spLocks noChangeArrowheads="1"/>
              </p:cNvSpPr>
              <p:nvPr/>
            </p:nvSpPr>
            <p:spPr bwMode="auto">
              <a:xfrm>
                <a:off x="238" y="2426"/>
                <a:ext cx="972" cy="72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600" b="0">
                    <a:solidFill>
                      <a:schemeClr val="bg2"/>
                    </a:solidFill>
                    <a:effectLst>
                      <a:outerShdw blurRad="38100" dist="38100" dir="2700000" algn="tl">
                        <a:srgbClr val="FFFFFF"/>
                      </a:outerShdw>
                    </a:effectLst>
                    <a:latin typeface="Arial" pitchFamily="34" charset="0"/>
                    <a:cs typeface="+mn-cs"/>
                  </a:rPr>
                  <a:t>Locked Rotor Torque (150%)</a:t>
                </a:r>
              </a:p>
              <a:p>
                <a:pPr hangingPunct="0">
                  <a:spcBef>
                    <a:spcPct val="50000"/>
                  </a:spcBef>
                  <a:defRPr/>
                </a:pPr>
                <a:endParaRPr lang="en-US" altLang="en-US" sz="1600" b="0">
                  <a:solidFill>
                    <a:schemeClr val="bg2"/>
                  </a:solidFill>
                  <a:effectLst>
                    <a:outerShdw blurRad="38100" dist="38100" dir="2700000" algn="tl">
                      <a:srgbClr val="FFFFFF"/>
                    </a:outerShdw>
                  </a:effectLst>
                  <a:latin typeface="Arial" pitchFamily="34" charset="0"/>
                  <a:cs typeface="+mn-cs"/>
                </a:endParaRPr>
              </a:p>
            </p:txBody>
          </p:sp>
          <p:sp>
            <p:nvSpPr>
              <p:cNvPr id="242695" name="Rectangle 7"/>
              <p:cNvSpPr>
                <a:spLocks noChangeArrowheads="1"/>
              </p:cNvSpPr>
              <p:nvPr/>
            </p:nvSpPr>
            <p:spPr bwMode="auto">
              <a:xfrm>
                <a:off x="236" y="2914"/>
                <a:ext cx="972" cy="724"/>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600" b="0">
                    <a:solidFill>
                      <a:schemeClr val="bg2"/>
                    </a:solidFill>
                    <a:effectLst>
                      <a:outerShdw blurRad="38100" dist="38100" dir="2700000" algn="tl">
                        <a:srgbClr val="FFFFFF"/>
                      </a:outerShdw>
                    </a:effectLst>
                    <a:latin typeface="Arial" pitchFamily="34" charset="0"/>
                    <a:cs typeface="+mn-cs"/>
                  </a:rPr>
                  <a:t>Full Load Torque (100%)</a:t>
                </a:r>
              </a:p>
              <a:p>
                <a:pPr hangingPunct="0">
                  <a:spcBef>
                    <a:spcPct val="50000"/>
                  </a:spcBef>
                  <a:defRPr/>
                </a:pPr>
                <a:endParaRPr lang="en-US" altLang="en-US" sz="1600" b="0">
                  <a:solidFill>
                    <a:schemeClr val="bg2"/>
                  </a:solidFill>
                  <a:effectLst>
                    <a:outerShdw blurRad="38100" dist="38100" dir="2700000" algn="tl">
                      <a:srgbClr val="FFFFFF"/>
                    </a:outerShdw>
                  </a:effectLst>
                  <a:latin typeface="Arial" pitchFamily="34" charset="0"/>
                  <a:cs typeface="+mn-cs"/>
                </a:endParaRPr>
              </a:p>
            </p:txBody>
          </p:sp>
          <p:sp>
            <p:nvSpPr>
              <p:cNvPr id="242696" name="Rectangle 8"/>
              <p:cNvSpPr>
                <a:spLocks noChangeArrowheads="1"/>
              </p:cNvSpPr>
              <p:nvPr/>
            </p:nvSpPr>
            <p:spPr bwMode="auto">
              <a:xfrm>
                <a:off x="238" y="1766"/>
                <a:ext cx="1038" cy="277"/>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rgbClr val="037C03"/>
                    </a:solidFill>
                    <a:effectLst>
                      <a:outerShdw blurRad="38100" dist="38100" dir="2700000" algn="tl">
                        <a:srgbClr val="000000"/>
                      </a:outerShdw>
                    </a:effectLst>
                    <a:latin typeface="Arial" pitchFamily="34" charset="0"/>
                    <a:cs typeface="+mn-cs"/>
                  </a:rPr>
                  <a:t>TORQUE</a:t>
                </a:r>
              </a:p>
            </p:txBody>
          </p:sp>
          <p:sp>
            <p:nvSpPr>
              <p:cNvPr id="242697" name="Rectangle 9"/>
              <p:cNvSpPr>
                <a:spLocks noChangeArrowheads="1"/>
              </p:cNvSpPr>
              <p:nvPr/>
            </p:nvSpPr>
            <p:spPr bwMode="auto">
              <a:xfrm>
                <a:off x="2498" y="3757"/>
                <a:ext cx="923" cy="5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rgbClr val="9234DB"/>
                    </a:solidFill>
                    <a:effectLst>
                      <a:outerShdw blurRad="38100" dist="38100" dir="2700000" algn="tl">
                        <a:srgbClr val="000000"/>
                      </a:outerShdw>
                    </a:effectLst>
                    <a:latin typeface="Arial" pitchFamily="34" charset="0"/>
                    <a:cs typeface="+mn-cs"/>
                  </a:rPr>
                  <a:t>Fout (Hz)</a:t>
                </a:r>
              </a:p>
            </p:txBody>
          </p:sp>
          <p:sp>
            <p:nvSpPr>
              <p:cNvPr id="242698" name="Rectangle 10"/>
              <p:cNvSpPr>
                <a:spLocks noChangeArrowheads="1"/>
              </p:cNvSpPr>
              <p:nvPr/>
            </p:nvSpPr>
            <p:spPr bwMode="auto">
              <a:xfrm>
                <a:off x="4286" y="3746"/>
                <a:ext cx="366" cy="239"/>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i="0">
                    <a:solidFill>
                      <a:srgbClr val="9234DB"/>
                    </a:solidFill>
                    <a:effectLst>
                      <a:outerShdw blurRad="38100" dist="38100" dir="2700000" algn="tl">
                        <a:srgbClr val="000000"/>
                      </a:outerShdw>
                    </a:effectLst>
                    <a:latin typeface="Arial" pitchFamily="34" charset="0"/>
                    <a:cs typeface="+mn-cs"/>
                  </a:rPr>
                  <a:t>60</a:t>
                </a:r>
              </a:p>
            </p:txBody>
          </p:sp>
          <p:sp>
            <p:nvSpPr>
              <p:cNvPr id="242699" name="Line 11"/>
              <p:cNvSpPr>
                <a:spLocks noChangeShapeType="1"/>
              </p:cNvSpPr>
              <p:nvPr/>
            </p:nvSpPr>
            <p:spPr bwMode="auto">
              <a:xfrm>
                <a:off x="1264" y="1724"/>
                <a:ext cx="2" cy="2004"/>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2700" name="Line 12"/>
              <p:cNvSpPr>
                <a:spLocks noChangeShapeType="1"/>
              </p:cNvSpPr>
              <p:nvPr/>
            </p:nvSpPr>
            <p:spPr bwMode="auto">
              <a:xfrm>
                <a:off x="1257" y="3712"/>
                <a:ext cx="3867" cy="2"/>
              </a:xfrm>
              <a:prstGeom prst="line">
                <a:avLst/>
              </a:prstGeom>
              <a:noFill/>
              <a:ln w="508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2701" name="Line 13"/>
              <p:cNvSpPr>
                <a:spLocks noChangeShapeType="1"/>
              </p:cNvSpPr>
              <p:nvPr/>
            </p:nvSpPr>
            <p:spPr bwMode="auto">
              <a:xfrm>
                <a:off x="1088" y="3033"/>
                <a:ext cx="15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2702" name="Line 14"/>
              <p:cNvSpPr>
                <a:spLocks noChangeShapeType="1"/>
              </p:cNvSpPr>
              <p:nvPr/>
            </p:nvSpPr>
            <p:spPr bwMode="auto">
              <a:xfrm>
                <a:off x="1086" y="2788"/>
                <a:ext cx="15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sp>
        <p:nvSpPr>
          <p:cNvPr id="242704" name="Rectangle 16"/>
          <p:cNvSpPr>
            <a:spLocks noChangeArrowheads="1"/>
          </p:cNvSpPr>
          <p:nvPr/>
        </p:nvSpPr>
        <p:spPr bwMode="auto">
          <a:xfrm>
            <a:off x="906463" y="1509713"/>
            <a:ext cx="78644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Torque production when connected to an inverter</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96838"/>
            <a:ext cx="9131300" cy="1162051"/>
          </a:xfrm>
        </p:spPr>
        <p:txBody>
          <a:bodyPr/>
          <a:lstStyle/>
          <a:p>
            <a:pPr algn="ctr">
              <a:defRPr/>
            </a:pPr>
            <a:r>
              <a:rPr lang="en-US" altLang="en-US" smtClean="0"/>
              <a:t>VFD Principle No. 6</a:t>
            </a:r>
          </a:p>
        </p:txBody>
      </p:sp>
      <p:pic>
        <p:nvPicPr>
          <p:cNvPr id="200706" name="Picture 3"/>
          <p:cNvPicPr>
            <a:picLocks noChangeArrowheads="1"/>
          </p:cNvPicPr>
          <p:nvPr/>
        </p:nvPicPr>
        <p:blipFill>
          <a:blip r:embed="rId4"/>
          <a:srcRect/>
          <a:stretch>
            <a:fillRect/>
          </a:stretch>
        </p:blipFill>
        <p:spPr bwMode="auto">
          <a:xfrm>
            <a:off x="1851025" y="2141538"/>
            <a:ext cx="5719763" cy="4108450"/>
          </a:xfrm>
          <a:prstGeom prst="rect">
            <a:avLst/>
          </a:prstGeom>
          <a:noFill/>
          <a:ln w="12700">
            <a:noFill/>
            <a:miter lim="800000"/>
            <a:headEnd/>
            <a:tailEnd/>
          </a:ln>
        </p:spPr>
      </p:pic>
      <p:grpSp>
        <p:nvGrpSpPr>
          <p:cNvPr id="200707" name="Group 4"/>
          <p:cNvGrpSpPr>
            <a:grpSpLocks/>
          </p:cNvGrpSpPr>
          <p:nvPr/>
        </p:nvGrpSpPr>
        <p:grpSpPr bwMode="auto">
          <a:xfrm>
            <a:off x="374650" y="2743200"/>
            <a:ext cx="7778750" cy="3673475"/>
            <a:chOff x="236" y="1728"/>
            <a:chExt cx="4900" cy="2314"/>
          </a:xfrm>
        </p:grpSpPr>
        <p:sp>
          <p:nvSpPr>
            <p:cNvPr id="244741" name="Rectangle 5"/>
            <p:cNvSpPr>
              <a:spLocks noChangeArrowheads="1"/>
            </p:cNvSpPr>
            <p:nvPr/>
          </p:nvSpPr>
          <p:spPr bwMode="auto">
            <a:xfrm>
              <a:off x="238" y="2425"/>
              <a:ext cx="972" cy="59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600" b="0">
                  <a:solidFill>
                    <a:schemeClr val="bg2"/>
                  </a:solidFill>
                  <a:effectLst>
                    <a:outerShdw blurRad="38100" dist="38100" dir="2700000" algn="tl">
                      <a:srgbClr val="FFFFFF"/>
                    </a:outerShdw>
                  </a:effectLst>
                  <a:latin typeface="Arial" pitchFamily="34" charset="0"/>
                  <a:cs typeface="+mn-cs"/>
                </a:rPr>
                <a:t>Locked Rotor Torque (150%)</a:t>
              </a:r>
            </a:p>
            <a:p>
              <a:pPr hangingPunct="0">
                <a:spcBef>
                  <a:spcPct val="50000"/>
                </a:spcBef>
                <a:defRPr/>
              </a:pPr>
              <a:endParaRPr lang="en-US" altLang="en-US" sz="1600" b="0">
                <a:solidFill>
                  <a:schemeClr val="bg2"/>
                </a:solidFill>
                <a:effectLst>
                  <a:outerShdw blurRad="38100" dist="38100" dir="2700000" algn="tl">
                    <a:srgbClr val="FFFFFF"/>
                  </a:outerShdw>
                </a:effectLst>
                <a:latin typeface="Arial" pitchFamily="34" charset="0"/>
                <a:cs typeface="+mn-cs"/>
              </a:endParaRPr>
            </a:p>
          </p:txBody>
        </p:sp>
        <p:sp>
          <p:nvSpPr>
            <p:cNvPr id="244742" name="Rectangle 6"/>
            <p:cNvSpPr>
              <a:spLocks noChangeArrowheads="1"/>
            </p:cNvSpPr>
            <p:nvPr/>
          </p:nvSpPr>
          <p:spPr bwMode="auto">
            <a:xfrm>
              <a:off x="236" y="2910"/>
              <a:ext cx="972" cy="59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600" b="0">
                  <a:solidFill>
                    <a:schemeClr val="bg2"/>
                  </a:solidFill>
                  <a:effectLst>
                    <a:outerShdw blurRad="38100" dist="38100" dir="2700000" algn="tl">
                      <a:srgbClr val="FFFFFF"/>
                    </a:outerShdw>
                  </a:effectLst>
                  <a:latin typeface="Arial" pitchFamily="34" charset="0"/>
                  <a:cs typeface="+mn-cs"/>
                </a:rPr>
                <a:t>Full Load Torque (100%)</a:t>
              </a:r>
            </a:p>
            <a:p>
              <a:pPr hangingPunct="0">
                <a:spcBef>
                  <a:spcPct val="50000"/>
                </a:spcBef>
                <a:defRPr/>
              </a:pPr>
              <a:endParaRPr lang="en-US" altLang="en-US" sz="1600" b="0">
                <a:solidFill>
                  <a:schemeClr val="bg2"/>
                </a:solidFill>
                <a:effectLst>
                  <a:outerShdw blurRad="38100" dist="38100" dir="2700000" algn="tl">
                    <a:srgbClr val="FFFFFF"/>
                  </a:outerShdw>
                </a:effectLst>
                <a:latin typeface="Arial" pitchFamily="34" charset="0"/>
                <a:cs typeface="+mn-cs"/>
              </a:endParaRPr>
            </a:p>
          </p:txBody>
        </p:sp>
        <p:sp>
          <p:nvSpPr>
            <p:cNvPr id="244743" name="Rectangle 7"/>
            <p:cNvSpPr>
              <a:spLocks noChangeArrowheads="1"/>
            </p:cNvSpPr>
            <p:nvPr/>
          </p:nvSpPr>
          <p:spPr bwMode="auto">
            <a:xfrm>
              <a:off x="238" y="1765"/>
              <a:ext cx="1038"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rgbClr val="037C03"/>
                  </a:solidFill>
                  <a:effectLst>
                    <a:outerShdw blurRad="38100" dist="38100" dir="2700000" algn="tl">
                      <a:srgbClr val="000000"/>
                    </a:outerShdw>
                  </a:effectLst>
                  <a:latin typeface="Arial" pitchFamily="34" charset="0"/>
                  <a:cs typeface="+mn-cs"/>
                </a:rPr>
                <a:t>TORQUE</a:t>
              </a:r>
            </a:p>
          </p:txBody>
        </p:sp>
        <p:sp>
          <p:nvSpPr>
            <p:cNvPr id="244744" name="Rectangle 8"/>
            <p:cNvSpPr>
              <a:spLocks noChangeArrowheads="1"/>
            </p:cNvSpPr>
            <p:nvPr/>
          </p:nvSpPr>
          <p:spPr bwMode="auto">
            <a:xfrm>
              <a:off x="2499" y="3756"/>
              <a:ext cx="922" cy="286"/>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rgbClr val="9234DB"/>
                  </a:solidFill>
                  <a:effectLst>
                    <a:outerShdw blurRad="38100" dist="38100" dir="2700000" algn="tl">
                      <a:srgbClr val="000000"/>
                    </a:outerShdw>
                  </a:effectLst>
                  <a:latin typeface="Arial" pitchFamily="34" charset="0"/>
                  <a:cs typeface="+mn-cs"/>
                </a:rPr>
                <a:t>Fout (Hz)</a:t>
              </a:r>
            </a:p>
          </p:txBody>
        </p:sp>
        <p:sp>
          <p:nvSpPr>
            <p:cNvPr id="244745" name="Rectangle 9"/>
            <p:cNvSpPr>
              <a:spLocks noChangeArrowheads="1"/>
            </p:cNvSpPr>
            <p:nvPr/>
          </p:nvSpPr>
          <p:spPr bwMode="auto">
            <a:xfrm>
              <a:off x="4286" y="3746"/>
              <a:ext cx="366" cy="248"/>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i="0">
                  <a:solidFill>
                    <a:srgbClr val="9234DB"/>
                  </a:solidFill>
                  <a:effectLst>
                    <a:outerShdw blurRad="38100" dist="38100" dir="2700000" algn="tl">
                      <a:srgbClr val="000000"/>
                    </a:outerShdw>
                  </a:effectLst>
                  <a:latin typeface="Arial" pitchFamily="34" charset="0"/>
                  <a:cs typeface="+mn-cs"/>
                </a:rPr>
                <a:t>60</a:t>
              </a:r>
            </a:p>
          </p:txBody>
        </p:sp>
        <p:sp>
          <p:nvSpPr>
            <p:cNvPr id="244746" name="Line 10"/>
            <p:cNvSpPr>
              <a:spLocks noChangeShapeType="1"/>
            </p:cNvSpPr>
            <p:nvPr/>
          </p:nvSpPr>
          <p:spPr bwMode="auto">
            <a:xfrm>
              <a:off x="1264" y="1728"/>
              <a:ext cx="2" cy="200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4747" name="Line 11"/>
            <p:cNvSpPr>
              <a:spLocks noChangeShapeType="1"/>
            </p:cNvSpPr>
            <p:nvPr/>
          </p:nvSpPr>
          <p:spPr bwMode="auto">
            <a:xfrm>
              <a:off x="1257" y="3712"/>
              <a:ext cx="3879" cy="2"/>
            </a:xfrm>
            <a:prstGeom prst="line">
              <a:avLst/>
            </a:prstGeom>
            <a:noFill/>
            <a:ln w="508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4748" name="Line 12"/>
            <p:cNvSpPr>
              <a:spLocks noChangeShapeType="1"/>
            </p:cNvSpPr>
            <p:nvPr/>
          </p:nvSpPr>
          <p:spPr bwMode="auto">
            <a:xfrm>
              <a:off x="1089" y="3033"/>
              <a:ext cx="15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4749" name="Line 13"/>
            <p:cNvSpPr>
              <a:spLocks noChangeShapeType="1"/>
            </p:cNvSpPr>
            <p:nvPr/>
          </p:nvSpPr>
          <p:spPr bwMode="auto">
            <a:xfrm>
              <a:off x="1086" y="2787"/>
              <a:ext cx="153"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44750" name="Rectangle 14"/>
          <p:cNvSpPr>
            <a:spLocks noChangeArrowheads="1"/>
          </p:cNvSpPr>
          <p:nvPr/>
        </p:nvSpPr>
        <p:spPr bwMode="auto">
          <a:xfrm>
            <a:off x="868363" y="1338263"/>
            <a:ext cx="78644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Torque production when connected to an inverter</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763" y="-247650"/>
            <a:ext cx="9096375" cy="1162050"/>
          </a:xfrm>
        </p:spPr>
        <p:txBody>
          <a:bodyPr/>
          <a:lstStyle/>
          <a:p>
            <a:pPr algn="ctr">
              <a:defRPr/>
            </a:pPr>
            <a:r>
              <a:rPr lang="en-US" altLang="en-US" sz="4800" smtClean="0"/>
              <a:t>VFD Interconnection Diagram</a:t>
            </a:r>
          </a:p>
        </p:txBody>
      </p:sp>
      <p:sp>
        <p:nvSpPr>
          <p:cNvPr id="272389" name="Freeform 5"/>
          <p:cNvSpPr>
            <a:spLocks/>
          </p:cNvSpPr>
          <p:nvPr/>
        </p:nvSpPr>
        <p:spPr bwMode="auto">
          <a:xfrm>
            <a:off x="3854450" y="1149350"/>
            <a:ext cx="1074738" cy="369888"/>
          </a:xfrm>
          <a:custGeom>
            <a:avLst/>
            <a:gdLst/>
            <a:ahLst/>
            <a:cxnLst>
              <a:cxn ang="0">
                <a:pos x="0" y="232"/>
              </a:cxn>
              <a:cxn ang="0">
                <a:pos x="0" y="0"/>
              </a:cxn>
              <a:cxn ang="0">
                <a:pos x="676" y="0"/>
              </a:cxn>
              <a:cxn ang="0">
                <a:pos x="676" y="232"/>
              </a:cxn>
            </a:cxnLst>
            <a:rect l="0" t="0" r="r" b="b"/>
            <a:pathLst>
              <a:path w="677" h="233">
                <a:moveTo>
                  <a:pt x="0" y="232"/>
                </a:moveTo>
                <a:lnTo>
                  <a:pt x="0" y="0"/>
                </a:lnTo>
                <a:lnTo>
                  <a:pt x="676" y="0"/>
                </a:lnTo>
                <a:lnTo>
                  <a:pt x="676" y="232"/>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0" name="Freeform 6"/>
          <p:cNvSpPr>
            <a:spLocks/>
          </p:cNvSpPr>
          <p:nvPr/>
        </p:nvSpPr>
        <p:spPr bwMode="auto">
          <a:xfrm>
            <a:off x="657225" y="5543550"/>
            <a:ext cx="2239963" cy="858838"/>
          </a:xfrm>
          <a:custGeom>
            <a:avLst/>
            <a:gdLst/>
            <a:ahLst/>
            <a:cxnLst>
              <a:cxn ang="0">
                <a:pos x="1410" y="0"/>
              </a:cxn>
              <a:cxn ang="0">
                <a:pos x="0" y="0"/>
              </a:cxn>
              <a:cxn ang="0">
                <a:pos x="0" y="540"/>
              </a:cxn>
              <a:cxn ang="0">
                <a:pos x="1404" y="540"/>
              </a:cxn>
            </a:cxnLst>
            <a:rect l="0" t="0" r="r" b="b"/>
            <a:pathLst>
              <a:path w="1411" h="541">
                <a:moveTo>
                  <a:pt x="1410" y="0"/>
                </a:moveTo>
                <a:lnTo>
                  <a:pt x="0" y="0"/>
                </a:lnTo>
                <a:lnTo>
                  <a:pt x="0" y="540"/>
                </a:lnTo>
                <a:lnTo>
                  <a:pt x="1404" y="540"/>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1" name="Line 7"/>
          <p:cNvSpPr>
            <a:spLocks noChangeShapeType="1"/>
          </p:cNvSpPr>
          <p:nvPr/>
        </p:nvSpPr>
        <p:spPr bwMode="auto">
          <a:xfrm>
            <a:off x="6677025" y="3451225"/>
            <a:ext cx="0" cy="10795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2" name="Freeform 8"/>
          <p:cNvSpPr>
            <a:spLocks/>
          </p:cNvSpPr>
          <p:nvPr/>
        </p:nvSpPr>
        <p:spPr bwMode="auto">
          <a:xfrm>
            <a:off x="5905500" y="3333750"/>
            <a:ext cx="773113" cy="106363"/>
          </a:xfrm>
          <a:custGeom>
            <a:avLst/>
            <a:gdLst/>
            <a:ahLst/>
            <a:cxnLst>
              <a:cxn ang="0">
                <a:pos x="0" y="66"/>
              </a:cxn>
              <a:cxn ang="0">
                <a:pos x="486" y="66"/>
              </a:cxn>
              <a:cxn ang="0">
                <a:pos x="486" y="0"/>
              </a:cxn>
            </a:cxnLst>
            <a:rect l="0" t="0" r="r" b="b"/>
            <a:pathLst>
              <a:path w="487" h="67">
                <a:moveTo>
                  <a:pt x="0" y="66"/>
                </a:moveTo>
                <a:lnTo>
                  <a:pt x="486" y="66"/>
                </a:lnTo>
                <a:lnTo>
                  <a:pt x="486" y="0"/>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3" name="Line 9"/>
          <p:cNvSpPr>
            <a:spLocks noChangeShapeType="1"/>
          </p:cNvSpPr>
          <p:nvPr/>
        </p:nvSpPr>
        <p:spPr bwMode="auto">
          <a:xfrm>
            <a:off x="5946775" y="3714750"/>
            <a:ext cx="30797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4" name="Line 10"/>
          <p:cNvSpPr>
            <a:spLocks noChangeShapeType="1"/>
          </p:cNvSpPr>
          <p:nvPr/>
        </p:nvSpPr>
        <p:spPr bwMode="auto">
          <a:xfrm>
            <a:off x="5918200" y="3181350"/>
            <a:ext cx="30797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5" name="Line 11"/>
          <p:cNvSpPr>
            <a:spLocks noChangeShapeType="1"/>
          </p:cNvSpPr>
          <p:nvPr/>
        </p:nvSpPr>
        <p:spPr bwMode="auto">
          <a:xfrm>
            <a:off x="5927725" y="2757488"/>
            <a:ext cx="13604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6" name="Line 12"/>
          <p:cNvSpPr>
            <a:spLocks noChangeShapeType="1"/>
          </p:cNvSpPr>
          <p:nvPr/>
        </p:nvSpPr>
        <p:spPr bwMode="auto">
          <a:xfrm>
            <a:off x="5980113" y="2395538"/>
            <a:ext cx="1217612"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7" name="Line 13"/>
          <p:cNvSpPr>
            <a:spLocks noChangeShapeType="1"/>
          </p:cNvSpPr>
          <p:nvPr/>
        </p:nvSpPr>
        <p:spPr bwMode="auto">
          <a:xfrm>
            <a:off x="5918200" y="2024063"/>
            <a:ext cx="131762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8" name="Rectangle 14"/>
          <p:cNvSpPr>
            <a:spLocks noChangeArrowheads="1"/>
          </p:cNvSpPr>
          <p:nvPr/>
        </p:nvSpPr>
        <p:spPr bwMode="auto">
          <a:xfrm>
            <a:off x="2916238" y="1530350"/>
            <a:ext cx="2987675" cy="5208588"/>
          </a:xfrm>
          <a:prstGeom prst="rect">
            <a:avLst/>
          </a:prstGeom>
          <a:solidFill>
            <a:schemeClr val="tx1"/>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399" name="Oval 15"/>
          <p:cNvSpPr>
            <a:spLocks noChangeArrowheads="1"/>
          </p:cNvSpPr>
          <p:nvPr/>
        </p:nvSpPr>
        <p:spPr bwMode="auto">
          <a:xfrm>
            <a:off x="2820988" y="1920875"/>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565" name="Rectangle 16"/>
          <p:cNvSpPr>
            <a:spLocks noChangeArrowheads="1"/>
          </p:cNvSpPr>
          <p:nvPr/>
        </p:nvSpPr>
        <p:spPr bwMode="auto">
          <a:xfrm>
            <a:off x="3000375" y="1924050"/>
            <a:ext cx="481013" cy="9398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L1</a:t>
            </a:r>
          </a:p>
          <a:p>
            <a:pPr eaLnBrk="0" hangingPunct="0">
              <a:spcBef>
                <a:spcPct val="50000"/>
              </a:spcBef>
            </a:pPr>
            <a:r>
              <a:rPr lang="en-US" altLang="en-US" sz="1400" b="0" i="0">
                <a:solidFill>
                  <a:srgbClr val="000000"/>
                </a:solidFill>
                <a:latin typeface="Times New Roman" pitchFamily="18" charset="0"/>
              </a:rPr>
              <a:t>L2</a:t>
            </a:r>
          </a:p>
          <a:p>
            <a:pPr eaLnBrk="0" hangingPunct="0">
              <a:spcBef>
                <a:spcPct val="50000"/>
              </a:spcBef>
            </a:pPr>
            <a:r>
              <a:rPr lang="en-US" altLang="en-US" sz="1400" b="0" i="0">
                <a:solidFill>
                  <a:srgbClr val="000000"/>
                </a:solidFill>
                <a:latin typeface="Times New Roman" pitchFamily="18" charset="0"/>
              </a:rPr>
              <a:t>L3</a:t>
            </a:r>
          </a:p>
        </p:txBody>
      </p:sp>
      <p:sp>
        <p:nvSpPr>
          <p:cNvPr id="23566" name="Rectangle 17"/>
          <p:cNvSpPr>
            <a:spLocks noChangeArrowheads="1"/>
          </p:cNvSpPr>
          <p:nvPr/>
        </p:nvSpPr>
        <p:spPr bwMode="auto">
          <a:xfrm>
            <a:off x="5457825" y="1928813"/>
            <a:ext cx="609600" cy="9398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T1</a:t>
            </a:r>
          </a:p>
          <a:p>
            <a:pPr eaLnBrk="0" hangingPunct="0">
              <a:spcBef>
                <a:spcPct val="50000"/>
              </a:spcBef>
            </a:pPr>
            <a:r>
              <a:rPr lang="en-US" altLang="en-US" sz="1400" b="0" i="0">
                <a:solidFill>
                  <a:srgbClr val="000000"/>
                </a:solidFill>
                <a:latin typeface="Times New Roman" pitchFamily="18" charset="0"/>
              </a:rPr>
              <a:t>T2</a:t>
            </a:r>
          </a:p>
          <a:p>
            <a:pPr eaLnBrk="0" hangingPunct="0">
              <a:spcBef>
                <a:spcPct val="50000"/>
              </a:spcBef>
            </a:pPr>
            <a:r>
              <a:rPr lang="en-US" altLang="en-US" sz="1400" b="0" i="0">
                <a:solidFill>
                  <a:srgbClr val="000000"/>
                </a:solidFill>
                <a:latin typeface="Times New Roman" pitchFamily="18" charset="0"/>
              </a:rPr>
              <a:t>T3</a:t>
            </a:r>
          </a:p>
        </p:txBody>
      </p:sp>
      <p:sp>
        <p:nvSpPr>
          <p:cNvPr id="272402" name="Oval 18"/>
          <p:cNvSpPr>
            <a:spLocks noChangeArrowheads="1"/>
          </p:cNvSpPr>
          <p:nvPr/>
        </p:nvSpPr>
        <p:spPr bwMode="auto">
          <a:xfrm>
            <a:off x="7118350" y="1774825"/>
            <a:ext cx="1189038" cy="1174750"/>
          </a:xfrm>
          <a:prstGeom prst="ellipse">
            <a:avLst/>
          </a:prstGeom>
          <a:solidFill>
            <a:schemeClr val="tx1"/>
          </a:solid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3" name="Line 19"/>
          <p:cNvSpPr>
            <a:spLocks noChangeShapeType="1"/>
          </p:cNvSpPr>
          <p:nvPr/>
        </p:nvSpPr>
        <p:spPr bwMode="auto">
          <a:xfrm flipH="1">
            <a:off x="1868488" y="2024063"/>
            <a:ext cx="1039812"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4" name="Line 20"/>
          <p:cNvSpPr>
            <a:spLocks noChangeShapeType="1"/>
          </p:cNvSpPr>
          <p:nvPr/>
        </p:nvSpPr>
        <p:spPr bwMode="auto">
          <a:xfrm flipH="1">
            <a:off x="1849438" y="2392363"/>
            <a:ext cx="1039812"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5" name="Line 21"/>
          <p:cNvSpPr>
            <a:spLocks noChangeShapeType="1"/>
          </p:cNvSpPr>
          <p:nvPr/>
        </p:nvSpPr>
        <p:spPr bwMode="auto">
          <a:xfrm flipH="1">
            <a:off x="1828800" y="2754313"/>
            <a:ext cx="1039813"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6" name="Oval 22"/>
          <p:cNvSpPr>
            <a:spLocks noChangeArrowheads="1"/>
          </p:cNvSpPr>
          <p:nvPr/>
        </p:nvSpPr>
        <p:spPr bwMode="auto">
          <a:xfrm>
            <a:off x="2851150" y="327183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7" name="Oval 23"/>
          <p:cNvSpPr>
            <a:spLocks noChangeArrowheads="1"/>
          </p:cNvSpPr>
          <p:nvPr/>
        </p:nvSpPr>
        <p:spPr bwMode="auto">
          <a:xfrm>
            <a:off x="2863850" y="301466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8" name="Oval 24"/>
          <p:cNvSpPr>
            <a:spLocks noChangeArrowheads="1"/>
          </p:cNvSpPr>
          <p:nvPr/>
        </p:nvSpPr>
        <p:spPr bwMode="auto">
          <a:xfrm>
            <a:off x="2860675" y="436086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09" name="Oval 25"/>
          <p:cNvSpPr>
            <a:spLocks noChangeArrowheads="1"/>
          </p:cNvSpPr>
          <p:nvPr/>
        </p:nvSpPr>
        <p:spPr bwMode="auto">
          <a:xfrm>
            <a:off x="2851150" y="41005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10" name="Oval 26"/>
          <p:cNvSpPr>
            <a:spLocks noChangeArrowheads="1"/>
          </p:cNvSpPr>
          <p:nvPr/>
        </p:nvSpPr>
        <p:spPr bwMode="auto">
          <a:xfrm>
            <a:off x="2851150" y="38242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11" name="Oval 27"/>
          <p:cNvSpPr>
            <a:spLocks noChangeArrowheads="1"/>
          </p:cNvSpPr>
          <p:nvPr/>
        </p:nvSpPr>
        <p:spPr bwMode="auto">
          <a:xfrm>
            <a:off x="2851150" y="35417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577" name="Rectangle 28"/>
          <p:cNvSpPr>
            <a:spLocks noChangeArrowheads="1"/>
          </p:cNvSpPr>
          <p:nvPr/>
        </p:nvSpPr>
        <p:spPr bwMode="auto">
          <a:xfrm>
            <a:off x="2995613" y="2952750"/>
            <a:ext cx="733425" cy="2382838"/>
          </a:xfrm>
          <a:prstGeom prst="rect">
            <a:avLst/>
          </a:prstGeom>
          <a:noFill/>
          <a:ln w="12700">
            <a:noFill/>
            <a:miter lim="800000"/>
            <a:headEnd/>
            <a:tailEnd/>
          </a:ln>
        </p:spPr>
        <p:txBody>
          <a:bodyPr lIns="90488" tIns="44450" rIns="90488" bIns="44450">
            <a:spAutoFit/>
          </a:bodyPr>
          <a:lstStyle/>
          <a:p>
            <a:pPr eaLnBrk="0" hangingPunct="0">
              <a:lnSpc>
                <a:spcPct val="75000"/>
              </a:lnSpc>
              <a:spcBef>
                <a:spcPct val="50000"/>
              </a:spcBef>
            </a:pPr>
            <a:r>
              <a:rPr lang="en-US" altLang="en-US" sz="1400" b="0" i="0">
                <a:solidFill>
                  <a:srgbClr val="000000"/>
                </a:solidFill>
                <a:latin typeface="Times New Roman" pitchFamily="18" charset="0"/>
              </a:rPr>
              <a:t>1</a:t>
            </a:r>
          </a:p>
          <a:p>
            <a:pPr eaLnBrk="0" hangingPunct="0">
              <a:lnSpc>
                <a:spcPct val="75000"/>
              </a:lnSpc>
              <a:spcBef>
                <a:spcPct val="50000"/>
              </a:spcBef>
            </a:pPr>
            <a:r>
              <a:rPr lang="en-US" altLang="en-US" sz="1400" b="0" i="0">
                <a:solidFill>
                  <a:srgbClr val="000000"/>
                </a:solidFill>
                <a:latin typeface="Times New Roman" pitchFamily="18" charset="0"/>
              </a:rPr>
              <a:t>2</a:t>
            </a:r>
          </a:p>
          <a:p>
            <a:pPr eaLnBrk="0" hangingPunct="0">
              <a:lnSpc>
                <a:spcPct val="75000"/>
              </a:lnSpc>
              <a:spcBef>
                <a:spcPct val="50000"/>
              </a:spcBef>
            </a:pPr>
            <a:r>
              <a:rPr lang="en-US" altLang="en-US" sz="1400" b="0" i="0">
                <a:solidFill>
                  <a:srgbClr val="000000"/>
                </a:solidFill>
                <a:latin typeface="Times New Roman" pitchFamily="18" charset="0"/>
              </a:rPr>
              <a:t>3</a:t>
            </a:r>
          </a:p>
          <a:p>
            <a:pPr eaLnBrk="0" hangingPunct="0">
              <a:lnSpc>
                <a:spcPct val="75000"/>
              </a:lnSpc>
              <a:spcBef>
                <a:spcPct val="50000"/>
              </a:spcBef>
            </a:pPr>
            <a:r>
              <a:rPr lang="en-US" altLang="en-US" sz="1400" b="0" i="0">
                <a:solidFill>
                  <a:srgbClr val="000000"/>
                </a:solidFill>
                <a:latin typeface="Times New Roman" pitchFamily="18" charset="0"/>
              </a:rPr>
              <a:t>4</a:t>
            </a:r>
          </a:p>
          <a:p>
            <a:pPr eaLnBrk="0" hangingPunct="0">
              <a:lnSpc>
                <a:spcPct val="75000"/>
              </a:lnSpc>
              <a:spcBef>
                <a:spcPct val="50000"/>
              </a:spcBef>
            </a:pPr>
            <a:r>
              <a:rPr lang="en-US" altLang="en-US" sz="1400" b="0" i="0">
                <a:solidFill>
                  <a:srgbClr val="000000"/>
                </a:solidFill>
                <a:latin typeface="Times New Roman" pitchFamily="18" charset="0"/>
              </a:rPr>
              <a:t>5</a:t>
            </a:r>
          </a:p>
          <a:p>
            <a:pPr eaLnBrk="0" hangingPunct="0">
              <a:lnSpc>
                <a:spcPct val="75000"/>
              </a:lnSpc>
              <a:spcBef>
                <a:spcPct val="50000"/>
              </a:spcBef>
            </a:pPr>
            <a:r>
              <a:rPr lang="en-US" altLang="en-US" sz="1400" b="0" i="0">
                <a:solidFill>
                  <a:srgbClr val="000000"/>
                </a:solidFill>
                <a:latin typeface="Times New Roman" pitchFamily="18" charset="0"/>
              </a:rPr>
              <a:t>6</a:t>
            </a:r>
          </a:p>
          <a:p>
            <a:pPr eaLnBrk="0" hangingPunct="0">
              <a:lnSpc>
                <a:spcPct val="75000"/>
              </a:lnSpc>
              <a:spcBef>
                <a:spcPct val="50000"/>
              </a:spcBef>
            </a:pPr>
            <a:r>
              <a:rPr lang="en-US" altLang="en-US" sz="1400" b="0" i="0">
                <a:solidFill>
                  <a:srgbClr val="000000"/>
                </a:solidFill>
                <a:latin typeface="Times New Roman" pitchFamily="18" charset="0"/>
              </a:rPr>
              <a:t>7</a:t>
            </a:r>
          </a:p>
          <a:p>
            <a:pPr eaLnBrk="0" hangingPunct="0">
              <a:lnSpc>
                <a:spcPct val="75000"/>
              </a:lnSpc>
              <a:spcBef>
                <a:spcPct val="50000"/>
              </a:spcBef>
            </a:pPr>
            <a:r>
              <a:rPr lang="en-US" altLang="en-US" sz="1400" b="0" i="0">
                <a:solidFill>
                  <a:srgbClr val="000000"/>
                </a:solidFill>
                <a:latin typeface="Times New Roman" pitchFamily="18" charset="0"/>
              </a:rPr>
              <a:t>8</a:t>
            </a:r>
          </a:p>
          <a:p>
            <a:pPr eaLnBrk="0" hangingPunct="0">
              <a:lnSpc>
                <a:spcPct val="75000"/>
              </a:lnSpc>
              <a:spcBef>
                <a:spcPct val="50000"/>
              </a:spcBef>
            </a:pPr>
            <a:r>
              <a:rPr lang="en-US" altLang="en-US" sz="1400" b="0" i="0">
                <a:solidFill>
                  <a:srgbClr val="000000"/>
                </a:solidFill>
                <a:latin typeface="Times New Roman" pitchFamily="18" charset="0"/>
              </a:rPr>
              <a:t>11</a:t>
            </a:r>
          </a:p>
        </p:txBody>
      </p:sp>
      <p:grpSp>
        <p:nvGrpSpPr>
          <p:cNvPr id="23578" name="Group 29"/>
          <p:cNvGrpSpPr>
            <a:grpSpLocks/>
          </p:cNvGrpSpPr>
          <p:nvPr/>
        </p:nvGrpSpPr>
        <p:grpSpPr bwMode="auto">
          <a:xfrm>
            <a:off x="1212850" y="2967038"/>
            <a:ext cx="314325" cy="161925"/>
            <a:chOff x="668" y="1869"/>
            <a:chExt cx="198" cy="102"/>
          </a:xfrm>
        </p:grpSpPr>
        <p:sp>
          <p:nvSpPr>
            <p:cNvPr id="272414" name="Oval 30"/>
            <p:cNvSpPr>
              <a:spLocks noChangeArrowheads="1"/>
            </p:cNvSpPr>
            <p:nvPr/>
          </p:nvSpPr>
          <p:spPr bwMode="auto">
            <a:xfrm>
              <a:off x="668" y="189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15" name="Oval 31"/>
            <p:cNvSpPr>
              <a:spLocks noChangeArrowheads="1"/>
            </p:cNvSpPr>
            <p:nvPr/>
          </p:nvSpPr>
          <p:spPr bwMode="auto">
            <a:xfrm>
              <a:off x="794" y="189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16" name="Line 32"/>
            <p:cNvSpPr>
              <a:spLocks noChangeShapeType="1"/>
            </p:cNvSpPr>
            <p:nvPr/>
          </p:nvSpPr>
          <p:spPr bwMode="auto">
            <a:xfrm>
              <a:off x="674" y="1869"/>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23579" name="Group 33"/>
          <p:cNvGrpSpPr>
            <a:grpSpLocks/>
          </p:cNvGrpSpPr>
          <p:nvPr/>
        </p:nvGrpSpPr>
        <p:grpSpPr bwMode="auto">
          <a:xfrm>
            <a:off x="1222375" y="3233738"/>
            <a:ext cx="314325" cy="161925"/>
            <a:chOff x="674" y="2037"/>
            <a:chExt cx="198" cy="102"/>
          </a:xfrm>
        </p:grpSpPr>
        <p:sp>
          <p:nvSpPr>
            <p:cNvPr id="272418" name="Oval 34"/>
            <p:cNvSpPr>
              <a:spLocks noChangeArrowheads="1"/>
            </p:cNvSpPr>
            <p:nvPr/>
          </p:nvSpPr>
          <p:spPr bwMode="auto">
            <a:xfrm>
              <a:off x="674" y="2067"/>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19" name="Oval 35"/>
            <p:cNvSpPr>
              <a:spLocks noChangeArrowheads="1"/>
            </p:cNvSpPr>
            <p:nvPr/>
          </p:nvSpPr>
          <p:spPr bwMode="auto">
            <a:xfrm>
              <a:off x="800" y="2067"/>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0" name="Line 36"/>
            <p:cNvSpPr>
              <a:spLocks noChangeShapeType="1"/>
            </p:cNvSpPr>
            <p:nvPr/>
          </p:nvSpPr>
          <p:spPr bwMode="auto">
            <a:xfrm>
              <a:off x="680" y="2037"/>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72421" name="Line 37"/>
          <p:cNvSpPr>
            <a:spLocks noChangeShapeType="1"/>
          </p:cNvSpPr>
          <p:nvPr/>
        </p:nvSpPr>
        <p:spPr bwMode="auto">
          <a:xfrm flipH="1">
            <a:off x="1530350" y="3071813"/>
            <a:ext cx="13525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2" name="Line 38"/>
          <p:cNvSpPr>
            <a:spLocks noChangeShapeType="1"/>
          </p:cNvSpPr>
          <p:nvPr/>
        </p:nvSpPr>
        <p:spPr bwMode="auto">
          <a:xfrm flipH="1">
            <a:off x="1530350" y="3328988"/>
            <a:ext cx="133032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3" name="Line 39"/>
          <p:cNvSpPr>
            <a:spLocks noChangeShapeType="1"/>
          </p:cNvSpPr>
          <p:nvPr/>
        </p:nvSpPr>
        <p:spPr bwMode="auto">
          <a:xfrm flipH="1">
            <a:off x="1530350" y="3605213"/>
            <a:ext cx="133032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4" name="Line 40"/>
          <p:cNvSpPr>
            <a:spLocks noChangeShapeType="1"/>
          </p:cNvSpPr>
          <p:nvPr/>
        </p:nvSpPr>
        <p:spPr bwMode="auto">
          <a:xfrm flipH="1">
            <a:off x="1530350" y="3881438"/>
            <a:ext cx="133032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5" name="Line 41"/>
          <p:cNvSpPr>
            <a:spLocks noChangeShapeType="1"/>
          </p:cNvSpPr>
          <p:nvPr/>
        </p:nvSpPr>
        <p:spPr bwMode="auto">
          <a:xfrm flipH="1">
            <a:off x="1530350" y="4157663"/>
            <a:ext cx="133032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23585" name="Group 42"/>
          <p:cNvGrpSpPr>
            <a:grpSpLocks/>
          </p:cNvGrpSpPr>
          <p:nvPr/>
        </p:nvGrpSpPr>
        <p:grpSpPr bwMode="auto">
          <a:xfrm>
            <a:off x="1222375" y="3500438"/>
            <a:ext cx="314325" cy="161925"/>
            <a:chOff x="674" y="2205"/>
            <a:chExt cx="198" cy="102"/>
          </a:xfrm>
        </p:grpSpPr>
        <p:sp>
          <p:nvSpPr>
            <p:cNvPr id="272427" name="Oval 43"/>
            <p:cNvSpPr>
              <a:spLocks noChangeArrowheads="1"/>
            </p:cNvSpPr>
            <p:nvPr/>
          </p:nvSpPr>
          <p:spPr bwMode="auto">
            <a:xfrm>
              <a:off x="674" y="2235"/>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8" name="Oval 44"/>
            <p:cNvSpPr>
              <a:spLocks noChangeArrowheads="1"/>
            </p:cNvSpPr>
            <p:nvPr/>
          </p:nvSpPr>
          <p:spPr bwMode="auto">
            <a:xfrm>
              <a:off x="800" y="2235"/>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29" name="Line 45"/>
            <p:cNvSpPr>
              <a:spLocks noChangeShapeType="1"/>
            </p:cNvSpPr>
            <p:nvPr/>
          </p:nvSpPr>
          <p:spPr bwMode="auto">
            <a:xfrm>
              <a:off x="680" y="2205"/>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23586" name="Group 46"/>
          <p:cNvGrpSpPr>
            <a:grpSpLocks/>
          </p:cNvGrpSpPr>
          <p:nvPr/>
        </p:nvGrpSpPr>
        <p:grpSpPr bwMode="auto">
          <a:xfrm>
            <a:off x="1222375" y="3776663"/>
            <a:ext cx="314325" cy="161925"/>
            <a:chOff x="674" y="2379"/>
            <a:chExt cx="198" cy="102"/>
          </a:xfrm>
        </p:grpSpPr>
        <p:sp>
          <p:nvSpPr>
            <p:cNvPr id="272431" name="Oval 47"/>
            <p:cNvSpPr>
              <a:spLocks noChangeArrowheads="1"/>
            </p:cNvSpPr>
            <p:nvPr/>
          </p:nvSpPr>
          <p:spPr bwMode="auto">
            <a:xfrm>
              <a:off x="674" y="240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32" name="Oval 48"/>
            <p:cNvSpPr>
              <a:spLocks noChangeArrowheads="1"/>
            </p:cNvSpPr>
            <p:nvPr/>
          </p:nvSpPr>
          <p:spPr bwMode="auto">
            <a:xfrm>
              <a:off x="800" y="240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33" name="Line 49"/>
            <p:cNvSpPr>
              <a:spLocks noChangeShapeType="1"/>
            </p:cNvSpPr>
            <p:nvPr/>
          </p:nvSpPr>
          <p:spPr bwMode="auto">
            <a:xfrm>
              <a:off x="680" y="2379"/>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23587" name="Group 50"/>
          <p:cNvGrpSpPr>
            <a:grpSpLocks/>
          </p:cNvGrpSpPr>
          <p:nvPr/>
        </p:nvGrpSpPr>
        <p:grpSpPr bwMode="auto">
          <a:xfrm>
            <a:off x="1212850" y="4052888"/>
            <a:ext cx="314325" cy="161925"/>
            <a:chOff x="668" y="2553"/>
            <a:chExt cx="198" cy="102"/>
          </a:xfrm>
        </p:grpSpPr>
        <p:sp>
          <p:nvSpPr>
            <p:cNvPr id="272435" name="Oval 51"/>
            <p:cNvSpPr>
              <a:spLocks noChangeArrowheads="1"/>
            </p:cNvSpPr>
            <p:nvPr/>
          </p:nvSpPr>
          <p:spPr bwMode="auto">
            <a:xfrm>
              <a:off x="668" y="2583"/>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36" name="Oval 52"/>
            <p:cNvSpPr>
              <a:spLocks noChangeArrowheads="1"/>
            </p:cNvSpPr>
            <p:nvPr/>
          </p:nvSpPr>
          <p:spPr bwMode="auto">
            <a:xfrm>
              <a:off x="794" y="2583"/>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37" name="Line 53"/>
            <p:cNvSpPr>
              <a:spLocks noChangeShapeType="1"/>
            </p:cNvSpPr>
            <p:nvPr/>
          </p:nvSpPr>
          <p:spPr bwMode="auto">
            <a:xfrm>
              <a:off x="674" y="2553"/>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72438" name="Line 54"/>
          <p:cNvSpPr>
            <a:spLocks noChangeShapeType="1"/>
          </p:cNvSpPr>
          <p:nvPr/>
        </p:nvSpPr>
        <p:spPr bwMode="auto">
          <a:xfrm flipH="1">
            <a:off x="596900" y="5199063"/>
            <a:ext cx="232727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39" name="Line 55"/>
          <p:cNvSpPr>
            <a:spLocks noChangeShapeType="1"/>
          </p:cNvSpPr>
          <p:nvPr/>
        </p:nvSpPr>
        <p:spPr bwMode="auto">
          <a:xfrm flipV="1">
            <a:off x="596900" y="3052763"/>
            <a:ext cx="0" cy="216535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40" name="Line 56"/>
          <p:cNvSpPr>
            <a:spLocks noChangeShapeType="1"/>
          </p:cNvSpPr>
          <p:nvPr/>
        </p:nvSpPr>
        <p:spPr bwMode="auto">
          <a:xfrm>
            <a:off x="609600" y="3078163"/>
            <a:ext cx="5778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41" name="Line 57"/>
          <p:cNvSpPr>
            <a:spLocks noChangeShapeType="1"/>
          </p:cNvSpPr>
          <p:nvPr/>
        </p:nvSpPr>
        <p:spPr bwMode="auto">
          <a:xfrm>
            <a:off x="615950" y="3344863"/>
            <a:ext cx="5778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42" name="Line 58"/>
          <p:cNvSpPr>
            <a:spLocks noChangeShapeType="1"/>
          </p:cNvSpPr>
          <p:nvPr/>
        </p:nvSpPr>
        <p:spPr bwMode="auto">
          <a:xfrm>
            <a:off x="622300" y="3611563"/>
            <a:ext cx="5778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43" name="Line 59"/>
          <p:cNvSpPr>
            <a:spLocks noChangeShapeType="1"/>
          </p:cNvSpPr>
          <p:nvPr/>
        </p:nvSpPr>
        <p:spPr bwMode="auto">
          <a:xfrm>
            <a:off x="615950" y="3884613"/>
            <a:ext cx="5778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44" name="Line 60"/>
          <p:cNvSpPr>
            <a:spLocks noChangeShapeType="1"/>
          </p:cNvSpPr>
          <p:nvPr/>
        </p:nvSpPr>
        <p:spPr bwMode="auto">
          <a:xfrm>
            <a:off x="615950" y="4157663"/>
            <a:ext cx="5778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595" name="Rectangle 61"/>
          <p:cNvSpPr>
            <a:spLocks noChangeArrowheads="1"/>
          </p:cNvSpPr>
          <p:nvPr/>
        </p:nvSpPr>
        <p:spPr bwMode="auto">
          <a:xfrm>
            <a:off x="3221038" y="2936875"/>
            <a:ext cx="1330325"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Forward Run</a:t>
            </a:r>
          </a:p>
        </p:txBody>
      </p:sp>
      <p:sp>
        <p:nvSpPr>
          <p:cNvPr id="23596" name="Rectangle 62"/>
          <p:cNvSpPr>
            <a:spLocks noChangeArrowheads="1"/>
          </p:cNvSpPr>
          <p:nvPr/>
        </p:nvSpPr>
        <p:spPr bwMode="auto">
          <a:xfrm>
            <a:off x="3616325" y="4035425"/>
            <a:ext cx="134302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Multi-function Inputs</a:t>
            </a:r>
          </a:p>
        </p:txBody>
      </p:sp>
      <p:sp>
        <p:nvSpPr>
          <p:cNvPr id="23597" name="Rectangle 63"/>
          <p:cNvSpPr>
            <a:spLocks noChangeArrowheads="1"/>
          </p:cNvSpPr>
          <p:nvPr/>
        </p:nvSpPr>
        <p:spPr bwMode="auto">
          <a:xfrm>
            <a:off x="3252788" y="5041900"/>
            <a:ext cx="14192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Digital Common</a:t>
            </a:r>
          </a:p>
        </p:txBody>
      </p:sp>
      <p:sp>
        <p:nvSpPr>
          <p:cNvPr id="23598" name="Rectangle 64"/>
          <p:cNvSpPr>
            <a:spLocks noChangeArrowheads="1"/>
          </p:cNvSpPr>
          <p:nvPr/>
        </p:nvSpPr>
        <p:spPr bwMode="auto">
          <a:xfrm>
            <a:off x="755650" y="1968500"/>
            <a:ext cx="1285875" cy="69850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2000" b="0" i="0">
                <a:solidFill>
                  <a:srgbClr val="000000"/>
                </a:solidFill>
              </a:rPr>
              <a:t>Power Supply</a:t>
            </a:r>
          </a:p>
        </p:txBody>
      </p:sp>
      <p:sp>
        <p:nvSpPr>
          <p:cNvPr id="23599" name="Rectangle 65"/>
          <p:cNvSpPr>
            <a:spLocks noChangeArrowheads="1"/>
          </p:cNvSpPr>
          <p:nvPr/>
        </p:nvSpPr>
        <p:spPr bwMode="auto">
          <a:xfrm>
            <a:off x="7342188" y="2057400"/>
            <a:ext cx="795337" cy="63817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3600" b="0" i="0">
                <a:solidFill>
                  <a:srgbClr val="000000"/>
                </a:solidFill>
                <a:latin typeface="Times New Roman" pitchFamily="18" charset="0"/>
              </a:rPr>
              <a:t>IM</a:t>
            </a:r>
          </a:p>
        </p:txBody>
      </p:sp>
      <p:sp>
        <p:nvSpPr>
          <p:cNvPr id="272450" name="Oval 66"/>
          <p:cNvSpPr>
            <a:spLocks noChangeArrowheads="1"/>
          </p:cNvSpPr>
          <p:nvPr/>
        </p:nvSpPr>
        <p:spPr bwMode="auto">
          <a:xfrm>
            <a:off x="2860675" y="461486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51" name="Line 67"/>
          <p:cNvSpPr>
            <a:spLocks noChangeShapeType="1"/>
          </p:cNvSpPr>
          <p:nvPr/>
        </p:nvSpPr>
        <p:spPr bwMode="auto">
          <a:xfrm flipH="1">
            <a:off x="1536700" y="4430713"/>
            <a:ext cx="132397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23602" name="Group 68"/>
          <p:cNvGrpSpPr>
            <a:grpSpLocks/>
          </p:cNvGrpSpPr>
          <p:nvPr/>
        </p:nvGrpSpPr>
        <p:grpSpPr bwMode="auto">
          <a:xfrm>
            <a:off x="1225550" y="4319588"/>
            <a:ext cx="314325" cy="161925"/>
            <a:chOff x="676" y="2721"/>
            <a:chExt cx="198" cy="102"/>
          </a:xfrm>
        </p:grpSpPr>
        <p:sp>
          <p:nvSpPr>
            <p:cNvPr id="272453" name="Oval 69"/>
            <p:cNvSpPr>
              <a:spLocks noChangeArrowheads="1"/>
            </p:cNvSpPr>
            <p:nvPr/>
          </p:nvSpPr>
          <p:spPr bwMode="auto">
            <a:xfrm>
              <a:off x="676" y="2751"/>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54" name="Oval 70"/>
            <p:cNvSpPr>
              <a:spLocks noChangeArrowheads="1"/>
            </p:cNvSpPr>
            <p:nvPr/>
          </p:nvSpPr>
          <p:spPr bwMode="auto">
            <a:xfrm>
              <a:off x="802" y="2751"/>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55" name="Line 71"/>
            <p:cNvSpPr>
              <a:spLocks noChangeShapeType="1"/>
            </p:cNvSpPr>
            <p:nvPr/>
          </p:nvSpPr>
          <p:spPr bwMode="auto">
            <a:xfrm>
              <a:off x="682" y="2721"/>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72456" name="Line 72"/>
          <p:cNvSpPr>
            <a:spLocks noChangeShapeType="1"/>
          </p:cNvSpPr>
          <p:nvPr/>
        </p:nvSpPr>
        <p:spPr bwMode="auto">
          <a:xfrm>
            <a:off x="622300" y="4430713"/>
            <a:ext cx="5778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04" name="Rectangle 74"/>
          <p:cNvSpPr>
            <a:spLocks noChangeArrowheads="1"/>
          </p:cNvSpPr>
          <p:nvPr/>
        </p:nvSpPr>
        <p:spPr bwMode="auto">
          <a:xfrm>
            <a:off x="3221038" y="3222625"/>
            <a:ext cx="1330325"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Reverse Run</a:t>
            </a:r>
          </a:p>
        </p:txBody>
      </p:sp>
      <p:sp>
        <p:nvSpPr>
          <p:cNvPr id="272459" name="Line 75"/>
          <p:cNvSpPr>
            <a:spLocks noChangeShapeType="1"/>
          </p:cNvSpPr>
          <p:nvPr/>
        </p:nvSpPr>
        <p:spPr bwMode="auto">
          <a:xfrm>
            <a:off x="622300" y="4926013"/>
            <a:ext cx="59690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60" name="Line 76"/>
          <p:cNvSpPr>
            <a:spLocks noChangeShapeType="1"/>
          </p:cNvSpPr>
          <p:nvPr/>
        </p:nvSpPr>
        <p:spPr bwMode="auto">
          <a:xfrm>
            <a:off x="615950" y="4684713"/>
            <a:ext cx="6032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61" name="Oval 77"/>
          <p:cNvSpPr>
            <a:spLocks noChangeArrowheads="1"/>
          </p:cNvSpPr>
          <p:nvPr/>
        </p:nvSpPr>
        <p:spPr bwMode="auto">
          <a:xfrm>
            <a:off x="2851150" y="48529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62" name="Oval 78"/>
          <p:cNvSpPr>
            <a:spLocks noChangeArrowheads="1"/>
          </p:cNvSpPr>
          <p:nvPr/>
        </p:nvSpPr>
        <p:spPr bwMode="auto">
          <a:xfrm>
            <a:off x="2851150" y="513873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23609" name="Group 79"/>
          <p:cNvGrpSpPr>
            <a:grpSpLocks/>
          </p:cNvGrpSpPr>
          <p:nvPr/>
        </p:nvGrpSpPr>
        <p:grpSpPr bwMode="auto">
          <a:xfrm>
            <a:off x="1212850" y="4573588"/>
            <a:ext cx="314325" cy="161925"/>
            <a:chOff x="668" y="2881"/>
            <a:chExt cx="198" cy="102"/>
          </a:xfrm>
        </p:grpSpPr>
        <p:sp>
          <p:nvSpPr>
            <p:cNvPr id="272464" name="Oval 80"/>
            <p:cNvSpPr>
              <a:spLocks noChangeArrowheads="1"/>
            </p:cNvSpPr>
            <p:nvPr/>
          </p:nvSpPr>
          <p:spPr bwMode="auto">
            <a:xfrm>
              <a:off x="668" y="2911"/>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65" name="Oval 81"/>
            <p:cNvSpPr>
              <a:spLocks noChangeArrowheads="1"/>
            </p:cNvSpPr>
            <p:nvPr/>
          </p:nvSpPr>
          <p:spPr bwMode="auto">
            <a:xfrm>
              <a:off x="794" y="2911"/>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66" name="Line 82"/>
            <p:cNvSpPr>
              <a:spLocks noChangeShapeType="1"/>
            </p:cNvSpPr>
            <p:nvPr/>
          </p:nvSpPr>
          <p:spPr bwMode="auto">
            <a:xfrm>
              <a:off x="674" y="2881"/>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23610" name="Group 83"/>
          <p:cNvGrpSpPr>
            <a:grpSpLocks/>
          </p:cNvGrpSpPr>
          <p:nvPr/>
        </p:nvGrpSpPr>
        <p:grpSpPr bwMode="auto">
          <a:xfrm>
            <a:off x="1212850" y="4808538"/>
            <a:ext cx="314325" cy="161925"/>
            <a:chOff x="668" y="3029"/>
            <a:chExt cx="198" cy="102"/>
          </a:xfrm>
        </p:grpSpPr>
        <p:sp>
          <p:nvSpPr>
            <p:cNvPr id="272468" name="Oval 84"/>
            <p:cNvSpPr>
              <a:spLocks noChangeArrowheads="1"/>
            </p:cNvSpPr>
            <p:nvPr/>
          </p:nvSpPr>
          <p:spPr bwMode="auto">
            <a:xfrm>
              <a:off x="668" y="305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69" name="Oval 85"/>
            <p:cNvSpPr>
              <a:spLocks noChangeArrowheads="1"/>
            </p:cNvSpPr>
            <p:nvPr/>
          </p:nvSpPr>
          <p:spPr bwMode="auto">
            <a:xfrm>
              <a:off x="794" y="305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0" name="Line 86"/>
            <p:cNvSpPr>
              <a:spLocks noChangeShapeType="1"/>
            </p:cNvSpPr>
            <p:nvPr/>
          </p:nvSpPr>
          <p:spPr bwMode="auto">
            <a:xfrm>
              <a:off x="674" y="3029"/>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72471" name="Line 87"/>
          <p:cNvSpPr>
            <a:spLocks noChangeShapeType="1"/>
          </p:cNvSpPr>
          <p:nvPr/>
        </p:nvSpPr>
        <p:spPr bwMode="auto">
          <a:xfrm flipH="1">
            <a:off x="1524000" y="4678363"/>
            <a:ext cx="13652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2" name="Line 88"/>
          <p:cNvSpPr>
            <a:spLocks noChangeShapeType="1"/>
          </p:cNvSpPr>
          <p:nvPr/>
        </p:nvSpPr>
        <p:spPr bwMode="auto">
          <a:xfrm flipH="1">
            <a:off x="1517650" y="4919663"/>
            <a:ext cx="137160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3" name="Oval 89"/>
          <p:cNvSpPr>
            <a:spLocks noChangeArrowheads="1"/>
          </p:cNvSpPr>
          <p:nvPr/>
        </p:nvSpPr>
        <p:spPr bwMode="auto">
          <a:xfrm>
            <a:off x="2811463" y="2311400"/>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4" name="Oval 90"/>
          <p:cNvSpPr>
            <a:spLocks noChangeArrowheads="1"/>
          </p:cNvSpPr>
          <p:nvPr/>
        </p:nvSpPr>
        <p:spPr bwMode="auto">
          <a:xfrm>
            <a:off x="2820988" y="2682875"/>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5" name="Oval 91"/>
          <p:cNvSpPr>
            <a:spLocks noChangeArrowheads="1"/>
          </p:cNvSpPr>
          <p:nvPr/>
        </p:nvSpPr>
        <p:spPr bwMode="auto">
          <a:xfrm>
            <a:off x="5821363" y="1939925"/>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6" name="Oval 92"/>
          <p:cNvSpPr>
            <a:spLocks noChangeArrowheads="1"/>
          </p:cNvSpPr>
          <p:nvPr/>
        </p:nvSpPr>
        <p:spPr bwMode="auto">
          <a:xfrm>
            <a:off x="5821363" y="2311400"/>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7" name="Oval 93"/>
          <p:cNvSpPr>
            <a:spLocks noChangeArrowheads="1"/>
          </p:cNvSpPr>
          <p:nvPr/>
        </p:nvSpPr>
        <p:spPr bwMode="auto">
          <a:xfrm>
            <a:off x="5821363" y="2673350"/>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8" name="Oval 94"/>
          <p:cNvSpPr>
            <a:spLocks noChangeArrowheads="1"/>
          </p:cNvSpPr>
          <p:nvPr/>
        </p:nvSpPr>
        <p:spPr bwMode="auto">
          <a:xfrm>
            <a:off x="2857500" y="549116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79" name="Oval 95"/>
          <p:cNvSpPr>
            <a:spLocks noChangeArrowheads="1"/>
          </p:cNvSpPr>
          <p:nvPr/>
        </p:nvSpPr>
        <p:spPr bwMode="auto">
          <a:xfrm>
            <a:off x="2854325" y="57292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80" name="Oval 96"/>
          <p:cNvSpPr>
            <a:spLocks noChangeArrowheads="1"/>
          </p:cNvSpPr>
          <p:nvPr/>
        </p:nvSpPr>
        <p:spPr bwMode="auto">
          <a:xfrm>
            <a:off x="2854325" y="59293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81" name="Oval 97"/>
          <p:cNvSpPr>
            <a:spLocks noChangeArrowheads="1"/>
          </p:cNvSpPr>
          <p:nvPr/>
        </p:nvSpPr>
        <p:spPr bwMode="auto">
          <a:xfrm>
            <a:off x="2854325" y="61483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82" name="Oval 98"/>
          <p:cNvSpPr>
            <a:spLocks noChangeArrowheads="1"/>
          </p:cNvSpPr>
          <p:nvPr/>
        </p:nvSpPr>
        <p:spPr bwMode="auto">
          <a:xfrm>
            <a:off x="2851150" y="63388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83" name="Oval 99"/>
          <p:cNvSpPr>
            <a:spLocks noChangeArrowheads="1"/>
          </p:cNvSpPr>
          <p:nvPr/>
        </p:nvSpPr>
        <p:spPr bwMode="auto">
          <a:xfrm>
            <a:off x="2851150" y="65389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24" name="Rectangle 100"/>
          <p:cNvSpPr>
            <a:spLocks noChangeArrowheads="1"/>
          </p:cNvSpPr>
          <p:nvPr/>
        </p:nvSpPr>
        <p:spPr bwMode="auto">
          <a:xfrm>
            <a:off x="2935288" y="5403850"/>
            <a:ext cx="16478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15 (+15V, 20mA)</a:t>
            </a:r>
          </a:p>
        </p:txBody>
      </p:sp>
      <p:sp>
        <p:nvSpPr>
          <p:cNvPr id="23625" name="Rectangle 101"/>
          <p:cNvSpPr>
            <a:spLocks noChangeArrowheads="1"/>
          </p:cNvSpPr>
          <p:nvPr/>
        </p:nvSpPr>
        <p:spPr bwMode="auto">
          <a:xfrm>
            <a:off x="2928938" y="5632450"/>
            <a:ext cx="17621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13 Main Ref.(0±10V)</a:t>
            </a:r>
          </a:p>
        </p:txBody>
      </p:sp>
      <p:sp>
        <p:nvSpPr>
          <p:cNvPr id="23626" name="Rectangle 102"/>
          <p:cNvSpPr>
            <a:spLocks noChangeArrowheads="1"/>
          </p:cNvSpPr>
          <p:nvPr/>
        </p:nvSpPr>
        <p:spPr bwMode="auto">
          <a:xfrm>
            <a:off x="2922588" y="5848350"/>
            <a:ext cx="20034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14 Main Ref.(4-20mA)</a:t>
            </a:r>
          </a:p>
        </p:txBody>
      </p:sp>
      <p:sp>
        <p:nvSpPr>
          <p:cNvPr id="23627" name="Rectangle 103"/>
          <p:cNvSpPr>
            <a:spLocks noChangeArrowheads="1"/>
          </p:cNvSpPr>
          <p:nvPr/>
        </p:nvSpPr>
        <p:spPr bwMode="auto">
          <a:xfrm>
            <a:off x="2922588" y="6064250"/>
            <a:ext cx="1739900"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16 Aux. Ref.(0±10V)</a:t>
            </a:r>
          </a:p>
        </p:txBody>
      </p:sp>
      <p:sp>
        <p:nvSpPr>
          <p:cNvPr id="23628" name="Rectangle 104"/>
          <p:cNvSpPr>
            <a:spLocks noChangeArrowheads="1"/>
          </p:cNvSpPr>
          <p:nvPr/>
        </p:nvSpPr>
        <p:spPr bwMode="auto">
          <a:xfrm>
            <a:off x="2909888" y="6261100"/>
            <a:ext cx="16478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17 Analog Common</a:t>
            </a:r>
          </a:p>
        </p:txBody>
      </p:sp>
      <p:sp>
        <p:nvSpPr>
          <p:cNvPr id="23629" name="Rectangle 105"/>
          <p:cNvSpPr>
            <a:spLocks noChangeArrowheads="1"/>
          </p:cNvSpPr>
          <p:nvPr/>
        </p:nvSpPr>
        <p:spPr bwMode="auto">
          <a:xfrm>
            <a:off x="2916238" y="6451600"/>
            <a:ext cx="1647825"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rgbClr val="000000"/>
                </a:solidFill>
                <a:latin typeface="Times New Roman" pitchFamily="18" charset="0"/>
              </a:rPr>
              <a:t>33 (-15V, 20mA)</a:t>
            </a:r>
          </a:p>
        </p:txBody>
      </p:sp>
      <p:sp>
        <p:nvSpPr>
          <p:cNvPr id="272490" name="Rectangle 106"/>
          <p:cNvSpPr>
            <a:spLocks noChangeArrowheads="1"/>
          </p:cNvSpPr>
          <p:nvPr/>
        </p:nvSpPr>
        <p:spPr bwMode="auto">
          <a:xfrm>
            <a:off x="546100" y="5737225"/>
            <a:ext cx="222250" cy="517525"/>
          </a:xfrm>
          <a:prstGeom prst="rect">
            <a:avLst/>
          </a:prstGeom>
          <a:solidFill>
            <a:schemeClr val="tx1"/>
          </a:solidFill>
          <a:ln w="254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91" name="Freeform 107"/>
          <p:cNvSpPr>
            <a:spLocks/>
          </p:cNvSpPr>
          <p:nvPr/>
        </p:nvSpPr>
        <p:spPr bwMode="auto">
          <a:xfrm>
            <a:off x="771525" y="5791200"/>
            <a:ext cx="2097088" cy="192088"/>
          </a:xfrm>
          <a:custGeom>
            <a:avLst/>
            <a:gdLst/>
            <a:ahLst/>
            <a:cxnLst>
              <a:cxn ang="0">
                <a:pos x="0" y="120"/>
              </a:cxn>
              <a:cxn ang="0">
                <a:pos x="630" y="120"/>
              </a:cxn>
              <a:cxn ang="0">
                <a:pos x="630" y="0"/>
              </a:cxn>
              <a:cxn ang="0">
                <a:pos x="1320" y="0"/>
              </a:cxn>
            </a:cxnLst>
            <a:rect l="0" t="0" r="r" b="b"/>
            <a:pathLst>
              <a:path w="1321" h="121">
                <a:moveTo>
                  <a:pt x="0" y="120"/>
                </a:moveTo>
                <a:lnTo>
                  <a:pt x="630" y="120"/>
                </a:lnTo>
                <a:lnTo>
                  <a:pt x="630" y="0"/>
                </a:lnTo>
                <a:lnTo>
                  <a:pt x="1320" y="0"/>
                </a:lnTo>
              </a:path>
            </a:pathLst>
          </a:custGeom>
          <a:noFill/>
          <a:ln w="25400" cap="rnd" cmpd="sng">
            <a:solidFill>
              <a:srgbClr val="000000"/>
            </a:solidFill>
            <a:prstDash val="solid"/>
            <a:round/>
            <a:headEnd type="triangl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92" name="Rectangle 108"/>
          <p:cNvSpPr>
            <a:spLocks noChangeArrowheads="1"/>
          </p:cNvSpPr>
          <p:nvPr/>
        </p:nvSpPr>
        <p:spPr bwMode="auto">
          <a:xfrm>
            <a:off x="1303338" y="5437188"/>
            <a:ext cx="517525" cy="222250"/>
          </a:xfrm>
          <a:prstGeom prst="rect">
            <a:avLst/>
          </a:prstGeom>
          <a:solidFill>
            <a:schemeClr val="tx1"/>
          </a:solidFill>
          <a:ln w="254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93" name="Freeform 109"/>
          <p:cNvSpPr>
            <a:spLocks/>
          </p:cNvSpPr>
          <p:nvPr/>
        </p:nvSpPr>
        <p:spPr bwMode="auto">
          <a:xfrm>
            <a:off x="1114425" y="5305425"/>
            <a:ext cx="458788" cy="239713"/>
          </a:xfrm>
          <a:custGeom>
            <a:avLst/>
            <a:gdLst/>
            <a:ahLst/>
            <a:cxnLst>
              <a:cxn ang="0">
                <a:pos x="0" y="150"/>
              </a:cxn>
              <a:cxn ang="0">
                <a:pos x="0" y="0"/>
              </a:cxn>
              <a:cxn ang="0">
                <a:pos x="288" y="0"/>
              </a:cxn>
              <a:cxn ang="0">
                <a:pos x="288" y="90"/>
              </a:cxn>
            </a:cxnLst>
            <a:rect l="0" t="0" r="r" b="b"/>
            <a:pathLst>
              <a:path w="289" h="151">
                <a:moveTo>
                  <a:pt x="0" y="150"/>
                </a:moveTo>
                <a:lnTo>
                  <a:pt x="0" y="0"/>
                </a:lnTo>
                <a:lnTo>
                  <a:pt x="288" y="0"/>
                </a:lnTo>
                <a:lnTo>
                  <a:pt x="288" y="90"/>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94" name="AutoShape 110"/>
          <p:cNvSpPr>
            <a:spLocks noChangeArrowheads="1"/>
          </p:cNvSpPr>
          <p:nvPr/>
        </p:nvSpPr>
        <p:spPr bwMode="auto">
          <a:xfrm rot="10680000">
            <a:off x="1530350" y="5359400"/>
            <a:ext cx="73025" cy="111125"/>
          </a:xfrm>
          <a:prstGeom prst="triangle">
            <a:avLst>
              <a:gd name="adj" fmla="val 49995"/>
            </a:avLst>
          </a:prstGeom>
          <a:solidFill>
            <a:srgbClr val="000000"/>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95" name="Oval 111"/>
          <p:cNvSpPr>
            <a:spLocks noChangeArrowheads="1"/>
          </p:cNvSpPr>
          <p:nvPr/>
        </p:nvSpPr>
        <p:spPr bwMode="auto">
          <a:xfrm>
            <a:off x="1077913" y="5516563"/>
            <a:ext cx="68262" cy="68262"/>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36" name="Rectangle 112"/>
          <p:cNvSpPr>
            <a:spLocks noChangeArrowheads="1"/>
          </p:cNvSpPr>
          <p:nvPr/>
        </p:nvSpPr>
        <p:spPr bwMode="auto">
          <a:xfrm>
            <a:off x="1371600" y="5424488"/>
            <a:ext cx="442913" cy="271462"/>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200" i="0">
                <a:solidFill>
                  <a:srgbClr val="000000"/>
                </a:solidFill>
              </a:rPr>
              <a:t>2K</a:t>
            </a:r>
          </a:p>
        </p:txBody>
      </p:sp>
      <p:sp>
        <p:nvSpPr>
          <p:cNvPr id="23637" name="Rectangle 113"/>
          <p:cNvSpPr>
            <a:spLocks noChangeArrowheads="1"/>
          </p:cNvSpPr>
          <p:nvPr/>
        </p:nvSpPr>
        <p:spPr bwMode="auto">
          <a:xfrm rot="-5400000">
            <a:off x="444501" y="5843587"/>
            <a:ext cx="430212" cy="271463"/>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200" i="0">
                <a:solidFill>
                  <a:srgbClr val="000000"/>
                </a:solidFill>
              </a:rPr>
              <a:t>2K</a:t>
            </a:r>
          </a:p>
        </p:txBody>
      </p:sp>
      <p:sp>
        <p:nvSpPr>
          <p:cNvPr id="272498" name="Oval 114"/>
          <p:cNvSpPr>
            <a:spLocks noChangeArrowheads="1"/>
          </p:cNvSpPr>
          <p:nvPr/>
        </p:nvSpPr>
        <p:spPr bwMode="auto">
          <a:xfrm>
            <a:off x="5845175" y="31130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499" name="Oval 115"/>
          <p:cNvSpPr>
            <a:spLocks noChangeArrowheads="1"/>
          </p:cNvSpPr>
          <p:nvPr/>
        </p:nvSpPr>
        <p:spPr bwMode="auto">
          <a:xfrm>
            <a:off x="5845175" y="33797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00" name="Oval 116"/>
          <p:cNvSpPr>
            <a:spLocks noChangeArrowheads="1"/>
          </p:cNvSpPr>
          <p:nvPr/>
        </p:nvSpPr>
        <p:spPr bwMode="auto">
          <a:xfrm>
            <a:off x="5851525" y="36464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41" name="Rectangle 117"/>
          <p:cNvSpPr>
            <a:spLocks noChangeArrowheads="1"/>
          </p:cNvSpPr>
          <p:nvPr/>
        </p:nvSpPr>
        <p:spPr bwMode="auto">
          <a:xfrm>
            <a:off x="4687888" y="3597275"/>
            <a:ext cx="1330325"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    0±10V   23</a:t>
            </a:r>
          </a:p>
        </p:txBody>
      </p:sp>
      <p:sp>
        <p:nvSpPr>
          <p:cNvPr id="23642" name="Rectangle 118"/>
          <p:cNvSpPr>
            <a:spLocks noChangeArrowheads="1"/>
          </p:cNvSpPr>
          <p:nvPr/>
        </p:nvSpPr>
        <p:spPr bwMode="auto">
          <a:xfrm>
            <a:off x="4706938" y="3038475"/>
            <a:ext cx="1330325"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    0±10V   21</a:t>
            </a:r>
          </a:p>
        </p:txBody>
      </p:sp>
      <p:sp>
        <p:nvSpPr>
          <p:cNvPr id="23643" name="Rectangle 119"/>
          <p:cNvSpPr>
            <a:spLocks noChangeArrowheads="1"/>
          </p:cNvSpPr>
          <p:nvPr/>
        </p:nvSpPr>
        <p:spPr bwMode="auto">
          <a:xfrm>
            <a:off x="4725988" y="3317875"/>
            <a:ext cx="1330325"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Common   22</a:t>
            </a:r>
          </a:p>
        </p:txBody>
      </p:sp>
      <p:grpSp>
        <p:nvGrpSpPr>
          <p:cNvPr id="23644" name="Group 120"/>
          <p:cNvGrpSpPr>
            <a:grpSpLocks/>
          </p:cNvGrpSpPr>
          <p:nvPr/>
        </p:nvGrpSpPr>
        <p:grpSpPr bwMode="auto">
          <a:xfrm>
            <a:off x="6091238" y="2844800"/>
            <a:ext cx="1247775" cy="511175"/>
            <a:chOff x="3741" y="1792"/>
            <a:chExt cx="786" cy="322"/>
          </a:xfrm>
        </p:grpSpPr>
        <p:sp>
          <p:nvSpPr>
            <p:cNvPr id="272505" name="Rectangle 121"/>
            <p:cNvSpPr>
              <a:spLocks noChangeArrowheads="1"/>
            </p:cNvSpPr>
            <p:nvPr/>
          </p:nvSpPr>
          <p:spPr bwMode="auto">
            <a:xfrm>
              <a:off x="3826" y="1792"/>
              <a:ext cx="616" cy="322"/>
            </a:xfrm>
            <a:prstGeom prst="rect">
              <a:avLst/>
            </a:prstGeom>
            <a:solidFill>
              <a:schemeClr val="tx1"/>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713" name="Rectangle 122"/>
            <p:cNvSpPr>
              <a:spLocks noChangeArrowheads="1"/>
            </p:cNvSpPr>
            <p:nvPr/>
          </p:nvSpPr>
          <p:spPr bwMode="auto">
            <a:xfrm>
              <a:off x="3741" y="1815"/>
              <a:ext cx="786" cy="268"/>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100" b="0" i="0">
                  <a:solidFill>
                    <a:srgbClr val="000000"/>
                  </a:solidFill>
                </a:rPr>
                <a:t>Multi-function Analog Output</a:t>
              </a:r>
            </a:p>
          </p:txBody>
        </p:sp>
      </p:grpSp>
      <p:grpSp>
        <p:nvGrpSpPr>
          <p:cNvPr id="23645" name="Group 123"/>
          <p:cNvGrpSpPr>
            <a:grpSpLocks/>
          </p:cNvGrpSpPr>
          <p:nvPr/>
        </p:nvGrpSpPr>
        <p:grpSpPr bwMode="auto">
          <a:xfrm>
            <a:off x="6100763" y="3549650"/>
            <a:ext cx="1247775" cy="511175"/>
            <a:chOff x="3747" y="2236"/>
            <a:chExt cx="786" cy="322"/>
          </a:xfrm>
        </p:grpSpPr>
        <p:sp>
          <p:nvSpPr>
            <p:cNvPr id="272508" name="Rectangle 124"/>
            <p:cNvSpPr>
              <a:spLocks noChangeArrowheads="1"/>
            </p:cNvSpPr>
            <p:nvPr/>
          </p:nvSpPr>
          <p:spPr bwMode="auto">
            <a:xfrm>
              <a:off x="3832" y="2236"/>
              <a:ext cx="616" cy="322"/>
            </a:xfrm>
            <a:prstGeom prst="rect">
              <a:avLst/>
            </a:prstGeom>
            <a:solidFill>
              <a:schemeClr val="tx1"/>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711" name="Rectangle 125"/>
            <p:cNvSpPr>
              <a:spLocks noChangeArrowheads="1"/>
            </p:cNvSpPr>
            <p:nvPr/>
          </p:nvSpPr>
          <p:spPr bwMode="auto">
            <a:xfrm>
              <a:off x="3747" y="2259"/>
              <a:ext cx="786" cy="268"/>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100" b="0" i="0">
                  <a:solidFill>
                    <a:srgbClr val="000000"/>
                  </a:solidFill>
                </a:rPr>
                <a:t>Multi-function Analog Output</a:t>
              </a:r>
            </a:p>
          </p:txBody>
        </p:sp>
      </p:grpSp>
      <p:sp>
        <p:nvSpPr>
          <p:cNvPr id="272510" name="Oval 126"/>
          <p:cNvSpPr>
            <a:spLocks noChangeArrowheads="1"/>
          </p:cNvSpPr>
          <p:nvPr/>
        </p:nvSpPr>
        <p:spPr bwMode="auto">
          <a:xfrm>
            <a:off x="6654800" y="3416300"/>
            <a:ext cx="39688" cy="4445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23647" name="Group 127"/>
          <p:cNvGrpSpPr>
            <a:grpSpLocks/>
          </p:cNvGrpSpPr>
          <p:nvPr/>
        </p:nvGrpSpPr>
        <p:grpSpPr bwMode="auto">
          <a:xfrm>
            <a:off x="5146675" y="4110038"/>
            <a:ext cx="314325" cy="161925"/>
            <a:chOff x="3146" y="2589"/>
            <a:chExt cx="198" cy="102"/>
          </a:xfrm>
        </p:grpSpPr>
        <p:sp>
          <p:nvSpPr>
            <p:cNvPr id="272512" name="Oval 128"/>
            <p:cNvSpPr>
              <a:spLocks noChangeArrowheads="1"/>
            </p:cNvSpPr>
            <p:nvPr/>
          </p:nvSpPr>
          <p:spPr bwMode="auto">
            <a:xfrm>
              <a:off x="3146" y="261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13" name="Oval 129"/>
            <p:cNvSpPr>
              <a:spLocks noChangeArrowheads="1"/>
            </p:cNvSpPr>
            <p:nvPr/>
          </p:nvSpPr>
          <p:spPr bwMode="auto">
            <a:xfrm>
              <a:off x="3272" y="2619"/>
              <a:ext cx="72" cy="72"/>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14" name="Line 130"/>
            <p:cNvSpPr>
              <a:spLocks noChangeShapeType="1"/>
            </p:cNvSpPr>
            <p:nvPr/>
          </p:nvSpPr>
          <p:spPr bwMode="auto">
            <a:xfrm>
              <a:off x="3152" y="2589"/>
              <a:ext cx="188"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72515" name="Oval 131"/>
          <p:cNvSpPr>
            <a:spLocks noChangeArrowheads="1"/>
          </p:cNvSpPr>
          <p:nvPr/>
        </p:nvSpPr>
        <p:spPr bwMode="auto">
          <a:xfrm>
            <a:off x="5380038" y="4648200"/>
            <a:ext cx="114300" cy="114300"/>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16" name="Oval 132"/>
          <p:cNvSpPr>
            <a:spLocks noChangeArrowheads="1"/>
          </p:cNvSpPr>
          <p:nvPr/>
        </p:nvSpPr>
        <p:spPr bwMode="auto">
          <a:xfrm>
            <a:off x="5842000" y="46466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17" name="Oval 133"/>
          <p:cNvSpPr>
            <a:spLocks noChangeArrowheads="1"/>
          </p:cNvSpPr>
          <p:nvPr/>
        </p:nvSpPr>
        <p:spPr bwMode="auto">
          <a:xfrm>
            <a:off x="5842000" y="48752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18" name="Oval 134"/>
          <p:cNvSpPr>
            <a:spLocks noChangeArrowheads="1"/>
          </p:cNvSpPr>
          <p:nvPr/>
        </p:nvSpPr>
        <p:spPr bwMode="auto">
          <a:xfrm>
            <a:off x="5851525" y="4151313"/>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19" name="Oval 135"/>
          <p:cNvSpPr>
            <a:spLocks noChangeArrowheads="1"/>
          </p:cNvSpPr>
          <p:nvPr/>
        </p:nvSpPr>
        <p:spPr bwMode="auto">
          <a:xfrm>
            <a:off x="5861050" y="4370388"/>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0" name="Oval 136"/>
          <p:cNvSpPr>
            <a:spLocks noChangeArrowheads="1"/>
          </p:cNvSpPr>
          <p:nvPr/>
        </p:nvSpPr>
        <p:spPr bwMode="auto">
          <a:xfrm>
            <a:off x="5851525" y="5108575"/>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1" name="Line 137"/>
          <p:cNvSpPr>
            <a:spLocks noChangeShapeType="1"/>
          </p:cNvSpPr>
          <p:nvPr/>
        </p:nvSpPr>
        <p:spPr bwMode="auto">
          <a:xfrm>
            <a:off x="5489575" y="4210050"/>
            <a:ext cx="384175"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2" name="Freeform 138"/>
          <p:cNvSpPr>
            <a:spLocks/>
          </p:cNvSpPr>
          <p:nvPr/>
        </p:nvSpPr>
        <p:spPr bwMode="auto">
          <a:xfrm>
            <a:off x="5019675" y="4219575"/>
            <a:ext cx="887413" cy="211138"/>
          </a:xfrm>
          <a:custGeom>
            <a:avLst/>
            <a:gdLst/>
            <a:ahLst/>
            <a:cxnLst>
              <a:cxn ang="0">
                <a:pos x="72" y="0"/>
              </a:cxn>
              <a:cxn ang="0">
                <a:pos x="0" y="0"/>
              </a:cxn>
              <a:cxn ang="0">
                <a:pos x="0" y="132"/>
              </a:cxn>
              <a:cxn ang="0">
                <a:pos x="558" y="132"/>
              </a:cxn>
            </a:cxnLst>
            <a:rect l="0" t="0" r="r" b="b"/>
            <a:pathLst>
              <a:path w="559" h="133">
                <a:moveTo>
                  <a:pt x="72" y="0"/>
                </a:moveTo>
                <a:lnTo>
                  <a:pt x="0" y="0"/>
                </a:lnTo>
                <a:lnTo>
                  <a:pt x="0" y="132"/>
                </a:lnTo>
                <a:lnTo>
                  <a:pt x="558" y="132"/>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56" name="Rectangle 139"/>
          <p:cNvSpPr>
            <a:spLocks noChangeArrowheads="1"/>
          </p:cNvSpPr>
          <p:nvPr/>
        </p:nvSpPr>
        <p:spPr bwMode="auto">
          <a:xfrm>
            <a:off x="5640388" y="4006850"/>
            <a:ext cx="2794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9</a:t>
            </a:r>
          </a:p>
        </p:txBody>
      </p:sp>
      <p:sp>
        <p:nvSpPr>
          <p:cNvPr id="23657" name="Rectangle 140"/>
          <p:cNvSpPr>
            <a:spLocks noChangeArrowheads="1"/>
          </p:cNvSpPr>
          <p:nvPr/>
        </p:nvSpPr>
        <p:spPr bwMode="auto">
          <a:xfrm>
            <a:off x="5545138" y="4216400"/>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10</a:t>
            </a:r>
          </a:p>
        </p:txBody>
      </p:sp>
      <p:sp>
        <p:nvSpPr>
          <p:cNvPr id="272525" name="Oval 141"/>
          <p:cNvSpPr>
            <a:spLocks noChangeArrowheads="1"/>
          </p:cNvSpPr>
          <p:nvPr/>
        </p:nvSpPr>
        <p:spPr bwMode="auto">
          <a:xfrm>
            <a:off x="5380038" y="4867275"/>
            <a:ext cx="114300" cy="114300"/>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6" name="Line 142"/>
          <p:cNvSpPr>
            <a:spLocks noChangeShapeType="1"/>
          </p:cNvSpPr>
          <p:nvPr/>
        </p:nvSpPr>
        <p:spPr bwMode="auto">
          <a:xfrm>
            <a:off x="5513388" y="4700588"/>
            <a:ext cx="3365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7" name="Freeform 143"/>
          <p:cNvSpPr>
            <a:spLocks/>
          </p:cNvSpPr>
          <p:nvPr/>
        </p:nvSpPr>
        <p:spPr bwMode="auto">
          <a:xfrm>
            <a:off x="5191125" y="4867275"/>
            <a:ext cx="701675" cy="296863"/>
          </a:xfrm>
          <a:custGeom>
            <a:avLst/>
            <a:gdLst/>
            <a:ahLst/>
            <a:cxnLst>
              <a:cxn ang="0">
                <a:pos x="0" y="0"/>
              </a:cxn>
              <a:cxn ang="0">
                <a:pos x="0" y="186"/>
              </a:cxn>
              <a:cxn ang="0">
                <a:pos x="441" y="186"/>
              </a:cxn>
            </a:cxnLst>
            <a:rect l="0" t="0" r="r" b="b"/>
            <a:pathLst>
              <a:path w="442" h="187">
                <a:moveTo>
                  <a:pt x="0" y="0"/>
                </a:moveTo>
                <a:lnTo>
                  <a:pt x="0" y="186"/>
                </a:lnTo>
                <a:lnTo>
                  <a:pt x="441" y="186"/>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8" name="Line 144"/>
          <p:cNvSpPr>
            <a:spLocks noChangeShapeType="1"/>
          </p:cNvSpPr>
          <p:nvPr/>
        </p:nvSpPr>
        <p:spPr bwMode="auto">
          <a:xfrm>
            <a:off x="5518150" y="4929188"/>
            <a:ext cx="3365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29" name="Line 145"/>
          <p:cNvSpPr>
            <a:spLocks noChangeShapeType="1"/>
          </p:cNvSpPr>
          <p:nvPr/>
        </p:nvSpPr>
        <p:spPr bwMode="auto">
          <a:xfrm>
            <a:off x="5199063" y="4751388"/>
            <a:ext cx="303212" cy="122237"/>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63" name="Rectangle 146"/>
          <p:cNvSpPr>
            <a:spLocks noChangeArrowheads="1"/>
          </p:cNvSpPr>
          <p:nvPr/>
        </p:nvSpPr>
        <p:spPr bwMode="auto">
          <a:xfrm>
            <a:off x="5545138" y="4492625"/>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18</a:t>
            </a:r>
          </a:p>
        </p:txBody>
      </p:sp>
      <p:sp>
        <p:nvSpPr>
          <p:cNvPr id="23664" name="Rectangle 147"/>
          <p:cNvSpPr>
            <a:spLocks noChangeArrowheads="1"/>
          </p:cNvSpPr>
          <p:nvPr/>
        </p:nvSpPr>
        <p:spPr bwMode="auto">
          <a:xfrm>
            <a:off x="5545138" y="4711700"/>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19</a:t>
            </a:r>
          </a:p>
        </p:txBody>
      </p:sp>
      <p:sp>
        <p:nvSpPr>
          <p:cNvPr id="23665" name="Rectangle 148"/>
          <p:cNvSpPr>
            <a:spLocks noChangeArrowheads="1"/>
          </p:cNvSpPr>
          <p:nvPr/>
        </p:nvSpPr>
        <p:spPr bwMode="auto">
          <a:xfrm>
            <a:off x="5549900" y="4940300"/>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20</a:t>
            </a:r>
          </a:p>
        </p:txBody>
      </p:sp>
      <p:sp>
        <p:nvSpPr>
          <p:cNvPr id="272533" name="Oval 149"/>
          <p:cNvSpPr>
            <a:spLocks noChangeArrowheads="1"/>
          </p:cNvSpPr>
          <p:nvPr/>
        </p:nvSpPr>
        <p:spPr bwMode="auto">
          <a:xfrm>
            <a:off x="5845175" y="5445125"/>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34" name="Oval 150"/>
          <p:cNvSpPr>
            <a:spLocks noChangeArrowheads="1"/>
          </p:cNvSpPr>
          <p:nvPr/>
        </p:nvSpPr>
        <p:spPr bwMode="auto">
          <a:xfrm>
            <a:off x="5845175" y="5927725"/>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35" name="Oval 151"/>
          <p:cNvSpPr>
            <a:spLocks noChangeArrowheads="1"/>
          </p:cNvSpPr>
          <p:nvPr/>
        </p:nvSpPr>
        <p:spPr bwMode="auto">
          <a:xfrm>
            <a:off x="5851525" y="6321425"/>
            <a:ext cx="114300" cy="11430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23669" name="Group 152"/>
          <p:cNvGrpSpPr>
            <a:grpSpLocks/>
          </p:cNvGrpSpPr>
          <p:nvPr/>
        </p:nvGrpSpPr>
        <p:grpSpPr bwMode="auto">
          <a:xfrm>
            <a:off x="5238750" y="5994400"/>
            <a:ext cx="355600" cy="222250"/>
            <a:chOff x="3204" y="3776"/>
            <a:chExt cx="224" cy="140"/>
          </a:xfrm>
        </p:grpSpPr>
        <p:sp>
          <p:nvSpPr>
            <p:cNvPr id="272537" name="Freeform 153"/>
            <p:cNvSpPr>
              <a:spLocks/>
            </p:cNvSpPr>
            <p:nvPr/>
          </p:nvSpPr>
          <p:spPr bwMode="auto">
            <a:xfrm>
              <a:off x="3272" y="3776"/>
              <a:ext cx="141" cy="121"/>
            </a:xfrm>
            <a:custGeom>
              <a:avLst/>
              <a:gdLst/>
              <a:ahLst/>
              <a:cxnLst>
                <a:cxn ang="0">
                  <a:pos x="132" y="0"/>
                </a:cxn>
                <a:cxn ang="0">
                  <a:pos x="0" y="71"/>
                </a:cxn>
                <a:cxn ang="0">
                  <a:pos x="140" y="120"/>
                </a:cxn>
              </a:cxnLst>
              <a:rect l="0" t="0" r="r" b="b"/>
              <a:pathLst>
                <a:path w="141" h="121">
                  <a:moveTo>
                    <a:pt x="132" y="0"/>
                  </a:moveTo>
                  <a:lnTo>
                    <a:pt x="0" y="71"/>
                  </a:lnTo>
                  <a:lnTo>
                    <a:pt x="140" y="120"/>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38" name="AutoShape 154"/>
            <p:cNvSpPr>
              <a:spLocks noChangeArrowheads="1"/>
            </p:cNvSpPr>
            <p:nvPr/>
          </p:nvSpPr>
          <p:spPr bwMode="auto">
            <a:xfrm rot="7260000">
              <a:off x="3364" y="3852"/>
              <a:ext cx="56" cy="72"/>
            </a:xfrm>
            <a:prstGeom prst="triangle">
              <a:avLst>
                <a:gd name="adj" fmla="val 49995"/>
              </a:avLst>
            </a:prstGeom>
            <a:solidFill>
              <a:srgbClr val="000000"/>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39" name="Line 155"/>
            <p:cNvSpPr>
              <a:spLocks noChangeShapeType="1"/>
            </p:cNvSpPr>
            <p:nvPr/>
          </p:nvSpPr>
          <p:spPr bwMode="auto">
            <a:xfrm>
              <a:off x="3264" y="3780"/>
              <a:ext cx="0" cy="132"/>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40" name="Line 156"/>
            <p:cNvSpPr>
              <a:spLocks noChangeShapeType="1"/>
            </p:cNvSpPr>
            <p:nvPr/>
          </p:nvSpPr>
          <p:spPr bwMode="auto">
            <a:xfrm flipH="1">
              <a:off x="3204" y="3840"/>
              <a:ext cx="64"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23670" name="Group 157"/>
          <p:cNvGrpSpPr>
            <a:grpSpLocks/>
          </p:cNvGrpSpPr>
          <p:nvPr/>
        </p:nvGrpSpPr>
        <p:grpSpPr bwMode="auto">
          <a:xfrm>
            <a:off x="5232400" y="5511800"/>
            <a:ext cx="355600" cy="222250"/>
            <a:chOff x="3200" y="3472"/>
            <a:chExt cx="224" cy="140"/>
          </a:xfrm>
        </p:grpSpPr>
        <p:sp>
          <p:nvSpPr>
            <p:cNvPr id="272542" name="Freeform 158"/>
            <p:cNvSpPr>
              <a:spLocks/>
            </p:cNvSpPr>
            <p:nvPr/>
          </p:nvSpPr>
          <p:spPr bwMode="auto">
            <a:xfrm>
              <a:off x="3268" y="3472"/>
              <a:ext cx="141" cy="121"/>
            </a:xfrm>
            <a:custGeom>
              <a:avLst/>
              <a:gdLst/>
              <a:ahLst/>
              <a:cxnLst>
                <a:cxn ang="0">
                  <a:pos x="132" y="0"/>
                </a:cxn>
                <a:cxn ang="0">
                  <a:pos x="0" y="71"/>
                </a:cxn>
                <a:cxn ang="0">
                  <a:pos x="140" y="120"/>
                </a:cxn>
              </a:cxnLst>
              <a:rect l="0" t="0" r="r" b="b"/>
              <a:pathLst>
                <a:path w="141" h="121">
                  <a:moveTo>
                    <a:pt x="132" y="0"/>
                  </a:moveTo>
                  <a:lnTo>
                    <a:pt x="0" y="71"/>
                  </a:lnTo>
                  <a:lnTo>
                    <a:pt x="140" y="120"/>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43" name="AutoShape 159"/>
            <p:cNvSpPr>
              <a:spLocks noChangeArrowheads="1"/>
            </p:cNvSpPr>
            <p:nvPr/>
          </p:nvSpPr>
          <p:spPr bwMode="auto">
            <a:xfrm rot="7260000">
              <a:off x="3360" y="3548"/>
              <a:ext cx="56" cy="72"/>
            </a:xfrm>
            <a:prstGeom prst="triangle">
              <a:avLst>
                <a:gd name="adj" fmla="val 49995"/>
              </a:avLst>
            </a:prstGeom>
            <a:solidFill>
              <a:srgbClr val="000000"/>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44" name="Line 160"/>
            <p:cNvSpPr>
              <a:spLocks noChangeShapeType="1"/>
            </p:cNvSpPr>
            <p:nvPr/>
          </p:nvSpPr>
          <p:spPr bwMode="auto">
            <a:xfrm>
              <a:off x="3260" y="3476"/>
              <a:ext cx="0" cy="132"/>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45" name="Line 161"/>
            <p:cNvSpPr>
              <a:spLocks noChangeShapeType="1"/>
            </p:cNvSpPr>
            <p:nvPr/>
          </p:nvSpPr>
          <p:spPr bwMode="auto">
            <a:xfrm flipH="1">
              <a:off x="3200" y="3536"/>
              <a:ext cx="64"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272546" name="Line 162"/>
          <p:cNvSpPr>
            <a:spLocks noChangeShapeType="1"/>
          </p:cNvSpPr>
          <p:nvPr/>
        </p:nvSpPr>
        <p:spPr bwMode="auto">
          <a:xfrm flipH="1">
            <a:off x="5543550" y="5511800"/>
            <a:ext cx="3492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47" name="Line 163"/>
          <p:cNvSpPr>
            <a:spLocks noChangeShapeType="1"/>
          </p:cNvSpPr>
          <p:nvPr/>
        </p:nvSpPr>
        <p:spPr bwMode="auto">
          <a:xfrm flipH="1">
            <a:off x="5537200" y="5994400"/>
            <a:ext cx="349250" cy="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48" name="Oval 164"/>
          <p:cNvSpPr>
            <a:spLocks noChangeArrowheads="1"/>
          </p:cNvSpPr>
          <p:nvPr/>
        </p:nvSpPr>
        <p:spPr bwMode="auto">
          <a:xfrm>
            <a:off x="5556250" y="6350000"/>
            <a:ext cx="39688" cy="44450"/>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74" name="Rectangle 165"/>
          <p:cNvSpPr>
            <a:spLocks noChangeArrowheads="1"/>
          </p:cNvSpPr>
          <p:nvPr/>
        </p:nvSpPr>
        <p:spPr bwMode="auto">
          <a:xfrm>
            <a:off x="5575300" y="5295900"/>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25</a:t>
            </a:r>
          </a:p>
        </p:txBody>
      </p:sp>
      <p:sp>
        <p:nvSpPr>
          <p:cNvPr id="23675" name="Rectangle 166"/>
          <p:cNvSpPr>
            <a:spLocks noChangeArrowheads="1"/>
          </p:cNvSpPr>
          <p:nvPr/>
        </p:nvSpPr>
        <p:spPr bwMode="auto">
          <a:xfrm>
            <a:off x="5588000" y="5778500"/>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26</a:t>
            </a:r>
          </a:p>
        </p:txBody>
      </p:sp>
      <p:sp>
        <p:nvSpPr>
          <p:cNvPr id="23676" name="Rectangle 167"/>
          <p:cNvSpPr>
            <a:spLocks noChangeArrowheads="1"/>
          </p:cNvSpPr>
          <p:nvPr/>
        </p:nvSpPr>
        <p:spPr bwMode="auto">
          <a:xfrm>
            <a:off x="5581650" y="6184900"/>
            <a:ext cx="393700" cy="258763"/>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27</a:t>
            </a:r>
          </a:p>
        </p:txBody>
      </p:sp>
      <p:sp>
        <p:nvSpPr>
          <p:cNvPr id="272552" name="Freeform 168"/>
          <p:cNvSpPr>
            <a:spLocks/>
          </p:cNvSpPr>
          <p:nvPr/>
        </p:nvSpPr>
        <p:spPr bwMode="auto">
          <a:xfrm>
            <a:off x="5118100" y="5727700"/>
            <a:ext cx="782638" cy="655638"/>
          </a:xfrm>
          <a:custGeom>
            <a:avLst/>
            <a:gdLst/>
            <a:ahLst/>
            <a:cxnLst>
              <a:cxn ang="0">
                <a:pos x="292" y="0"/>
              </a:cxn>
              <a:cxn ang="0">
                <a:pos x="292" y="56"/>
              </a:cxn>
              <a:cxn ang="0">
                <a:pos x="0" y="56"/>
              </a:cxn>
              <a:cxn ang="0">
                <a:pos x="0" y="412"/>
              </a:cxn>
              <a:cxn ang="0">
                <a:pos x="492" y="412"/>
              </a:cxn>
            </a:cxnLst>
            <a:rect l="0" t="0" r="r" b="b"/>
            <a:pathLst>
              <a:path w="493" h="413">
                <a:moveTo>
                  <a:pt x="292" y="0"/>
                </a:moveTo>
                <a:lnTo>
                  <a:pt x="292" y="56"/>
                </a:lnTo>
                <a:lnTo>
                  <a:pt x="0" y="56"/>
                </a:lnTo>
                <a:lnTo>
                  <a:pt x="0" y="412"/>
                </a:lnTo>
                <a:lnTo>
                  <a:pt x="492" y="412"/>
                </a:lnTo>
              </a:path>
            </a:pathLst>
          </a:custGeom>
          <a:noFill/>
          <a:ln w="254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53" name="Line 169"/>
          <p:cNvSpPr>
            <a:spLocks noChangeShapeType="1"/>
          </p:cNvSpPr>
          <p:nvPr/>
        </p:nvSpPr>
        <p:spPr bwMode="auto">
          <a:xfrm>
            <a:off x="5581650" y="6216650"/>
            <a:ext cx="0" cy="146050"/>
          </a:xfrm>
          <a:prstGeom prst="line">
            <a:avLst/>
          </a:prstGeom>
          <a:noFill/>
          <a:ln w="254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79" name="Rectangle 170"/>
          <p:cNvSpPr>
            <a:spLocks noChangeArrowheads="1"/>
          </p:cNvSpPr>
          <p:nvPr/>
        </p:nvSpPr>
        <p:spPr bwMode="auto">
          <a:xfrm>
            <a:off x="5973763" y="5635625"/>
            <a:ext cx="1631950" cy="768350"/>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Multi-function Open Collector Outputs             48v,  50mA</a:t>
            </a:r>
          </a:p>
        </p:txBody>
      </p:sp>
      <p:sp>
        <p:nvSpPr>
          <p:cNvPr id="272555" name="Oval 171"/>
          <p:cNvSpPr>
            <a:spLocks noChangeArrowheads="1"/>
          </p:cNvSpPr>
          <p:nvPr/>
        </p:nvSpPr>
        <p:spPr bwMode="auto">
          <a:xfrm>
            <a:off x="5132388" y="4748213"/>
            <a:ext cx="114300" cy="114300"/>
          </a:xfrm>
          <a:prstGeom prst="ellipse">
            <a:avLst/>
          </a:prstGeom>
          <a:solidFill>
            <a:schemeClr val="tx1"/>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56" name="Oval 172"/>
          <p:cNvSpPr>
            <a:spLocks noChangeArrowheads="1"/>
          </p:cNvSpPr>
          <p:nvPr/>
        </p:nvSpPr>
        <p:spPr bwMode="auto">
          <a:xfrm>
            <a:off x="3760788" y="1454150"/>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57" name="Oval 173"/>
          <p:cNvSpPr>
            <a:spLocks noChangeArrowheads="1"/>
          </p:cNvSpPr>
          <p:nvPr/>
        </p:nvSpPr>
        <p:spPr bwMode="auto">
          <a:xfrm>
            <a:off x="4833938" y="1447800"/>
            <a:ext cx="182562" cy="17303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83" name="Rectangle 174"/>
          <p:cNvSpPr>
            <a:spLocks noChangeArrowheads="1"/>
          </p:cNvSpPr>
          <p:nvPr/>
        </p:nvSpPr>
        <p:spPr bwMode="auto">
          <a:xfrm>
            <a:off x="3654425" y="1604963"/>
            <a:ext cx="439738"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hlink"/>
                </a:solidFill>
                <a:latin typeface="Times New Roman" pitchFamily="18" charset="0"/>
              </a:rPr>
              <a:t>B1</a:t>
            </a:r>
          </a:p>
        </p:txBody>
      </p:sp>
      <p:sp>
        <p:nvSpPr>
          <p:cNvPr id="23684" name="Rectangle 175"/>
          <p:cNvSpPr>
            <a:spLocks noChangeArrowheads="1"/>
          </p:cNvSpPr>
          <p:nvPr/>
        </p:nvSpPr>
        <p:spPr bwMode="auto">
          <a:xfrm>
            <a:off x="4721225" y="1598613"/>
            <a:ext cx="439738" cy="30162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1400" b="0" i="0">
                <a:solidFill>
                  <a:schemeClr val="hlink"/>
                </a:solidFill>
                <a:latin typeface="Times New Roman" pitchFamily="18" charset="0"/>
              </a:rPr>
              <a:t>B2</a:t>
            </a:r>
          </a:p>
        </p:txBody>
      </p:sp>
      <p:sp>
        <p:nvSpPr>
          <p:cNvPr id="272560" name="Rectangle 176"/>
          <p:cNvSpPr>
            <a:spLocks noChangeArrowheads="1"/>
          </p:cNvSpPr>
          <p:nvPr/>
        </p:nvSpPr>
        <p:spPr bwMode="auto">
          <a:xfrm>
            <a:off x="4002088" y="969963"/>
            <a:ext cx="774700" cy="336550"/>
          </a:xfrm>
          <a:prstGeom prst="rect">
            <a:avLst/>
          </a:prstGeom>
          <a:solidFill>
            <a:schemeClr val="tx1"/>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686" name="Rectangle 177"/>
          <p:cNvSpPr>
            <a:spLocks noChangeArrowheads="1"/>
          </p:cNvSpPr>
          <p:nvPr/>
        </p:nvSpPr>
        <p:spPr bwMode="auto">
          <a:xfrm>
            <a:off x="6053138" y="4129088"/>
            <a:ext cx="1631950" cy="598487"/>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Multi-function Contact Output 250Vac/30Vdc,  1A</a:t>
            </a:r>
          </a:p>
        </p:txBody>
      </p:sp>
      <p:sp>
        <p:nvSpPr>
          <p:cNvPr id="23687" name="Rectangle 178"/>
          <p:cNvSpPr>
            <a:spLocks noChangeArrowheads="1"/>
          </p:cNvSpPr>
          <p:nvPr/>
        </p:nvSpPr>
        <p:spPr bwMode="auto">
          <a:xfrm>
            <a:off x="6067425" y="4725988"/>
            <a:ext cx="1631950" cy="428625"/>
          </a:xfrm>
          <a:prstGeom prst="rect">
            <a:avLst/>
          </a:prstGeom>
          <a:noFill/>
          <a:ln w="12700">
            <a:noFill/>
            <a:miter lim="800000"/>
            <a:headEnd/>
            <a:tailEnd/>
          </a:ln>
        </p:spPr>
        <p:txBody>
          <a:bodyPr lIns="90488" tIns="44450" rIns="90488" bIns="44450">
            <a:spAutoFit/>
          </a:bodyPr>
          <a:lstStyle/>
          <a:p>
            <a:pPr eaLnBrk="0" hangingPunct="0">
              <a:lnSpc>
                <a:spcPct val="80000"/>
              </a:lnSpc>
              <a:spcBef>
                <a:spcPct val="50000"/>
              </a:spcBef>
            </a:pPr>
            <a:r>
              <a:rPr lang="en-US" altLang="en-US" sz="1400" b="0" i="0">
                <a:solidFill>
                  <a:srgbClr val="000000"/>
                </a:solidFill>
                <a:latin typeface="Times New Roman" pitchFamily="18" charset="0"/>
              </a:rPr>
              <a:t>Fault Contact 250Vac/30Vdc,  1A</a:t>
            </a:r>
          </a:p>
        </p:txBody>
      </p:sp>
      <p:grpSp>
        <p:nvGrpSpPr>
          <p:cNvPr id="23688" name="Group 179"/>
          <p:cNvGrpSpPr>
            <a:grpSpLocks/>
          </p:cNvGrpSpPr>
          <p:nvPr/>
        </p:nvGrpSpPr>
        <p:grpSpPr bwMode="auto">
          <a:xfrm>
            <a:off x="3289300" y="3581400"/>
            <a:ext cx="357188" cy="1341438"/>
            <a:chOff x="1976" y="2256"/>
            <a:chExt cx="225" cy="845"/>
          </a:xfrm>
        </p:grpSpPr>
        <p:sp>
          <p:nvSpPr>
            <p:cNvPr id="272564" name="Line 180"/>
            <p:cNvSpPr>
              <a:spLocks noChangeShapeType="1"/>
            </p:cNvSpPr>
            <p:nvPr/>
          </p:nvSpPr>
          <p:spPr bwMode="auto">
            <a:xfrm flipH="1">
              <a:off x="2065" y="2701"/>
              <a:ext cx="136"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65" name="Freeform 181"/>
            <p:cNvSpPr>
              <a:spLocks/>
            </p:cNvSpPr>
            <p:nvPr/>
          </p:nvSpPr>
          <p:spPr bwMode="auto">
            <a:xfrm>
              <a:off x="1976" y="2256"/>
              <a:ext cx="97" cy="845"/>
            </a:xfrm>
            <a:custGeom>
              <a:avLst/>
              <a:gdLst/>
              <a:ahLst/>
              <a:cxnLst>
                <a:cxn ang="0">
                  <a:pos x="0" y="0"/>
                </a:cxn>
                <a:cxn ang="0">
                  <a:pos x="96" y="0"/>
                </a:cxn>
                <a:cxn ang="0">
                  <a:pos x="96" y="844"/>
                </a:cxn>
                <a:cxn ang="0">
                  <a:pos x="4" y="844"/>
                </a:cxn>
              </a:cxnLst>
              <a:rect l="0" t="0" r="r" b="b"/>
              <a:pathLst>
                <a:path w="97" h="845">
                  <a:moveTo>
                    <a:pt x="0" y="0"/>
                  </a:moveTo>
                  <a:lnTo>
                    <a:pt x="96" y="0"/>
                  </a:lnTo>
                  <a:lnTo>
                    <a:pt x="96" y="844"/>
                  </a:lnTo>
                  <a:lnTo>
                    <a:pt x="4" y="844"/>
                  </a:lnTo>
                </a:path>
              </a:pathLst>
            </a:custGeom>
            <a:noFill/>
            <a:ln w="12700" cap="rnd" cmpd="sng">
              <a:solidFill>
                <a:srgbClr val="00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23689" name="Group 182"/>
          <p:cNvGrpSpPr>
            <a:grpSpLocks/>
          </p:cNvGrpSpPr>
          <p:nvPr/>
        </p:nvGrpSpPr>
        <p:grpSpPr bwMode="auto">
          <a:xfrm>
            <a:off x="571500" y="3322638"/>
            <a:ext cx="50800" cy="1625600"/>
            <a:chOff x="264" y="2093"/>
            <a:chExt cx="32" cy="1024"/>
          </a:xfrm>
        </p:grpSpPr>
        <p:sp>
          <p:nvSpPr>
            <p:cNvPr id="272567" name="Oval 183"/>
            <p:cNvSpPr>
              <a:spLocks noChangeArrowheads="1"/>
            </p:cNvSpPr>
            <p:nvPr/>
          </p:nvSpPr>
          <p:spPr bwMode="auto">
            <a:xfrm>
              <a:off x="266" y="2093"/>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68" name="Oval 184"/>
            <p:cNvSpPr>
              <a:spLocks noChangeArrowheads="1"/>
            </p:cNvSpPr>
            <p:nvPr/>
          </p:nvSpPr>
          <p:spPr bwMode="auto">
            <a:xfrm>
              <a:off x="266" y="2263"/>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69" name="Oval 185"/>
            <p:cNvSpPr>
              <a:spLocks noChangeArrowheads="1"/>
            </p:cNvSpPr>
            <p:nvPr/>
          </p:nvSpPr>
          <p:spPr bwMode="auto">
            <a:xfrm>
              <a:off x="266" y="2433"/>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70" name="Oval 186"/>
            <p:cNvSpPr>
              <a:spLocks noChangeArrowheads="1"/>
            </p:cNvSpPr>
            <p:nvPr/>
          </p:nvSpPr>
          <p:spPr bwMode="auto">
            <a:xfrm>
              <a:off x="264" y="2605"/>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71" name="Oval 187"/>
            <p:cNvSpPr>
              <a:spLocks noChangeArrowheads="1"/>
            </p:cNvSpPr>
            <p:nvPr/>
          </p:nvSpPr>
          <p:spPr bwMode="auto">
            <a:xfrm>
              <a:off x="268" y="2777"/>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72" name="Oval 188"/>
            <p:cNvSpPr>
              <a:spLocks noChangeArrowheads="1"/>
            </p:cNvSpPr>
            <p:nvPr/>
          </p:nvSpPr>
          <p:spPr bwMode="auto">
            <a:xfrm>
              <a:off x="266" y="2935"/>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2573" name="Oval 189"/>
            <p:cNvSpPr>
              <a:spLocks noChangeArrowheads="1"/>
            </p:cNvSpPr>
            <p:nvPr/>
          </p:nvSpPr>
          <p:spPr bwMode="auto">
            <a:xfrm>
              <a:off x="266" y="3089"/>
              <a:ext cx="28" cy="28"/>
            </a:xfrm>
            <a:prstGeom prst="ellipse">
              <a:avLst/>
            </a:prstGeom>
            <a:solidFill>
              <a:srgbClr val="000000"/>
            </a:solid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0" y="-1588"/>
            <a:ext cx="9131300" cy="1162051"/>
          </a:xfrm>
        </p:spPr>
        <p:txBody>
          <a:bodyPr/>
          <a:lstStyle/>
          <a:p>
            <a:pPr algn="ctr">
              <a:defRPr/>
            </a:pPr>
            <a:r>
              <a:rPr lang="en-US" altLang="en-US" smtClean="0"/>
              <a:t>VFD Principle No. 6</a:t>
            </a:r>
          </a:p>
        </p:txBody>
      </p:sp>
      <p:pic>
        <p:nvPicPr>
          <p:cNvPr id="202754" name="Picture 3"/>
          <p:cNvPicPr>
            <a:picLocks noChangeArrowheads="1"/>
          </p:cNvPicPr>
          <p:nvPr/>
        </p:nvPicPr>
        <p:blipFill>
          <a:blip r:embed="rId4"/>
          <a:srcRect/>
          <a:stretch>
            <a:fillRect/>
          </a:stretch>
        </p:blipFill>
        <p:spPr bwMode="auto">
          <a:xfrm>
            <a:off x="1843088" y="2128838"/>
            <a:ext cx="5743575" cy="4125912"/>
          </a:xfrm>
          <a:prstGeom prst="rect">
            <a:avLst/>
          </a:prstGeom>
          <a:noFill/>
          <a:ln w="12700">
            <a:noFill/>
            <a:miter lim="800000"/>
            <a:headEnd/>
            <a:tailEnd/>
          </a:ln>
        </p:spPr>
      </p:pic>
      <p:sp>
        <p:nvSpPr>
          <p:cNvPr id="246788" name="Rectangle 4"/>
          <p:cNvSpPr>
            <a:spLocks noChangeArrowheads="1"/>
          </p:cNvSpPr>
          <p:nvPr/>
        </p:nvSpPr>
        <p:spPr bwMode="auto">
          <a:xfrm>
            <a:off x="377825" y="3849688"/>
            <a:ext cx="1543050" cy="944562"/>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600" b="0">
                <a:solidFill>
                  <a:schemeClr val="bg2"/>
                </a:solidFill>
                <a:effectLst>
                  <a:outerShdw blurRad="38100" dist="38100" dir="2700000" algn="tl">
                    <a:srgbClr val="FFFFFF"/>
                  </a:outerShdw>
                </a:effectLst>
                <a:latin typeface="Arial" pitchFamily="34" charset="0"/>
                <a:cs typeface="+mn-cs"/>
              </a:rPr>
              <a:t>Locked Rotor Torque (150%)</a:t>
            </a:r>
          </a:p>
          <a:p>
            <a:pPr hangingPunct="0">
              <a:spcBef>
                <a:spcPct val="50000"/>
              </a:spcBef>
              <a:defRPr/>
            </a:pPr>
            <a:endParaRPr lang="en-US" altLang="en-US" sz="1600" b="0">
              <a:solidFill>
                <a:schemeClr val="bg2"/>
              </a:solidFill>
              <a:effectLst>
                <a:outerShdw blurRad="38100" dist="38100" dir="2700000" algn="tl">
                  <a:srgbClr val="FFFFFF"/>
                </a:outerShdw>
              </a:effectLst>
              <a:latin typeface="Arial" pitchFamily="34" charset="0"/>
              <a:cs typeface="+mn-cs"/>
            </a:endParaRPr>
          </a:p>
        </p:txBody>
      </p:sp>
      <p:sp>
        <p:nvSpPr>
          <p:cNvPr id="246789" name="Rectangle 5"/>
          <p:cNvSpPr>
            <a:spLocks noChangeArrowheads="1"/>
          </p:cNvSpPr>
          <p:nvPr/>
        </p:nvSpPr>
        <p:spPr bwMode="auto">
          <a:xfrm>
            <a:off x="374650" y="4619625"/>
            <a:ext cx="1543050" cy="944563"/>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600" b="0">
                <a:solidFill>
                  <a:schemeClr val="bg2"/>
                </a:solidFill>
                <a:effectLst>
                  <a:outerShdw blurRad="38100" dist="38100" dir="2700000" algn="tl">
                    <a:srgbClr val="FFFFFF"/>
                  </a:outerShdw>
                </a:effectLst>
                <a:latin typeface="Arial" pitchFamily="34" charset="0"/>
                <a:cs typeface="+mn-cs"/>
              </a:rPr>
              <a:t>Full Load Torque (100%)</a:t>
            </a:r>
          </a:p>
          <a:p>
            <a:pPr hangingPunct="0">
              <a:spcBef>
                <a:spcPct val="50000"/>
              </a:spcBef>
              <a:defRPr/>
            </a:pPr>
            <a:endParaRPr lang="en-US" altLang="en-US" sz="1600" b="0">
              <a:solidFill>
                <a:schemeClr val="bg2"/>
              </a:solidFill>
              <a:effectLst>
                <a:outerShdw blurRad="38100" dist="38100" dir="2700000" algn="tl">
                  <a:srgbClr val="FFFFFF"/>
                </a:outerShdw>
              </a:effectLst>
              <a:latin typeface="Arial" pitchFamily="34" charset="0"/>
              <a:cs typeface="+mn-cs"/>
            </a:endParaRPr>
          </a:p>
        </p:txBody>
      </p:sp>
      <p:sp>
        <p:nvSpPr>
          <p:cNvPr id="246790" name="Rectangle 6"/>
          <p:cNvSpPr>
            <a:spLocks noChangeArrowheads="1"/>
          </p:cNvSpPr>
          <p:nvPr/>
        </p:nvSpPr>
        <p:spPr bwMode="auto">
          <a:xfrm>
            <a:off x="377825" y="2801938"/>
            <a:ext cx="164782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rgbClr val="037C03"/>
                </a:solidFill>
                <a:effectLst>
                  <a:outerShdw blurRad="38100" dist="38100" dir="2700000" algn="tl">
                    <a:srgbClr val="000000"/>
                  </a:outerShdw>
                </a:effectLst>
                <a:latin typeface="Arial" pitchFamily="34" charset="0"/>
                <a:cs typeface="+mn-cs"/>
              </a:rPr>
              <a:t>TORQUE</a:t>
            </a:r>
          </a:p>
        </p:txBody>
      </p:sp>
      <p:sp>
        <p:nvSpPr>
          <p:cNvPr id="246791" name="Rectangle 7"/>
          <p:cNvSpPr>
            <a:spLocks noChangeArrowheads="1"/>
          </p:cNvSpPr>
          <p:nvPr/>
        </p:nvSpPr>
        <p:spPr bwMode="auto">
          <a:xfrm>
            <a:off x="3967163" y="5962650"/>
            <a:ext cx="14636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rgbClr val="9234DB"/>
                </a:solidFill>
                <a:effectLst>
                  <a:outerShdw blurRad="38100" dist="38100" dir="2700000" algn="tl">
                    <a:srgbClr val="000000"/>
                  </a:outerShdw>
                </a:effectLst>
                <a:latin typeface="Arial" pitchFamily="34" charset="0"/>
                <a:cs typeface="+mn-cs"/>
              </a:rPr>
              <a:t>Fout (Hz)</a:t>
            </a:r>
          </a:p>
        </p:txBody>
      </p:sp>
      <p:sp>
        <p:nvSpPr>
          <p:cNvPr id="246792" name="Rectangle 8"/>
          <p:cNvSpPr>
            <a:spLocks noChangeArrowheads="1"/>
          </p:cNvSpPr>
          <p:nvPr/>
        </p:nvSpPr>
        <p:spPr bwMode="auto">
          <a:xfrm>
            <a:off x="6804025" y="5946775"/>
            <a:ext cx="58102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i="0">
                <a:solidFill>
                  <a:srgbClr val="9234DB"/>
                </a:solidFill>
                <a:effectLst>
                  <a:outerShdw blurRad="38100" dist="38100" dir="2700000" algn="tl">
                    <a:srgbClr val="000000"/>
                  </a:outerShdw>
                </a:effectLst>
                <a:latin typeface="Arial" pitchFamily="34" charset="0"/>
                <a:cs typeface="+mn-cs"/>
              </a:rPr>
              <a:t>60</a:t>
            </a:r>
          </a:p>
        </p:txBody>
      </p:sp>
      <p:sp>
        <p:nvSpPr>
          <p:cNvPr id="246793" name="Line 9"/>
          <p:cNvSpPr>
            <a:spLocks noChangeShapeType="1"/>
          </p:cNvSpPr>
          <p:nvPr/>
        </p:nvSpPr>
        <p:spPr bwMode="auto">
          <a:xfrm>
            <a:off x="2006600" y="2743200"/>
            <a:ext cx="3175" cy="317500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6794" name="Line 10"/>
          <p:cNvSpPr>
            <a:spLocks noChangeShapeType="1"/>
          </p:cNvSpPr>
          <p:nvPr/>
        </p:nvSpPr>
        <p:spPr bwMode="auto">
          <a:xfrm>
            <a:off x="1995488" y="5892800"/>
            <a:ext cx="6157912" cy="3175"/>
          </a:xfrm>
          <a:prstGeom prst="line">
            <a:avLst/>
          </a:prstGeom>
          <a:noFill/>
          <a:ln w="50800">
            <a:solidFill>
              <a:schemeClr val="bg2"/>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6795" name="Line 11"/>
          <p:cNvSpPr>
            <a:spLocks noChangeShapeType="1"/>
          </p:cNvSpPr>
          <p:nvPr/>
        </p:nvSpPr>
        <p:spPr bwMode="auto">
          <a:xfrm>
            <a:off x="1728788" y="4814888"/>
            <a:ext cx="242887"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6796" name="Line 12"/>
          <p:cNvSpPr>
            <a:spLocks noChangeShapeType="1"/>
          </p:cNvSpPr>
          <p:nvPr/>
        </p:nvSpPr>
        <p:spPr bwMode="auto">
          <a:xfrm>
            <a:off x="1724025" y="4424363"/>
            <a:ext cx="24288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6797" name="Line 13"/>
          <p:cNvSpPr>
            <a:spLocks noChangeShapeType="1"/>
          </p:cNvSpPr>
          <p:nvPr/>
        </p:nvSpPr>
        <p:spPr bwMode="auto">
          <a:xfrm>
            <a:off x="2028825" y="4354513"/>
            <a:ext cx="142875" cy="1543050"/>
          </a:xfrm>
          <a:prstGeom prst="line">
            <a:avLst/>
          </a:prstGeom>
          <a:noFill/>
          <a:ln w="25400">
            <a:solidFill>
              <a:schemeClr val="bg2"/>
            </a:solidFill>
            <a:prstDash val="dash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6798" name="Line 14"/>
          <p:cNvSpPr>
            <a:spLocks noChangeShapeType="1"/>
          </p:cNvSpPr>
          <p:nvPr/>
        </p:nvSpPr>
        <p:spPr bwMode="auto">
          <a:xfrm>
            <a:off x="2035175" y="4373563"/>
            <a:ext cx="142875" cy="1543050"/>
          </a:xfrm>
          <a:prstGeom prst="line">
            <a:avLst/>
          </a:prstGeom>
          <a:noFill/>
          <a:ln w="25400">
            <a:solidFill>
              <a:schemeClr val="bg2"/>
            </a:solidFill>
            <a:prstDash val="sysDot"/>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46799" name="Rectangle 15"/>
          <p:cNvSpPr>
            <a:spLocks noChangeArrowheads="1"/>
          </p:cNvSpPr>
          <p:nvPr/>
        </p:nvSpPr>
        <p:spPr bwMode="auto">
          <a:xfrm>
            <a:off x="1889125" y="5921375"/>
            <a:ext cx="58102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i="0">
                <a:solidFill>
                  <a:srgbClr val="9234DB"/>
                </a:solidFill>
                <a:effectLst>
                  <a:outerShdw blurRad="38100" dist="38100" dir="2700000" algn="tl">
                    <a:srgbClr val="000000"/>
                  </a:outerShdw>
                </a:effectLst>
                <a:latin typeface="Arial" pitchFamily="34" charset="0"/>
                <a:cs typeface="+mn-cs"/>
              </a:rPr>
              <a:t>3.0</a:t>
            </a:r>
          </a:p>
        </p:txBody>
      </p:sp>
      <p:sp>
        <p:nvSpPr>
          <p:cNvPr id="246801" name="Rectangle 17"/>
          <p:cNvSpPr>
            <a:spLocks noChangeArrowheads="1"/>
          </p:cNvSpPr>
          <p:nvPr/>
        </p:nvSpPr>
        <p:spPr bwMode="auto">
          <a:xfrm>
            <a:off x="887413" y="1357313"/>
            <a:ext cx="7864475"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Torque production when connected to an inverter</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228600"/>
            <a:ext cx="9144000" cy="1162050"/>
          </a:xfrm>
        </p:spPr>
        <p:txBody>
          <a:bodyPr/>
          <a:lstStyle/>
          <a:p>
            <a:pPr algn="ctr">
              <a:defRPr/>
            </a:pPr>
            <a:r>
              <a:rPr lang="en-US" altLang="en-US" smtClean="0"/>
              <a:t>Component Identification Exercise</a:t>
            </a:r>
          </a:p>
        </p:txBody>
      </p:sp>
      <p:grpSp>
        <p:nvGrpSpPr>
          <p:cNvPr id="12293" name="Group 4"/>
          <p:cNvGrpSpPr>
            <a:grpSpLocks/>
          </p:cNvGrpSpPr>
          <p:nvPr/>
        </p:nvGrpSpPr>
        <p:grpSpPr bwMode="auto">
          <a:xfrm>
            <a:off x="1179513" y="2362200"/>
            <a:ext cx="6786562" cy="3081338"/>
            <a:chOff x="816" y="1488"/>
            <a:chExt cx="4275" cy="1941"/>
          </a:xfrm>
        </p:grpSpPr>
        <p:graphicFrame>
          <p:nvGraphicFramePr>
            <p:cNvPr id="12290" name="Object 5"/>
            <p:cNvGraphicFramePr>
              <a:graphicFrameLocks noChangeAspect="1"/>
            </p:cNvGraphicFramePr>
            <p:nvPr/>
          </p:nvGraphicFramePr>
          <p:xfrm>
            <a:off x="816" y="1488"/>
            <a:ext cx="2205" cy="1932"/>
          </p:xfrm>
          <a:graphic>
            <a:graphicData uri="http://schemas.openxmlformats.org/presentationml/2006/ole">
              <p:oleObj spid="_x0000_s12290" name="Photo Editor Photo" r:id="rId5" imgW="9752381" imgH="7314286" progId="">
                <p:embed/>
              </p:oleObj>
            </a:graphicData>
          </a:graphic>
        </p:graphicFrame>
        <p:graphicFrame>
          <p:nvGraphicFramePr>
            <p:cNvPr id="12291" name="Object 6"/>
            <p:cNvGraphicFramePr>
              <a:graphicFrameLocks noChangeAspect="1"/>
            </p:cNvGraphicFramePr>
            <p:nvPr/>
          </p:nvGraphicFramePr>
          <p:xfrm>
            <a:off x="3456" y="1488"/>
            <a:ext cx="1635" cy="1941"/>
          </p:xfrm>
          <a:graphic>
            <a:graphicData uri="http://schemas.openxmlformats.org/presentationml/2006/ole">
              <p:oleObj spid="_x0000_s12291" name="Photo Editor Photo" r:id="rId6" imgW="7314286" imgH="9752381" progId="">
                <p:embed/>
              </p:oleObj>
            </a:graphicData>
          </a:graphic>
        </p:graphicFrame>
      </p:grpSp>
      <p:sp>
        <p:nvSpPr>
          <p:cNvPr id="12294" name="Text Box 7"/>
          <p:cNvSpPr txBox="1">
            <a:spLocks noChangeArrowheads="1"/>
          </p:cNvSpPr>
          <p:nvPr/>
        </p:nvSpPr>
        <p:spPr bwMode="auto">
          <a:xfrm>
            <a:off x="2590800" y="5654675"/>
            <a:ext cx="455613" cy="579438"/>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A</a:t>
            </a:r>
          </a:p>
        </p:txBody>
      </p:sp>
      <p:sp>
        <p:nvSpPr>
          <p:cNvPr id="12295" name="Text Box 8"/>
          <p:cNvSpPr txBox="1">
            <a:spLocks noChangeArrowheads="1"/>
          </p:cNvSpPr>
          <p:nvPr/>
        </p:nvSpPr>
        <p:spPr bwMode="auto">
          <a:xfrm>
            <a:off x="6478588" y="5668963"/>
            <a:ext cx="455612"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B</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228600"/>
            <a:ext cx="9144000" cy="1162050"/>
          </a:xfrm>
        </p:spPr>
        <p:txBody>
          <a:bodyPr/>
          <a:lstStyle/>
          <a:p>
            <a:pPr algn="ctr">
              <a:defRPr/>
            </a:pPr>
            <a:r>
              <a:rPr lang="en-US" altLang="en-US" smtClean="0"/>
              <a:t>Component Identification Exercise</a:t>
            </a:r>
          </a:p>
        </p:txBody>
      </p:sp>
      <p:grpSp>
        <p:nvGrpSpPr>
          <p:cNvPr id="13317" name="Group 4"/>
          <p:cNvGrpSpPr>
            <a:grpSpLocks/>
          </p:cNvGrpSpPr>
          <p:nvPr/>
        </p:nvGrpSpPr>
        <p:grpSpPr bwMode="auto">
          <a:xfrm>
            <a:off x="1143000" y="1981200"/>
            <a:ext cx="6858000" cy="3657600"/>
            <a:chOff x="1104" y="1248"/>
            <a:chExt cx="4320" cy="2304"/>
          </a:xfrm>
        </p:grpSpPr>
        <p:graphicFrame>
          <p:nvGraphicFramePr>
            <p:cNvPr id="13314" name="Object 5"/>
            <p:cNvGraphicFramePr>
              <a:graphicFrameLocks noChangeAspect="1"/>
            </p:cNvGraphicFramePr>
            <p:nvPr/>
          </p:nvGraphicFramePr>
          <p:xfrm>
            <a:off x="1104" y="1248"/>
            <a:ext cx="1776" cy="2304"/>
          </p:xfrm>
          <a:graphic>
            <a:graphicData uri="http://schemas.openxmlformats.org/presentationml/2006/ole">
              <p:oleObj spid="_x0000_s13314" name="Photo Editor Photo" r:id="rId5" imgW="7314286" imgH="9752381" progId="">
                <p:embed/>
              </p:oleObj>
            </a:graphicData>
          </a:graphic>
        </p:graphicFrame>
        <p:graphicFrame>
          <p:nvGraphicFramePr>
            <p:cNvPr id="13315" name="Object 6"/>
            <p:cNvGraphicFramePr>
              <a:graphicFrameLocks noChangeAspect="1"/>
            </p:cNvGraphicFramePr>
            <p:nvPr/>
          </p:nvGraphicFramePr>
          <p:xfrm>
            <a:off x="3072" y="1248"/>
            <a:ext cx="2352" cy="2304"/>
          </p:xfrm>
          <a:graphic>
            <a:graphicData uri="http://schemas.openxmlformats.org/presentationml/2006/ole">
              <p:oleObj spid="_x0000_s13315" name="Photo Editor Photo" r:id="rId6" imgW="9752381" imgH="7314286" progId="">
                <p:embed/>
              </p:oleObj>
            </a:graphicData>
          </a:graphic>
        </p:graphicFrame>
      </p:grpSp>
      <p:sp>
        <p:nvSpPr>
          <p:cNvPr id="13318" name="Text Box 7"/>
          <p:cNvSpPr txBox="1">
            <a:spLocks noChangeArrowheads="1"/>
          </p:cNvSpPr>
          <p:nvPr/>
        </p:nvSpPr>
        <p:spPr bwMode="auto">
          <a:xfrm>
            <a:off x="2286000" y="5897563"/>
            <a:ext cx="477838"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C</a:t>
            </a:r>
          </a:p>
        </p:txBody>
      </p:sp>
      <p:sp>
        <p:nvSpPr>
          <p:cNvPr id="13319" name="Text Box 8"/>
          <p:cNvSpPr txBox="1">
            <a:spLocks noChangeArrowheads="1"/>
          </p:cNvSpPr>
          <p:nvPr/>
        </p:nvSpPr>
        <p:spPr bwMode="auto">
          <a:xfrm>
            <a:off x="6021388" y="5897563"/>
            <a:ext cx="477837"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D</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228600"/>
            <a:ext cx="9144000" cy="1162050"/>
          </a:xfrm>
        </p:spPr>
        <p:txBody>
          <a:bodyPr/>
          <a:lstStyle/>
          <a:p>
            <a:pPr algn="ctr">
              <a:defRPr/>
            </a:pPr>
            <a:r>
              <a:rPr lang="en-US" altLang="en-US" smtClean="0"/>
              <a:t>Component Identification Exercise</a:t>
            </a:r>
          </a:p>
        </p:txBody>
      </p:sp>
      <p:graphicFrame>
        <p:nvGraphicFramePr>
          <p:cNvPr id="14338" name="Object 5"/>
          <p:cNvGraphicFramePr>
            <a:graphicFrameLocks noChangeAspect="1"/>
          </p:cNvGraphicFramePr>
          <p:nvPr/>
        </p:nvGraphicFramePr>
        <p:xfrm>
          <a:off x="1181100" y="2449513"/>
          <a:ext cx="3811588" cy="3021012"/>
        </p:xfrm>
        <a:graphic>
          <a:graphicData uri="http://schemas.openxmlformats.org/presentationml/2006/ole">
            <p:oleObj spid="_x0000_s14338" name="Photo Editor Photo" r:id="rId5" imgW="9752381" imgH="7314286" progId="">
              <p:embed/>
            </p:oleObj>
          </a:graphicData>
        </a:graphic>
      </p:graphicFrame>
      <p:sp>
        <p:nvSpPr>
          <p:cNvPr id="14340" name="Text Box 7"/>
          <p:cNvSpPr txBox="1">
            <a:spLocks noChangeArrowheads="1"/>
          </p:cNvSpPr>
          <p:nvPr/>
        </p:nvSpPr>
        <p:spPr bwMode="auto">
          <a:xfrm>
            <a:off x="2744788" y="5821363"/>
            <a:ext cx="455612"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E</a:t>
            </a:r>
          </a:p>
        </p:txBody>
      </p:sp>
      <p:sp>
        <p:nvSpPr>
          <p:cNvPr id="14341" name="Text Box 8"/>
          <p:cNvSpPr txBox="1">
            <a:spLocks noChangeArrowheads="1"/>
          </p:cNvSpPr>
          <p:nvPr/>
        </p:nvSpPr>
        <p:spPr bwMode="auto">
          <a:xfrm>
            <a:off x="6478588" y="5821363"/>
            <a:ext cx="431800"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F</a:t>
            </a:r>
          </a:p>
        </p:txBody>
      </p:sp>
      <p:pic>
        <p:nvPicPr>
          <p:cNvPr id="14342" name="Picture 9"/>
          <p:cNvPicPr>
            <a:picLocks noChangeArrowheads="1"/>
          </p:cNvPicPr>
          <p:nvPr/>
        </p:nvPicPr>
        <p:blipFill>
          <a:blip r:embed="rId6"/>
          <a:srcRect/>
          <a:stretch>
            <a:fillRect/>
          </a:stretch>
        </p:blipFill>
        <p:spPr bwMode="auto">
          <a:xfrm>
            <a:off x="5780088" y="2489200"/>
            <a:ext cx="1879600" cy="2981325"/>
          </a:xfrm>
          <a:prstGeom prst="rect">
            <a:avLst/>
          </a:prstGeom>
          <a:noFill/>
          <a:ln w="12700">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228600"/>
            <a:ext cx="9144000" cy="1162050"/>
          </a:xfrm>
        </p:spPr>
        <p:txBody>
          <a:bodyPr/>
          <a:lstStyle/>
          <a:p>
            <a:pPr algn="ctr">
              <a:defRPr/>
            </a:pPr>
            <a:r>
              <a:rPr lang="en-US" altLang="en-US" smtClean="0"/>
              <a:t>Component Identification Exercise</a:t>
            </a:r>
          </a:p>
        </p:txBody>
      </p:sp>
      <p:graphicFrame>
        <p:nvGraphicFramePr>
          <p:cNvPr id="15362" name="Object 5"/>
          <p:cNvGraphicFramePr>
            <a:graphicFrameLocks/>
          </p:cNvGraphicFramePr>
          <p:nvPr/>
        </p:nvGraphicFramePr>
        <p:xfrm>
          <a:off x="457200" y="2630488"/>
          <a:ext cx="2840038" cy="2800350"/>
        </p:xfrm>
        <a:graphic>
          <a:graphicData uri="http://schemas.openxmlformats.org/presentationml/2006/ole">
            <p:oleObj spid="_x0000_s15362" name="Photo Editor Photo" r:id="rId5" imgW="9752381" imgH="7314286" progId="">
              <p:embed/>
            </p:oleObj>
          </a:graphicData>
        </a:graphic>
      </p:graphicFrame>
      <p:graphicFrame>
        <p:nvGraphicFramePr>
          <p:cNvPr id="15363" name="Object 7"/>
          <p:cNvGraphicFramePr>
            <a:graphicFrameLocks noChangeAspect="1"/>
          </p:cNvGraphicFramePr>
          <p:nvPr/>
        </p:nvGraphicFramePr>
        <p:xfrm>
          <a:off x="6096000" y="2630488"/>
          <a:ext cx="2457450" cy="2855912"/>
        </p:xfrm>
        <a:graphic>
          <a:graphicData uri="http://schemas.openxmlformats.org/presentationml/2006/ole">
            <p:oleObj spid="_x0000_s15363" name="Photo Editor Photo" r:id="rId6" imgW="7314286" imgH="9752381" progId="">
              <p:embed/>
            </p:oleObj>
          </a:graphicData>
        </a:graphic>
      </p:graphicFrame>
      <p:sp>
        <p:nvSpPr>
          <p:cNvPr id="15365" name="Text Box 8"/>
          <p:cNvSpPr txBox="1">
            <a:spLocks noChangeArrowheads="1"/>
          </p:cNvSpPr>
          <p:nvPr/>
        </p:nvSpPr>
        <p:spPr bwMode="auto">
          <a:xfrm>
            <a:off x="1709738" y="5821363"/>
            <a:ext cx="500062"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G</a:t>
            </a:r>
          </a:p>
        </p:txBody>
      </p:sp>
      <p:sp>
        <p:nvSpPr>
          <p:cNvPr id="15366" name="Text Box 9"/>
          <p:cNvSpPr txBox="1">
            <a:spLocks noChangeArrowheads="1"/>
          </p:cNvSpPr>
          <p:nvPr/>
        </p:nvSpPr>
        <p:spPr bwMode="auto">
          <a:xfrm>
            <a:off x="4419600" y="5821363"/>
            <a:ext cx="477838"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H</a:t>
            </a:r>
          </a:p>
        </p:txBody>
      </p:sp>
      <p:sp>
        <p:nvSpPr>
          <p:cNvPr id="15367" name="Text Box 10"/>
          <p:cNvSpPr txBox="1">
            <a:spLocks noChangeArrowheads="1"/>
          </p:cNvSpPr>
          <p:nvPr/>
        </p:nvSpPr>
        <p:spPr bwMode="auto">
          <a:xfrm>
            <a:off x="7124700" y="5821363"/>
            <a:ext cx="296863" cy="579437"/>
          </a:xfrm>
          <a:prstGeom prst="rect">
            <a:avLst/>
          </a:prstGeom>
          <a:noFill/>
          <a:ln w="12700">
            <a:noFill/>
            <a:miter lim="800000"/>
            <a:headEnd/>
            <a:tailEnd/>
          </a:ln>
        </p:spPr>
        <p:txBody>
          <a:bodyPr wrap="none">
            <a:spAutoFit/>
          </a:bodyPr>
          <a:lstStyle/>
          <a:p>
            <a:pPr eaLnBrk="0" hangingPunct="0"/>
            <a:r>
              <a:rPr lang="en-US" altLang="en-US" sz="3200" b="0">
                <a:solidFill>
                  <a:schemeClr val="bg2"/>
                </a:solidFill>
              </a:rPr>
              <a:t>I</a:t>
            </a:r>
          </a:p>
        </p:txBody>
      </p:sp>
      <p:pic>
        <p:nvPicPr>
          <p:cNvPr id="15368" name="Picture 12"/>
          <p:cNvPicPr>
            <a:picLocks noChangeArrowheads="1"/>
          </p:cNvPicPr>
          <p:nvPr/>
        </p:nvPicPr>
        <p:blipFill>
          <a:blip r:embed="rId7"/>
          <a:srcRect/>
          <a:stretch>
            <a:fillRect/>
          </a:stretch>
        </p:blipFill>
        <p:spPr bwMode="auto">
          <a:xfrm>
            <a:off x="3856038" y="2630488"/>
            <a:ext cx="1689100" cy="2841625"/>
          </a:xfrm>
          <a:prstGeom prst="rect">
            <a:avLst/>
          </a:prstGeom>
          <a:noFill/>
          <a:ln w="12700">
            <a:noFill/>
            <a:miter lim="800000"/>
            <a:headEnd/>
            <a:tailEnd/>
          </a:ln>
        </p:spPr>
      </p:pic>
      <p:sp>
        <p:nvSpPr>
          <p:cNvPr id="172045" name="Line 13"/>
          <p:cNvSpPr>
            <a:spLocks noChangeShapeType="1"/>
          </p:cNvSpPr>
          <p:nvPr/>
        </p:nvSpPr>
        <p:spPr bwMode="auto">
          <a:xfrm flipV="1">
            <a:off x="6457950" y="4324350"/>
            <a:ext cx="381000" cy="933450"/>
          </a:xfrm>
          <a:prstGeom prst="line">
            <a:avLst/>
          </a:prstGeom>
          <a:noFill/>
          <a:ln w="57150">
            <a:solidFill>
              <a:schemeClr val="accent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8459788" y="6540500"/>
            <a:ext cx="277812" cy="3048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98659" name="Rectangle 3"/>
          <p:cNvSpPr>
            <a:spLocks noChangeArrowheads="1"/>
          </p:cNvSpPr>
          <p:nvPr/>
        </p:nvSpPr>
        <p:spPr bwMode="auto">
          <a:xfrm>
            <a:off x="242888" y="1600200"/>
            <a:ext cx="8675687" cy="2605088"/>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6600">
                <a:solidFill>
                  <a:srgbClr val="FAFD00"/>
                </a:solidFill>
                <a:effectLst>
                  <a:outerShdw blurRad="38100" dist="38100" dir="2700000" algn="tl">
                    <a:srgbClr val="000000"/>
                  </a:outerShdw>
                </a:effectLst>
                <a:latin typeface="Arial" pitchFamily="34" charset="0"/>
                <a:cs typeface="+mn-cs"/>
              </a:rPr>
              <a:t>Other Important</a:t>
            </a:r>
          </a:p>
          <a:p>
            <a:pPr algn="ctr" eaLnBrk="0" hangingPunct="0">
              <a:spcBef>
                <a:spcPct val="50000"/>
              </a:spcBef>
              <a:defRPr/>
            </a:pPr>
            <a:r>
              <a:rPr lang="en-US" altLang="en-US" sz="6600">
                <a:solidFill>
                  <a:srgbClr val="FAFD00"/>
                </a:solidFill>
                <a:effectLst>
                  <a:outerShdw blurRad="38100" dist="38100" dir="2700000" algn="tl">
                    <a:srgbClr val="000000"/>
                  </a:outerShdw>
                </a:effectLst>
                <a:latin typeface="Arial" pitchFamily="34" charset="0"/>
                <a:cs typeface="+mn-cs"/>
              </a:rPr>
              <a:t>Inverter Information</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3813" y="133350"/>
            <a:ext cx="9096375" cy="1162050"/>
          </a:xfrm>
        </p:spPr>
        <p:txBody>
          <a:bodyPr/>
          <a:lstStyle/>
          <a:p>
            <a:pPr algn="ctr">
              <a:defRPr/>
            </a:pPr>
            <a:r>
              <a:rPr lang="en-US" altLang="en-US" sz="4800" smtClean="0"/>
              <a:t>Topics of Discussion</a:t>
            </a:r>
          </a:p>
        </p:txBody>
      </p:sp>
      <p:sp>
        <p:nvSpPr>
          <p:cNvPr id="200707" name="Rectangle 3"/>
          <p:cNvSpPr>
            <a:spLocks noChangeArrowheads="1"/>
          </p:cNvSpPr>
          <p:nvPr/>
        </p:nvSpPr>
        <p:spPr bwMode="auto">
          <a:xfrm>
            <a:off x="438150" y="2019300"/>
            <a:ext cx="3644900" cy="238125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Figuring MCCB Current Rating</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Single Phase Input</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Motor Overload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Protection Package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Operating Multiple Motors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p:txBody>
      </p:sp>
      <p:sp>
        <p:nvSpPr>
          <p:cNvPr id="200708" name="Text Box 4"/>
          <p:cNvSpPr txBox="1">
            <a:spLocks noChangeArrowheads="1"/>
          </p:cNvSpPr>
          <p:nvPr/>
        </p:nvSpPr>
        <p:spPr bwMode="auto">
          <a:xfrm>
            <a:off x="4341813" y="2019300"/>
            <a:ext cx="4578350" cy="4838700"/>
          </a:xfrm>
          <a:prstGeom prst="rect">
            <a:avLst/>
          </a:prstGeom>
          <a:noFill/>
          <a:ln w="12700">
            <a:noFill/>
            <a:miter lim="800000"/>
            <a:headEnd/>
            <a:tailEnd/>
          </a:ln>
          <a:effectLst/>
        </p:spPr>
        <p:txBody>
          <a:bodyPr>
            <a:spAutoFit/>
          </a:bodyPr>
          <a:lstStyle/>
          <a:p>
            <a:pPr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Input Contactor</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Output Contactor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High Altitude Derating</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Input/Output Reactors</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DC Link Choke</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NEMA/IEC Enclosure Ratings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3813" y="133350"/>
            <a:ext cx="9096375" cy="1162050"/>
          </a:xfrm>
        </p:spPr>
        <p:txBody>
          <a:bodyPr/>
          <a:lstStyle/>
          <a:p>
            <a:pPr algn="ctr">
              <a:defRPr/>
            </a:pPr>
            <a:r>
              <a:rPr lang="en-US" altLang="en-US" sz="4800" smtClean="0"/>
              <a:t>Figuring MCCB Current Rating</a:t>
            </a:r>
          </a:p>
        </p:txBody>
      </p:sp>
      <p:sp>
        <p:nvSpPr>
          <p:cNvPr id="204803" name="Rectangle 3"/>
          <p:cNvSpPr>
            <a:spLocks noChangeArrowheads="1"/>
          </p:cNvSpPr>
          <p:nvPr/>
        </p:nvSpPr>
        <p:spPr bwMode="auto">
          <a:xfrm>
            <a:off x="438150" y="1752600"/>
            <a:ext cx="8705850" cy="238125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Rule of Thumb:</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MCCB </a:t>
            </a:r>
            <a:r>
              <a:rPr lang="en-US" altLang="en-US" sz="2400" b="0">
                <a:solidFill>
                  <a:schemeClr val="bg2"/>
                </a:solidFill>
                <a:effectLst>
                  <a:outerShdw blurRad="38100" dist="38100" dir="2700000" algn="tl">
                    <a:srgbClr val="FFFFFF"/>
                  </a:outerShdw>
                </a:effectLst>
                <a:latin typeface="Symbol" pitchFamily="18" charset="2"/>
                <a:cs typeface="+mn-cs"/>
              </a:rPr>
              <a:t>³</a:t>
            </a:r>
            <a:r>
              <a:rPr lang="en-US" altLang="en-US" sz="2400" b="0">
                <a:solidFill>
                  <a:schemeClr val="bg2"/>
                </a:solidFill>
                <a:effectLst>
                  <a:outerShdw blurRad="38100" dist="38100" dir="2700000" algn="tl">
                    <a:srgbClr val="FFFFFF"/>
                  </a:outerShdw>
                </a:effectLst>
                <a:latin typeface="Arial" pitchFamily="34" charset="0"/>
                <a:cs typeface="+mn-cs"/>
              </a:rPr>
              <a:t> 115% of drive input current rating</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I</a:t>
            </a:r>
            <a:r>
              <a:rPr lang="en-US" altLang="en-US" sz="2400" b="0" baseline="-25000">
                <a:solidFill>
                  <a:schemeClr val="bg2"/>
                </a:solidFill>
                <a:effectLst>
                  <a:outerShdw blurRad="38100" dist="38100" dir="2700000" algn="tl">
                    <a:srgbClr val="FFFFFF"/>
                  </a:outerShdw>
                </a:effectLst>
                <a:latin typeface="Arial" pitchFamily="34" charset="0"/>
                <a:cs typeface="+mn-cs"/>
              </a:rPr>
              <a:t>in</a:t>
            </a:r>
            <a:r>
              <a:rPr lang="en-US" altLang="en-US" sz="2400" b="0">
                <a:solidFill>
                  <a:schemeClr val="bg2"/>
                </a:solidFill>
                <a:effectLst>
                  <a:outerShdw blurRad="38100" dist="38100" dir="2700000" algn="tl">
                    <a:srgbClr val="FFFFFF"/>
                  </a:outerShdw>
                </a:effectLst>
                <a:latin typeface="Arial" pitchFamily="34" charset="0"/>
                <a:cs typeface="+mn-cs"/>
              </a:rPr>
              <a:t> =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None/>
              <a:defRPr/>
            </a:pPr>
            <a:r>
              <a:rPr lang="en-US" altLang="en-US" sz="2000" b="0">
                <a:solidFill>
                  <a:schemeClr val="bg2"/>
                </a:solidFill>
                <a:effectLst>
                  <a:outerShdw blurRad="38100" dist="38100" dir="2700000" algn="tl">
                    <a:srgbClr val="FFFFFF"/>
                  </a:outerShdw>
                </a:effectLst>
                <a:latin typeface="Arial" pitchFamily="34" charset="0"/>
                <a:cs typeface="+mn-cs"/>
              </a:rPr>
              <a:t>Where:		I</a:t>
            </a:r>
            <a:r>
              <a:rPr lang="en-US" altLang="en-US" sz="2000" b="0" baseline="-25000">
                <a:solidFill>
                  <a:schemeClr val="bg2"/>
                </a:solidFill>
                <a:effectLst>
                  <a:outerShdw blurRad="38100" dist="38100" dir="2700000" algn="tl">
                    <a:srgbClr val="FFFFFF"/>
                  </a:outerShdw>
                </a:effectLst>
                <a:latin typeface="Arial" pitchFamily="34" charset="0"/>
                <a:cs typeface="+mn-cs"/>
              </a:rPr>
              <a:t>in </a:t>
            </a:r>
            <a:r>
              <a:rPr lang="en-US" altLang="en-US" sz="2000" b="0">
                <a:solidFill>
                  <a:schemeClr val="bg2"/>
                </a:solidFill>
                <a:effectLst>
                  <a:outerShdw blurRad="38100" dist="38100" dir="2700000" algn="tl">
                    <a:srgbClr val="FFFFFF"/>
                  </a:outerShdw>
                </a:effectLst>
                <a:latin typeface="Arial" pitchFamily="34" charset="0"/>
                <a:cs typeface="+mn-cs"/>
              </a:rPr>
              <a:t>=		Input fuse/MCCB Rating</a:t>
            </a:r>
            <a:br>
              <a:rPr lang="en-US" altLang="en-US" sz="2000" b="0">
                <a:solidFill>
                  <a:schemeClr val="bg2"/>
                </a:solidFill>
                <a:effectLst>
                  <a:outerShdw blurRad="38100" dist="38100" dir="2700000" algn="tl">
                    <a:srgbClr val="FFFFFF"/>
                  </a:outerShdw>
                </a:effectLst>
                <a:latin typeface="Arial" pitchFamily="34" charset="0"/>
                <a:cs typeface="+mn-cs"/>
              </a:rPr>
            </a:br>
            <a:r>
              <a:rPr lang="en-US" altLang="en-US" sz="2000" b="0">
                <a:solidFill>
                  <a:schemeClr val="bg2"/>
                </a:solidFill>
                <a:effectLst>
                  <a:outerShdw blurRad="38100" dist="38100" dir="2700000" algn="tl">
                    <a:srgbClr val="FFFFFF"/>
                  </a:outerShdw>
                </a:effectLst>
                <a:latin typeface="Arial" pitchFamily="34" charset="0"/>
                <a:cs typeface="+mn-cs"/>
              </a:rPr>
              <a:t>		V</a:t>
            </a:r>
            <a:r>
              <a:rPr lang="en-US" altLang="en-US" sz="2000" b="0" baseline="-25000">
                <a:solidFill>
                  <a:schemeClr val="bg2"/>
                </a:solidFill>
                <a:effectLst>
                  <a:outerShdw blurRad="38100" dist="38100" dir="2700000" algn="tl">
                    <a:srgbClr val="FFFFFF"/>
                  </a:outerShdw>
                </a:effectLst>
                <a:latin typeface="Arial" pitchFamily="34" charset="0"/>
                <a:cs typeface="+mn-cs"/>
              </a:rPr>
              <a:t>inv</a:t>
            </a:r>
            <a:r>
              <a:rPr lang="en-US" altLang="en-US" sz="2000" b="0">
                <a:solidFill>
                  <a:schemeClr val="bg2"/>
                </a:solidFill>
                <a:effectLst>
                  <a:outerShdw blurRad="38100" dist="38100" dir="2700000" algn="tl">
                    <a:srgbClr val="FFFFFF"/>
                  </a:outerShdw>
                </a:effectLst>
                <a:latin typeface="Arial" pitchFamily="34" charset="0"/>
                <a:cs typeface="+mn-cs"/>
              </a:rPr>
              <a:t> = 		Inverter rated output voltage</a:t>
            </a:r>
            <a:br>
              <a:rPr lang="en-US" altLang="en-US" sz="2000" b="0">
                <a:solidFill>
                  <a:schemeClr val="bg2"/>
                </a:solidFill>
                <a:effectLst>
                  <a:outerShdw blurRad="38100" dist="38100" dir="2700000" algn="tl">
                    <a:srgbClr val="FFFFFF"/>
                  </a:outerShdw>
                </a:effectLst>
                <a:latin typeface="Arial" pitchFamily="34" charset="0"/>
                <a:cs typeface="+mn-cs"/>
              </a:rPr>
            </a:br>
            <a:r>
              <a:rPr lang="en-US" altLang="en-US" sz="2000" b="0">
                <a:solidFill>
                  <a:schemeClr val="bg2"/>
                </a:solidFill>
                <a:effectLst>
                  <a:outerShdw blurRad="38100" dist="38100" dir="2700000" algn="tl">
                    <a:srgbClr val="FFFFFF"/>
                  </a:outerShdw>
                </a:effectLst>
                <a:latin typeface="Arial" pitchFamily="34" charset="0"/>
                <a:cs typeface="+mn-cs"/>
              </a:rPr>
              <a:t>		Ii</a:t>
            </a:r>
            <a:r>
              <a:rPr lang="en-US" altLang="en-US" sz="2000" b="0" baseline="-25000">
                <a:solidFill>
                  <a:schemeClr val="bg2"/>
                </a:solidFill>
                <a:effectLst>
                  <a:outerShdw blurRad="38100" dist="38100" dir="2700000" algn="tl">
                    <a:srgbClr val="FFFFFF"/>
                  </a:outerShdw>
                </a:effectLst>
                <a:latin typeface="Arial" pitchFamily="34" charset="0"/>
                <a:cs typeface="+mn-cs"/>
              </a:rPr>
              <a:t>nv</a:t>
            </a:r>
            <a:r>
              <a:rPr lang="en-US" altLang="en-US" sz="2000" b="0">
                <a:solidFill>
                  <a:schemeClr val="bg2"/>
                </a:solidFill>
                <a:effectLst>
                  <a:outerShdw blurRad="38100" dist="38100" dir="2700000" algn="tl">
                    <a:srgbClr val="FFFFFF"/>
                  </a:outerShdw>
                </a:effectLst>
                <a:latin typeface="Arial" pitchFamily="34" charset="0"/>
                <a:cs typeface="+mn-cs"/>
              </a:rPr>
              <a:t> =		Inverter rated output current x 150%</a:t>
            </a:r>
            <a:br>
              <a:rPr lang="en-US" altLang="en-US" sz="2000" b="0">
                <a:solidFill>
                  <a:schemeClr val="bg2"/>
                </a:solidFill>
                <a:effectLst>
                  <a:outerShdw blurRad="38100" dist="38100" dir="2700000" algn="tl">
                    <a:srgbClr val="FFFFFF"/>
                  </a:outerShdw>
                </a:effectLst>
                <a:latin typeface="Arial" pitchFamily="34" charset="0"/>
                <a:cs typeface="+mn-cs"/>
              </a:rPr>
            </a:br>
            <a:r>
              <a:rPr lang="en-US" altLang="en-US" sz="2000" b="0">
                <a:solidFill>
                  <a:schemeClr val="bg2"/>
                </a:solidFill>
                <a:effectLst>
                  <a:outerShdw blurRad="38100" dist="38100" dir="2700000" algn="tl">
                    <a:srgbClr val="FFFFFF"/>
                  </a:outerShdw>
                </a:effectLst>
                <a:latin typeface="Arial" pitchFamily="34" charset="0"/>
                <a:cs typeface="+mn-cs"/>
              </a:rPr>
              <a:t>		V</a:t>
            </a:r>
            <a:r>
              <a:rPr lang="en-US" altLang="en-US" sz="2000" b="0" baseline="-25000">
                <a:solidFill>
                  <a:schemeClr val="bg2"/>
                </a:solidFill>
                <a:effectLst>
                  <a:outerShdw blurRad="38100" dist="38100" dir="2700000" algn="tl">
                    <a:srgbClr val="FFFFFF"/>
                  </a:outerShdw>
                </a:effectLst>
                <a:latin typeface="Arial" pitchFamily="34" charset="0"/>
                <a:cs typeface="+mn-cs"/>
              </a:rPr>
              <a:t>in</a:t>
            </a:r>
            <a:r>
              <a:rPr lang="en-US" altLang="en-US" sz="2000" b="0">
                <a:solidFill>
                  <a:schemeClr val="bg2"/>
                </a:solidFill>
                <a:effectLst>
                  <a:outerShdw blurRad="38100" dist="38100" dir="2700000" algn="tl">
                    <a:srgbClr val="FFFFFF"/>
                  </a:outerShdw>
                </a:effectLst>
                <a:latin typeface="Arial" pitchFamily="34" charset="0"/>
                <a:cs typeface="+mn-cs"/>
              </a:rPr>
              <a:t> =		Nominal input voltage</a:t>
            </a:r>
            <a:br>
              <a:rPr lang="en-US" altLang="en-US" sz="2000" b="0">
                <a:solidFill>
                  <a:schemeClr val="bg2"/>
                </a:solidFill>
                <a:effectLst>
                  <a:outerShdw blurRad="38100" dist="38100" dir="2700000" algn="tl">
                    <a:srgbClr val="FFFFFF"/>
                  </a:outerShdw>
                </a:effectLst>
                <a:latin typeface="Arial" pitchFamily="34" charset="0"/>
                <a:cs typeface="+mn-cs"/>
              </a:rPr>
            </a:br>
            <a:r>
              <a:rPr lang="en-US" altLang="en-US" sz="2000" b="0">
                <a:solidFill>
                  <a:schemeClr val="bg2"/>
                </a:solidFill>
                <a:effectLst>
                  <a:outerShdw blurRad="38100" dist="38100" dir="2700000" algn="tl">
                    <a:srgbClr val="FFFFFF"/>
                  </a:outerShdw>
                </a:effectLst>
                <a:latin typeface="Arial" pitchFamily="34" charset="0"/>
                <a:cs typeface="+mn-cs"/>
              </a:rPr>
              <a:t>		Pfs =		Power system power factor</a:t>
            </a:r>
            <a:br>
              <a:rPr lang="en-US" altLang="en-US" sz="2000" b="0">
                <a:solidFill>
                  <a:schemeClr val="bg2"/>
                </a:solidFill>
                <a:effectLst>
                  <a:outerShdw blurRad="38100" dist="38100" dir="2700000" algn="tl">
                    <a:srgbClr val="FFFFFF"/>
                  </a:outerShdw>
                </a:effectLst>
                <a:latin typeface="Arial" pitchFamily="34" charset="0"/>
                <a:cs typeface="+mn-cs"/>
              </a:rPr>
            </a:br>
            <a:r>
              <a:rPr lang="en-US" altLang="en-US" sz="2000" b="0">
                <a:solidFill>
                  <a:schemeClr val="bg2"/>
                </a:solidFill>
                <a:effectLst>
                  <a:outerShdw blurRad="38100" dist="38100" dir="2700000" algn="tl">
                    <a:srgbClr val="FFFFFF"/>
                  </a:outerShdw>
                </a:effectLst>
                <a:latin typeface="Arial" pitchFamily="34" charset="0"/>
                <a:cs typeface="+mn-cs"/>
              </a:rPr>
              <a:t>		Pfm =		Motor power factor</a:t>
            </a:r>
            <a:br>
              <a:rPr lang="en-US" altLang="en-US" sz="20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baseline="-2500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p:txBody>
      </p:sp>
      <p:grpSp>
        <p:nvGrpSpPr>
          <p:cNvPr id="221187" name="Group 8"/>
          <p:cNvGrpSpPr>
            <a:grpSpLocks/>
          </p:cNvGrpSpPr>
          <p:nvPr/>
        </p:nvGrpSpPr>
        <p:grpSpPr bwMode="auto">
          <a:xfrm>
            <a:off x="1624013" y="2979738"/>
            <a:ext cx="2219325" cy="1066800"/>
            <a:chOff x="1047" y="3065"/>
            <a:chExt cx="1398" cy="672"/>
          </a:xfrm>
        </p:grpSpPr>
        <p:sp>
          <p:nvSpPr>
            <p:cNvPr id="204805" name="Text Box 5"/>
            <p:cNvSpPr txBox="1">
              <a:spLocks noChangeArrowheads="1"/>
            </p:cNvSpPr>
            <p:nvPr/>
          </p:nvSpPr>
          <p:spPr bwMode="auto">
            <a:xfrm>
              <a:off x="1047" y="3065"/>
              <a:ext cx="1368" cy="672"/>
            </a:xfrm>
            <a:prstGeom prst="rect">
              <a:avLst/>
            </a:prstGeom>
            <a:noFill/>
            <a:ln w="12700">
              <a:noFill/>
              <a:miter lim="800000"/>
              <a:headEnd/>
              <a:tailEnd/>
            </a:ln>
            <a:effectLst/>
          </p:spPr>
          <p:txBody>
            <a:bodyPr wrap="none">
              <a:spAutoFit/>
            </a:bodyPr>
            <a:lstStyle/>
            <a:p>
              <a:pPr algn="ct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V</a:t>
              </a:r>
              <a:r>
                <a:rPr lang="en-US" altLang="en-US" sz="2400" b="0" baseline="-25000">
                  <a:solidFill>
                    <a:schemeClr val="bg2"/>
                  </a:solidFill>
                  <a:effectLst>
                    <a:outerShdw blurRad="38100" dist="38100" dir="2700000" algn="tl">
                      <a:srgbClr val="FFFFFF"/>
                    </a:outerShdw>
                  </a:effectLst>
                  <a:latin typeface="Arial" pitchFamily="34" charset="0"/>
                  <a:cs typeface="+mn-cs"/>
                </a:rPr>
                <a:t>inv</a:t>
              </a:r>
              <a:r>
                <a:rPr lang="en-US" altLang="en-US" sz="2400" b="0">
                  <a:solidFill>
                    <a:schemeClr val="bg2"/>
                  </a:solidFill>
                  <a:effectLst>
                    <a:outerShdw blurRad="38100" dist="38100" dir="2700000" algn="tl">
                      <a:srgbClr val="FFFFFF"/>
                    </a:outerShdw>
                  </a:effectLst>
                  <a:latin typeface="Arial" pitchFamily="34" charset="0"/>
                  <a:cs typeface="+mn-cs"/>
                </a:rPr>
                <a:t> x Pfm x I</a:t>
              </a:r>
              <a:r>
                <a:rPr lang="en-US" altLang="en-US" sz="2400" b="0" baseline="-25000">
                  <a:solidFill>
                    <a:schemeClr val="bg2"/>
                  </a:solidFill>
                  <a:effectLst>
                    <a:outerShdw blurRad="38100" dist="38100" dir="2700000" algn="tl">
                      <a:srgbClr val="FFFFFF"/>
                    </a:outerShdw>
                  </a:effectLst>
                  <a:latin typeface="Arial" pitchFamily="34" charset="0"/>
                  <a:cs typeface="+mn-cs"/>
                </a:rPr>
                <a:t>inv</a:t>
              </a:r>
            </a:p>
            <a:p>
              <a:pPr algn="ctr" eaLnBrk="0" hangingPunct="0">
                <a:defRPr/>
              </a:pPr>
              <a:endParaRPr lang="en-US" altLang="en-US" sz="2400" b="0" baseline="-25000">
                <a:solidFill>
                  <a:schemeClr val="bg2"/>
                </a:solidFill>
                <a:effectLst>
                  <a:outerShdw blurRad="38100" dist="38100" dir="2700000" algn="tl">
                    <a:srgbClr val="FFFFFF"/>
                  </a:outerShdw>
                </a:effectLst>
                <a:latin typeface="Arial" pitchFamily="34" charset="0"/>
                <a:cs typeface="+mn-cs"/>
              </a:endParaRPr>
            </a:p>
            <a:p>
              <a:pPr algn="ctr" eaLnBrk="0" hangingPunct="0">
                <a:defRPr/>
              </a:pPr>
              <a:r>
                <a:rPr lang="en-US" altLang="en-US" sz="2400" b="0">
                  <a:solidFill>
                    <a:schemeClr val="bg2"/>
                  </a:solidFill>
                  <a:effectLst>
                    <a:outerShdw blurRad="38100" dist="38100" dir="2700000" algn="tl">
                      <a:srgbClr val="FFFFFF"/>
                    </a:outerShdw>
                  </a:effectLst>
                  <a:latin typeface="Arial" pitchFamily="34" charset="0"/>
                  <a:cs typeface="+mn-cs"/>
                </a:rPr>
                <a:t>Vi</a:t>
              </a:r>
              <a:r>
                <a:rPr lang="en-US" altLang="en-US" sz="2400" b="0" baseline="-25000">
                  <a:solidFill>
                    <a:schemeClr val="bg2"/>
                  </a:solidFill>
                  <a:effectLst>
                    <a:outerShdw blurRad="38100" dist="38100" dir="2700000" algn="tl">
                      <a:srgbClr val="FFFFFF"/>
                    </a:outerShdw>
                  </a:effectLst>
                  <a:latin typeface="Arial" pitchFamily="34" charset="0"/>
                  <a:cs typeface="+mn-cs"/>
                </a:rPr>
                <a:t>n</a:t>
              </a:r>
              <a:r>
                <a:rPr lang="en-US" altLang="en-US" sz="2400" b="0">
                  <a:solidFill>
                    <a:schemeClr val="bg2"/>
                  </a:solidFill>
                  <a:effectLst>
                    <a:outerShdw blurRad="38100" dist="38100" dir="2700000" algn="tl">
                      <a:srgbClr val="FFFFFF"/>
                    </a:outerShdw>
                  </a:effectLst>
                  <a:latin typeface="Arial" pitchFamily="34" charset="0"/>
                  <a:cs typeface="+mn-cs"/>
                </a:rPr>
                <a:t> x Pf</a:t>
              </a:r>
            </a:p>
          </p:txBody>
        </p:sp>
        <p:sp>
          <p:nvSpPr>
            <p:cNvPr id="204807" name="Line 7"/>
            <p:cNvSpPr>
              <a:spLocks noChangeShapeType="1"/>
            </p:cNvSpPr>
            <p:nvPr/>
          </p:nvSpPr>
          <p:spPr bwMode="auto">
            <a:xfrm>
              <a:off x="1069" y="3410"/>
              <a:ext cx="1376" cy="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23813" y="133350"/>
            <a:ext cx="9096375" cy="1162050"/>
          </a:xfrm>
        </p:spPr>
        <p:txBody>
          <a:bodyPr/>
          <a:lstStyle/>
          <a:p>
            <a:pPr algn="ctr">
              <a:defRPr/>
            </a:pPr>
            <a:r>
              <a:rPr lang="en-US" altLang="en-US" sz="4800" smtClean="0"/>
              <a:t>Figuring MCCB Current Rating</a:t>
            </a:r>
          </a:p>
        </p:txBody>
      </p:sp>
      <p:sp>
        <p:nvSpPr>
          <p:cNvPr id="207879" name="Rectangle 7"/>
          <p:cNvSpPr>
            <a:spLocks noChangeArrowheads="1"/>
          </p:cNvSpPr>
          <p:nvPr/>
        </p:nvSpPr>
        <p:spPr bwMode="auto">
          <a:xfrm>
            <a:off x="438150" y="1752600"/>
            <a:ext cx="8705850" cy="238125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Calculation Example:</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VFD Rated Current:			12 A</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Nominal Input Voltage:			460Vac</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VFD Rated Output Voltage:		460Vac</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Input Power Factor:			0.72</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Motor Power Factor:			0.85</a:t>
            </a:r>
            <a:endParaRPr lang="en-US" altLang="en-US" sz="2400" b="0" baseline="-2500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a:p>
            <a:pPr marL="342900" indent="-342900" eaLnBrk="0" hangingPunct="0">
              <a:spcBef>
                <a:spcPct val="20000"/>
              </a:spcBef>
              <a:buClr>
                <a:schemeClr val="accent1"/>
              </a:buClr>
              <a:buSzPct val="75000"/>
              <a:buFont typeface="Monotype Sorts" pitchFamily="2" charset="2"/>
              <a:buChar char="n"/>
              <a:defRPr/>
            </a:pPr>
            <a:endParaRPr lang="en-US" altLang="en-US" sz="2400" b="0">
              <a:solidFill>
                <a:schemeClr val="bg2"/>
              </a:solidFill>
              <a:effectLst>
                <a:outerShdw blurRad="38100" dist="38100" dir="2700000" algn="tl">
                  <a:srgbClr val="FFFFFF"/>
                </a:outerShdw>
              </a:effectLst>
              <a:latin typeface="Arial" pitchFamily="34" charset="0"/>
              <a:cs typeface="+mn-cs"/>
            </a:endParaRPr>
          </a:p>
        </p:txBody>
      </p:sp>
      <p:grpSp>
        <p:nvGrpSpPr>
          <p:cNvPr id="2" name="Group 11"/>
          <p:cNvGrpSpPr>
            <a:grpSpLocks/>
          </p:cNvGrpSpPr>
          <p:nvPr/>
        </p:nvGrpSpPr>
        <p:grpSpPr bwMode="auto">
          <a:xfrm>
            <a:off x="895350" y="5183188"/>
            <a:ext cx="2678113" cy="876300"/>
            <a:chOff x="1692" y="3349"/>
            <a:chExt cx="1687" cy="552"/>
          </a:xfrm>
        </p:grpSpPr>
        <p:sp>
          <p:nvSpPr>
            <p:cNvPr id="223244" name="Text Box 8"/>
            <p:cNvSpPr txBox="1">
              <a:spLocks noChangeArrowheads="1"/>
            </p:cNvSpPr>
            <p:nvPr/>
          </p:nvSpPr>
          <p:spPr bwMode="auto">
            <a:xfrm>
              <a:off x="1694" y="3349"/>
              <a:ext cx="1685"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460V x 12A x 0.85</a:t>
              </a:r>
            </a:p>
          </p:txBody>
        </p:sp>
        <p:sp>
          <p:nvSpPr>
            <p:cNvPr id="223245" name="Text Box 9"/>
            <p:cNvSpPr txBox="1">
              <a:spLocks noChangeArrowheads="1"/>
            </p:cNvSpPr>
            <p:nvPr/>
          </p:nvSpPr>
          <p:spPr bwMode="auto">
            <a:xfrm>
              <a:off x="1958" y="3613"/>
              <a:ext cx="1141"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460V x 0.72</a:t>
              </a:r>
            </a:p>
          </p:txBody>
        </p:sp>
        <p:sp>
          <p:nvSpPr>
            <p:cNvPr id="207882" name="Line 10"/>
            <p:cNvSpPr>
              <a:spLocks noChangeShapeType="1"/>
            </p:cNvSpPr>
            <p:nvPr/>
          </p:nvSpPr>
          <p:spPr bwMode="auto">
            <a:xfrm>
              <a:off x="1692" y="3624"/>
              <a:ext cx="1680" cy="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 name="Group 19"/>
          <p:cNvGrpSpPr>
            <a:grpSpLocks/>
          </p:cNvGrpSpPr>
          <p:nvPr/>
        </p:nvGrpSpPr>
        <p:grpSpPr bwMode="auto">
          <a:xfrm>
            <a:off x="3775075" y="5183188"/>
            <a:ext cx="1577975" cy="876300"/>
            <a:chOff x="2378" y="3265"/>
            <a:chExt cx="994" cy="552"/>
          </a:xfrm>
        </p:grpSpPr>
        <p:sp>
          <p:nvSpPr>
            <p:cNvPr id="223240" name="Text Box 12"/>
            <p:cNvSpPr txBox="1">
              <a:spLocks noChangeArrowheads="1"/>
            </p:cNvSpPr>
            <p:nvPr/>
          </p:nvSpPr>
          <p:spPr bwMode="auto">
            <a:xfrm>
              <a:off x="2378" y="3385"/>
              <a:ext cx="281"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 </a:t>
              </a:r>
            </a:p>
          </p:txBody>
        </p:sp>
        <p:sp>
          <p:nvSpPr>
            <p:cNvPr id="223241" name="Text Box 14"/>
            <p:cNvSpPr txBox="1">
              <a:spLocks noChangeArrowheads="1"/>
            </p:cNvSpPr>
            <p:nvPr/>
          </p:nvSpPr>
          <p:spPr bwMode="auto">
            <a:xfrm>
              <a:off x="2774" y="3265"/>
              <a:ext cx="544"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4692</a:t>
              </a:r>
            </a:p>
          </p:txBody>
        </p:sp>
        <p:sp>
          <p:nvSpPr>
            <p:cNvPr id="223242" name="Text Box 15"/>
            <p:cNvSpPr txBox="1">
              <a:spLocks noChangeArrowheads="1"/>
            </p:cNvSpPr>
            <p:nvPr/>
          </p:nvSpPr>
          <p:spPr bwMode="auto">
            <a:xfrm>
              <a:off x="2750" y="3529"/>
              <a:ext cx="597"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331.2</a:t>
              </a:r>
            </a:p>
          </p:txBody>
        </p:sp>
        <p:sp>
          <p:nvSpPr>
            <p:cNvPr id="207888" name="Line 16"/>
            <p:cNvSpPr>
              <a:spLocks noChangeShapeType="1"/>
            </p:cNvSpPr>
            <p:nvPr/>
          </p:nvSpPr>
          <p:spPr bwMode="auto">
            <a:xfrm>
              <a:off x="2736" y="3540"/>
              <a:ext cx="636" cy="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4" name="Group 20"/>
          <p:cNvGrpSpPr>
            <a:grpSpLocks/>
          </p:cNvGrpSpPr>
          <p:nvPr/>
        </p:nvGrpSpPr>
        <p:grpSpPr bwMode="auto">
          <a:xfrm>
            <a:off x="5375275" y="5373688"/>
            <a:ext cx="2484438" cy="457200"/>
            <a:chOff x="3386" y="3385"/>
            <a:chExt cx="1565" cy="288"/>
          </a:xfrm>
        </p:grpSpPr>
        <p:sp>
          <p:nvSpPr>
            <p:cNvPr id="223238" name="Text Box 17"/>
            <p:cNvSpPr txBox="1">
              <a:spLocks noChangeArrowheads="1"/>
            </p:cNvSpPr>
            <p:nvPr/>
          </p:nvSpPr>
          <p:spPr bwMode="auto">
            <a:xfrm>
              <a:off x="3386" y="3385"/>
              <a:ext cx="281"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 </a:t>
              </a:r>
            </a:p>
          </p:txBody>
        </p:sp>
        <p:sp>
          <p:nvSpPr>
            <p:cNvPr id="223239" name="Text Box 18"/>
            <p:cNvSpPr txBox="1">
              <a:spLocks noChangeArrowheads="1"/>
            </p:cNvSpPr>
            <p:nvPr/>
          </p:nvSpPr>
          <p:spPr bwMode="auto">
            <a:xfrm>
              <a:off x="3650" y="3385"/>
              <a:ext cx="1301" cy="288"/>
            </a:xfrm>
            <a:prstGeom prst="rect">
              <a:avLst/>
            </a:prstGeom>
            <a:noFill/>
            <a:ln w="12700">
              <a:noFill/>
              <a:miter lim="800000"/>
              <a:headEnd/>
              <a:tailEnd/>
            </a:ln>
          </p:spPr>
          <p:txBody>
            <a:bodyPr wrap="none">
              <a:spAutoFit/>
            </a:bodyPr>
            <a:lstStyle/>
            <a:p>
              <a:pPr eaLnBrk="0" hangingPunct="0"/>
              <a:r>
                <a:rPr lang="en-US" altLang="en-US" sz="2400" b="0">
                  <a:solidFill>
                    <a:schemeClr val="bg2"/>
                  </a:solidFill>
                </a:rPr>
                <a:t>14.167 Amps </a:t>
              </a: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7625" y="133350"/>
            <a:ext cx="9096375" cy="1162050"/>
          </a:xfrm>
        </p:spPr>
        <p:txBody>
          <a:bodyPr/>
          <a:lstStyle/>
          <a:p>
            <a:pPr algn="ctr">
              <a:defRPr/>
            </a:pPr>
            <a:r>
              <a:rPr lang="en-US" altLang="en-US" sz="4800" dirty="0" smtClean="0"/>
              <a:t>Question?</a:t>
            </a:r>
          </a:p>
        </p:txBody>
      </p:sp>
      <p:sp>
        <p:nvSpPr>
          <p:cNvPr id="209923" name="Rectangle 3"/>
          <p:cNvSpPr>
            <a:spLocks noChangeArrowheads="1"/>
          </p:cNvSpPr>
          <p:nvPr/>
        </p:nvSpPr>
        <p:spPr bwMode="auto">
          <a:xfrm>
            <a:off x="811213" y="1704975"/>
            <a:ext cx="7521575" cy="1370013"/>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Can existing standard (non-inverter duty) motors run off a VFD?</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09940" name="Rectangle 20"/>
          <p:cNvSpPr>
            <a:spLocks noChangeArrowheads="1"/>
          </p:cNvSpPr>
          <p:nvPr/>
        </p:nvSpPr>
        <p:spPr bwMode="auto">
          <a:xfrm>
            <a:off x="1992313" y="3878263"/>
            <a:ext cx="2073275" cy="515937"/>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None/>
              <a:defRPr/>
            </a:pPr>
            <a:r>
              <a:rPr lang="en-US" altLang="en-US" sz="2800" b="0">
                <a:solidFill>
                  <a:schemeClr val="bg2"/>
                </a:solidFill>
                <a:effectLst>
                  <a:outerShdw blurRad="38100" dist="38100" dir="2700000" algn="tl">
                    <a:srgbClr val="FFFFFF"/>
                  </a:outerShdw>
                </a:effectLst>
                <a:latin typeface="Arial" pitchFamily="34" charset="0"/>
                <a:cs typeface="+mn-cs"/>
              </a:rPr>
              <a:t>  Answer:	</a:t>
            </a:r>
          </a:p>
        </p:txBody>
      </p:sp>
      <p:sp>
        <p:nvSpPr>
          <p:cNvPr id="209941" name="Text Box 21"/>
          <p:cNvSpPr txBox="1">
            <a:spLocks noChangeArrowheads="1"/>
          </p:cNvSpPr>
          <p:nvPr/>
        </p:nvSpPr>
        <p:spPr bwMode="auto">
          <a:xfrm>
            <a:off x="5013325" y="3875088"/>
            <a:ext cx="893763" cy="519112"/>
          </a:xfrm>
          <a:prstGeom prst="rect">
            <a:avLst/>
          </a:prstGeom>
          <a:noFill/>
          <a:ln w="12700">
            <a:noFill/>
            <a:miter lim="800000"/>
            <a:headEnd/>
            <a:tailEnd/>
          </a:ln>
          <a:effectLst/>
        </p:spPr>
        <p:txBody>
          <a:bodyPr wrap="none">
            <a:spAutoFit/>
          </a:bodyPr>
          <a:lstStyle/>
          <a:p>
            <a:pPr eaLnBrk="0" hangingPunct="0">
              <a:defRPr/>
            </a:pPr>
            <a:r>
              <a:rPr lang="en-US" altLang="en-US" sz="2800" b="0">
                <a:solidFill>
                  <a:schemeClr val="bg2"/>
                </a:solidFill>
                <a:effectLst>
                  <a:outerShdw blurRad="38100" dist="38100" dir="2700000" algn="tl">
                    <a:srgbClr val="FFFFFF"/>
                  </a:outerShdw>
                </a:effectLst>
                <a:latin typeface="Arial" pitchFamily="34" charset="0"/>
                <a:cs typeface="+mn-cs"/>
              </a:rPr>
              <a:t>YES</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9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9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autoUpdateAnimBg="0"/>
      <p:bldP spid="209940" grpId="0" autoUpdateAnimBg="0"/>
      <p:bldP spid="20994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19050"/>
            <a:ext cx="9131300" cy="1162050"/>
          </a:xfrm>
        </p:spPr>
        <p:txBody>
          <a:bodyPr/>
          <a:lstStyle/>
          <a:p>
            <a:pPr algn="ctr">
              <a:defRPr/>
            </a:pPr>
            <a:r>
              <a:rPr lang="en-US" altLang="en-US" smtClean="0"/>
              <a:t>VFD Sections</a:t>
            </a:r>
          </a:p>
        </p:txBody>
      </p:sp>
      <p:sp>
        <p:nvSpPr>
          <p:cNvPr id="129027" name="Rectangle 3"/>
          <p:cNvSpPr>
            <a:spLocks noGrp="1" noChangeArrowheads="1"/>
          </p:cNvSpPr>
          <p:nvPr>
            <p:ph type="body" idx="1"/>
          </p:nvPr>
        </p:nvSpPr>
        <p:spPr>
          <a:xfrm>
            <a:off x="247650" y="1828800"/>
            <a:ext cx="8667750" cy="4114800"/>
          </a:xfrm>
        </p:spPr>
        <p:txBody>
          <a:bodyPr/>
          <a:lstStyle/>
          <a:p>
            <a:pPr>
              <a:buFont typeface="Monotype Sorts" pitchFamily="2" charset="2"/>
              <a:buChar char="n"/>
              <a:defRPr/>
            </a:pPr>
            <a:r>
              <a:rPr lang="en-US" altLang="en-US" smtClean="0">
                <a:solidFill>
                  <a:schemeClr val="bg2"/>
                </a:solidFill>
                <a:effectLst>
                  <a:outerShdw blurRad="38100" dist="38100" dir="2700000" algn="tl">
                    <a:srgbClr val="FFFFFF"/>
                  </a:outerShdw>
                </a:effectLst>
              </a:rPr>
              <a:t>What are the different VFD sections?</a:t>
            </a:r>
            <a:br>
              <a:rPr lang="en-US" altLang="en-US" smtClean="0">
                <a:solidFill>
                  <a:schemeClr val="bg2"/>
                </a:solidFill>
                <a:effectLst>
                  <a:outerShdw blurRad="38100" dist="38100" dir="2700000" algn="tl">
                    <a:srgbClr val="FFFFFF"/>
                  </a:outerShdw>
                </a:effectLst>
              </a:rPr>
            </a:br>
            <a:endParaRPr lang="en-US" altLang="en-US" smtClean="0">
              <a:solidFill>
                <a:schemeClr val="bg2"/>
              </a:solidFill>
              <a:effectLst>
                <a:outerShdw blurRad="38100" dist="38100" dir="2700000" algn="tl">
                  <a:srgbClr val="FFFFFF"/>
                </a:outerShdw>
              </a:effectLst>
            </a:endParaRPr>
          </a:p>
          <a:p>
            <a:pPr>
              <a:buFont typeface="Monotype Sorts" pitchFamily="2" charset="2"/>
              <a:buChar char="n"/>
              <a:defRPr/>
            </a:pPr>
            <a:r>
              <a:rPr lang="en-US" altLang="en-US" smtClean="0">
                <a:solidFill>
                  <a:schemeClr val="bg2"/>
                </a:solidFill>
                <a:effectLst>
                  <a:outerShdw blurRad="38100" dist="38100" dir="2700000" algn="tl">
                    <a:srgbClr val="FFFFFF"/>
                  </a:outerShdw>
                </a:effectLst>
              </a:rPr>
              <a:t>A simple understanding of the VFD sections</a:t>
            </a:r>
          </a:p>
        </p:txBody>
      </p:sp>
      <p:graphicFrame>
        <p:nvGraphicFramePr>
          <p:cNvPr id="1026" name="Object 4">
            <a:hlinkClick r:id="" action="ppaction://ole?verb=0"/>
          </p:cNvPr>
          <p:cNvGraphicFramePr>
            <a:graphicFrameLocks/>
          </p:cNvGraphicFramePr>
          <p:nvPr/>
        </p:nvGraphicFramePr>
        <p:xfrm>
          <a:off x="4127500" y="4365625"/>
          <a:ext cx="768350" cy="2206625"/>
        </p:xfrm>
        <a:graphic>
          <a:graphicData uri="http://schemas.openxmlformats.org/presentationml/2006/ole">
            <p:oleObj spid="_x0000_s1026" name="Microsoft ClipArt Gallery" r:id="rId5" imgW="1233360" imgH="3519360" progId="">
              <p:embed/>
            </p:oleObj>
          </a:graphicData>
        </a:graphic>
      </p:graphicFrame>
      <p:sp>
        <p:nvSpPr>
          <p:cNvPr id="129030" name="AutoShape 6"/>
          <p:cNvSpPr>
            <a:spLocks noChangeArrowheads="1"/>
          </p:cNvSpPr>
          <p:nvPr/>
        </p:nvSpPr>
        <p:spPr bwMode="auto">
          <a:xfrm>
            <a:off x="5064125" y="3835400"/>
            <a:ext cx="3622675" cy="1084263"/>
          </a:xfrm>
          <a:prstGeom prst="wedgeRoundRectCallout">
            <a:avLst>
              <a:gd name="adj1" fmla="val -41671"/>
              <a:gd name="adj2" fmla="val 66667"/>
              <a:gd name="adj3" fmla="val 16667"/>
            </a:avLst>
          </a:prstGeom>
          <a:no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030" name="Rectangle 7"/>
          <p:cNvSpPr>
            <a:spLocks noChangeArrowheads="1"/>
          </p:cNvSpPr>
          <p:nvPr/>
        </p:nvSpPr>
        <p:spPr bwMode="auto">
          <a:xfrm>
            <a:off x="5192713" y="3933825"/>
            <a:ext cx="3417887" cy="942975"/>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2800" i="0">
                <a:solidFill>
                  <a:schemeClr val="bg2"/>
                </a:solidFill>
              </a:rPr>
              <a:t>What do you mean???</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7625" y="76200"/>
            <a:ext cx="9096375" cy="1162050"/>
          </a:xfrm>
        </p:spPr>
        <p:txBody>
          <a:bodyPr/>
          <a:lstStyle/>
          <a:p>
            <a:pPr algn="ctr">
              <a:defRPr/>
            </a:pPr>
            <a:r>
              <a:rPr lang="en-US" altLang="en-US" sz="4800" smtClean="0"/>
              <a:t>Single-Phase Input</a:t>
            </a:r>
            <a:endParaRPr lang="en-US" altLang="en-US" sz="4800" smtClean="0">
              <a:latin typeface="MS Shell Dlg" charset="0"/>
            </a:endParaRPr>
          </a:p>
        </p:txBody>
      </p:sp>
      <p:sp>
        <p:nvSpPr>
          <p:cNvPr id="218115" name="Rectangle 3"/>
          <p:cNvSpPr>
            <a:spLocks noChangeArrowheads="1"/>
          </p:cNvSpPr>
          <p:nvPr/>
        </p:nvSpPr>
        <p:spPr bwMode="auto">
          <a:xfrm>
            <a:off x="430213" y="1438275"/>
            <a:ext cx="8416925" cy="52165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Several models of VFDs can operate off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single-phase input voltage and supply three-phase voltage to the motor</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Can we operate a VFD with 115Vac,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single-phase input voltage and operate a 230Vac, three-phase motor?</a:t>
            </a: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18116" name="Text Box 4"/>
          <p:cNvSpPr txBox="1">
            <a:spLocks noChangeArrowheads="1"/>
          </p:cNvSpPr>
          <p:nvPr/>
        </p:nvSpPr>
        <p:spPr bwMode="auto">
          <a:xfrm>
            <a:off x="4422775" y="5113338"/>
            <a:ext cx="893763" cy="519112"/>
          </a:xfrm>
          <a:prstGeom prst="rect">
            <a:avLst/>
          </a:prstGeom>
          <a:noFill/>
          <a:ln w="12700">
            <a:noFill/>
            <a:miter lim="800000"/>
            <a:headEnd/>
            <a:tailEnd/>
          </a:ln>
          <a:effectLst/>
        </p:spPr>
        <p:txBody>
          <a:bodyPr wrap="none">
            <a:spAutoFit/>
          </a:bodyPr>
          <a:lstStyle/>
          <a:p>
            <a:pPr eaLnBrk="0" hangingPunct="0">
              <a:defRPr/>
            </a:pPr>
            <a:r>
              <a:rPr lang="en-US" altLang="en-US" sz="2800" b="0">
                <a:solidFill>
                  <a:schemeClr val="bg2"/>
                </a:solidFill>
                <a:effectLst>
                  <a:outerShdw blurRad="38100" dist="38100" dir="2700000" algn="tl">
                    <a:srgbClr val="FFFFFF"/>
                  </a:outerShdw>
                </a:effectLst>
                <a:latin typeface="Arial" pitchFamily="34" charset="0"/>
                <a:cs typeface="+mn-cs"/>
              </a:rPr>
              <a:t>YES</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Rectangle 1026"/>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Motor Overload Protection</a:t>
            </a:r>
          </a:p>
        </p:txBody>
      </p:sp>
      <p:sp>
        <p:nvSpPr>
          <p:cNvPr id="222211" name="Rectangle 1027"/>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22212" name="Rectangle 1028"/>
          <p:cNvSpPr>
            <a:spLocks noChangeArrowheads="1"/>
          </p:cNvSpPr>
          <p:nvPr/>
        </p:nvSpPr>
        <p:spPr bwMode="auto">
          <a:xfrm>
            <a:off x="430213" y="2095500"/>
            <a:ext cx="8416925" cy="58578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VFDs include electronic thermal overload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    protection to protect the motor </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Adjustable to the motor rated current</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Speed &amp; non-temperature dependent</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None/>
              <a:defRPr/>
            </a:pPr>
            <a:r>
              <a:rPr lang="en-US" altLang="en-US" sz="2800" b="0">
                <a:solidFill>
                  <a:schemeClr val="bg2"/>
                </a:solidFill>
                <a:effectLst>
                  <a:outerShdw blurRad="38100" dist="38100" dir="2700000" algn="tl">
                    <a:srgbClr val="FFFFFF"/>
                  </a:outerShdw>
                </a:effectLst>
                <a:latin typeface="Arial" pitchFamily="34" charset="0"/>
                <a:cs typeface="+mn-cs"/>
              </a:rPr>
              <a:t>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		</a:t>
            </a: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Operating Multiple Motors</a:t>
            </a:r>
          </a:p>
        </p:txBody>
      </p:sp>
      <p:sp>
        <p:nvSpPr>
          <p:cNvPr id="220163"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20164" name="Rectangle 4"/>
          <p:cNvSpPr>
            <a:spLocks noChangeArrowheads="1"/>
          </p:cNvSpPr>
          <p:nvPr/>
        </p:nvSpPr>
        <p:spPr bwMode="auto">
          <a:xfrm>
            <a:off x="430213" y="1581150"/>
            <a:ext cx="8416925" cy="585628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When more than one motor is driven in parallel with a single VFD, select the VFD capacity so that:</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
            </a:r>
            <a:br>
              <a:rPr lang="en-US" altLang="en-US" sz="2800" b="0">
                <a:solidFill>
                  <a:schemeClr val="bg2"/>
                </a:solidFill>
                <a:effectLst>
                  <a:outerShdw blurRad="38100" dist="38100" dir="2700000" algn="tl">
                    <a:srgbClr val="FFFFFF"/>
                  </a:outerShdw>
                </a:effectLst>
                <a:latin typeface="Arial" pitchFamily="34" charset="0"/>
                <a:cs typeface="+mn-cs"/>
              </a:rPr>
            </a:br>
            <a:r>
              <a:rPr lang="en-US" altLang="en-US" sz="2800" b="0">
                <a:solidFill>
                  <a:schemeClr val="bg2"/>
                </a:solidFill>
                <a:effectLst>
                  <a:outerShdw blurRad="38100" dist="38100" dir="2700000" algn="tl">
                    <a:srgbClr val="FFFFFF"/>
                  </a:outerShdw>
                </a:effectLst>
                <a:latin typeface="Arial" pitchFamily="34" charset="0"/>
                <a:cs typeface="+mn-cs"/>
              </a:rPr>
              <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Operating multiple motors requires a separate overload device for each motor</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20165" name="Text Box 5"/>
          <p:cNvSpPr txBox="1">
            <a:spLocks noChangeArrowheads="1"/>
          </p:cNvSpPr>
          <p:nvPr/>
        </p:nvSpPr>
        <p:spPr bwMode="auto">
          <a:xfrm>
            <a:off x="877888" y="3489325"/>
            <a:ext cx="7262812" cy="519113"/>
          </a:xfrm>
          <a:prstGeom prst="rect">
            <a:avLst/>
          </a:prstGeom>
          <a:noFill/>
          <a:ln w="12700">
            <a:noFill/>
            <a:miter lim="800000"/>
            <a:headEnd/>
            <a:tailEnd/>
          </a:ln>
          <a:effectLst/>
        </p:spPr>
        <p:txBody>
          <a:bodyPr wrap="none">
            <a:spAutoFit/>
          </a:bodyPr>
          <a:lstStyle/>
          <a:p>
            <a:pPr algn="ctr" eaLnBrk="0" hangingPunct="0">
              <a:defRPr/>
            </a:pPr>
            <a:r>
              <a:rPr lang="en-US" altLang="en-US" sz="2800" b="0">
                <a:solidFill>
                  <a:schemeClr val="bg2"/>
                </a:solidFill>
                <a:effectLst>
                  <a:outerShdw blurRad="38100" dist="38100" dir="2700000" algn="tl">
                    <a:srgbClr val="FFFFFF"/>
                  </a:outerShdw>
                </a:effectLst>
                <a:latin typeface="Arial" pitchFamily="34" charset="0"/>
                <a:cs typeface="+mn-cs"/>
              </a:rPr>
              <a:t>VFD Output Current </a:t>
            </a:r>
            <a:r>
              <a:rPr lang="en-US" altLang="en-US" sz="2800" b="0">
                <a:solidFill>
                  <a:schemeClr val="bg2"/>
                </a:solidFill>
                <a:effectLst>
                  <a:outerShdw blurRad="38100" dist="38100" dir="2700000" algn="tl">
                    <a:srgbClr val="FFFFFF"/>
                  </a:outerShdw>
                </a:effectLst>
                <a:latin typeface="Symbol" pitchFamily="18" charset="2"/>
                <a:cs typeface="+mn-cs"/>
              </a:rPr>
              <a:t>³</a:t>
            </a:r>
            <a:r>
              <a:rPr lang="en-US" altLang="en-US" sz="2800" b="0">
                <a:solidFill>
                  <a:schemeClr val="bg2"/>
                </a:solidFill>
                <a:effectLst>
                  <a:outerShdw blurRad="38100" dist="38100" dir="2700000" algn="tl">
                    <a:srgbClr val="FFFFFF"/>
                  </a:outerShdw>
                </a:effectLst>
                <a:latin typeface="Arial" pitchFamily="34" charset="0"/>
                <a:cs typeface="+mn-cs"/>
              </a:rPr>
              <a:t>  Total Motor FLA x 1.1</a:t>
            </a:r>
          </a:p>
        </p:txBody>
      </p:sp>
      <p:sp>
        <p:nvSpPr>
          <p:cNvPr id="220166" name="Rectangle 6"/>
          <p:cNvSpPr>
            <a:spLocks noChangeArrowheads="1"/>
          </p:cNvSpPr>
          <p:nvPr/>
        </p:nvSpPr>
        <p:spPr bwMode="auto">
          <a:xfrm>
            <a:off x="495300" y="3314700"/>
            <a:ext cx="8077200" cy="876300"/>
          </a:xfrm>
          <a:prstGeom prst="rect">
            <a:avLst/>
          </a:prstGeom>
          <a:noFill/>
          <a:ln w="38100">
            <a:solidFill>
              <a:schemeClr val="bg2"/>
            </a:solidFill>
            <a:prstDash val="dashDot"/>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Operating Multiple Motors</a:t>
            </a:r>
          </a:p>
        </p:txBody>
      </p:sp>
      <p:sp>
        <p:nvSpPr>
          <p:cNvPr id="276483"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grpSp>
        <p:nvGrpSpPr>
          <p:cNvPr id="233475" name="Group 33"/>
          <p:cNvGrpSpPr>
            <a:grpSpLocks/>
          </p:cNvGrpSpPr>
          <p:nvPr/>
        </p:nvGrpSpPr>
        <p:grpSpPr bwMode="auto">
          <a:xfrm>
            <a:off x="2324100" y="1695450"/>
            <a:ext cx="3657600" cy="4495800"/>
            <a:chOff x="1464" y="1068"/>
            <a:chExt cx="2304" cy="2832"/>
          </a:xfrm>
        </p:grpSpPr>
        <p:sp>
          <p:nvSpPr>
            <p:cNvPr id="276487" name="AutoShape 7"/>
            <p:cNvSpPr>
              <a:spLocks noChangeArrowheads="1"/>
            </p:cNvSpPr>
            <p:nvPr/>
          </p:nvSpPr>
          <p:spPr bwMode="auto">
            <a:xfrm>
              <a:off x="2253" y="1068"/>
              <a:ext cx="935" cy="989"/>
            </a:xfrm>
            <a:prstGeom prst="cube">
              <a:avLst>
                <a:gd name="adj" fmla="val 25000"/>
              </a:avLst>
            </a:prstGeom>
            <a:solidFill>
              <a:srgbClr val="DADADA"/>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3477" name="Text Box 8"/>
            <p:cNvSpPr txBox="1">
              <a:spLocks noChangeArrowheads="1"/>
            </p:cNvSpPr>
            <p:nvPr/>
          </p:nvSpPr>
          <p:spPr bwMode="auto">
            <a:xfrm>
              <a:off x="2356" y="1500"/>
              <a:ext cx="500" cy="288"/>
            </a:xfrm>
            <a:prstGeom prst="rect">
              <a:avLst/>
            </a:prstGeom>
            <a:noFill/>
            <a:ln w="12700">
              <a:noFill/>
              <a:miter lim="800000"/>
              <a:headEnd/>
              <a:tailEnd/>
            </a:ln>
          </p:spPr>
          <p:txBody>
            <a:bodyPr wrap="none">
              <a:spAutoFit/>
            </a:bodyPr>
            <a:lstStyle/>
            <a:p>
              <a:pPr eaLnBrk="0" hangingPunct="0"/>
              <a:r>
                <a:rPr lang="en-US" altLang="en-US" sz="2400" b="0" i="0">
                  <a:solidFill>
                    <a:schemeClr val="bg2"/>
                  </a:solidFill>
                </a:rPr>
                <a:t>VFD</a:t>
              </a:r>
            </a:p>
          </p:txBody>
        </p:sp>
        <p:sp>
          <p:nvSpPr>
            <p:cNvPr id="276489" name="Line 9"/>
            <p:cNvSpPr>
              <a:spLocks noChangeShapeType="1"/>
            </p:cNvSpPr>
            <p:nvPr/>
          </p:nvSpPr>
          <p:spPr bwMode="auto">
            <a:xfrm>
              <a:off x="2608" y="2071"/>
              <a:ext cx="0" cy="542"/>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0" name="Line 10"/>
            <p:cNvSpPr>
              <a:spLocks noChangeShapeType="1"/>
            </p:cNvSpPr>
            <p:nvPr/>
          </p:nvSpPr>
          <p:spPr bwMode="auto">
            <a:xfrm>
              <a:off x="1738" y="2613"/>
              <a:ext cx="1788" cy="0"/>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1" name="Line 11"/>
            <p:cNvSpPr>
              <a:spLocks noChangeShapeType="1"/>
            </p:cNvSpPr>
            <p:nvPr/>
          </p:nvSpPr>
          <p:spPr bwMode="auto">
            <a:xfrm>
              <a:off x="1746" y="2613"/>
              <a:ext cx="0" cy="366"/>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2" name="Line 12"/>
            <p:cNvSpPr>
              <a:spLocks noChangeShapeType="1"/>
            </p:cNvSpPr>
            <p:nvPr/>
          </p:nvSpPr>
          <p:spPr bwMode="auto">
            <a:xfrm>
              <a:off x="2612" y="2626"/>
              <a:ext cx="0" cy="353"/>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3" name="Line 13"/>
            <p:cNvSpPr>
              <a:spLocks noChangeShapeType="1"/>
            </p:cNvSpPr>
            <p:nvPr/>
          </p:nvSpPr>
          <p:spPr bwMode="auto">
            <a:xfrm>
              <a:off x="3514" y="2626"/>
              <a:ext cx="0" cy="353"/>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4" name="Rectangle 14"/>
            <p:cNvSpPr>
              <a:spLocks noChangeArrowheads="1"/>
            </p:cNvSpPr>
            <p:nvPr/>
          </p:nvSpPr>
          <p:spPr bwMode="auto">
            <a:xfrm>
              <a:off x="3236" y="2979"/>
              <a:ext cx="532" cy="203"/>
            </a:xfrm>
            <a:prstGeom prst="rect">
              <a:avLst/>
            </a:prstGeom>
            <a:no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5" name="Rectangle 15"/>
            <p:cNvSpPr>
              <a:spLocks noChangeArrowheads="1"/>
            </p:cNvSpPr>
            <p:nvPr/>
          </p:nvSpPr>
          <p:spPr bwMode="auto">
            <a:xfrm>
              <a:off x="2334" y="2979"/>
              <a:ext cx="532" cy="203"/>
            </a:xfrm>
            <a:prstGeom prst="rect">
              <a:avLst/>
            </a:prstGeom>
            <a:no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496" name="Rectangle 16"/>
            <p:cNvSpPr>
              <a:spLocks noChangeArrowheads="1"/>
            </p:cNvSpPr>
            <p:nvPr/>
          </p:nvSpPr>
          <p:spPr bwMode="auto">
            <a:xfrm>
              <a:off x="1464" y="2979"/>
              <a:ext cx="532" cy="203"/>
            </a:xfrm>
            <a:prstGeom prst="rect">
              <a:avLst/>
            </a:prstGeom>
            <a:no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3486" name="Text Box 17"/>
            <p:cNvSpPr txBox="1">
              <a:spLocks noChangeArrowheads="1"/>
            </p:cNvSpPr>
            <p:nvPr/>
          </p:nvSpPr>
          <p:spPr bwMode="auto">
            <a:xfrm>
              <a:off x="3356" y="2967"/>
              <a:ext cx="323" cy="211"/>
            </a:xfrm>
            <a:prstGeom prst="rect">
              <a:avLst/>
            </a:prstGeom>
            <a:noFill/>
            <a:ln w="12700">
              <a:noFill/>
              <a:miter lim="800000"/>
              <a:headEnd/>
              <a:tailEnd/>
            </a:ln>
          </p:spPr>
          <p:txBody>
            <a:bodyPr wrap="none">
              <a:spAutoFit/>
            </a:bodyPr>
            <a:lstStyle/>
            <a:p>
              <a:pPr eaLnBrk="0" hangingPunct="0"/>
              <a:r>
                <a:rPr lang="en-US" altLang="en-US" sz="1600" b="0" i="0">
                  <a:solidFill>
                    <a:schemeClr val="bg2"/>
                  </a:solidFill>
                </a:rPr>
                <a:t>O/L</a:t>
              </a:r>
            </a:p>
          </p:txBody>
        </p:sp>
        <p:sp>
          <p:nvSpPr>
            <p:cNvPr id="233487" name="Text Box 18"/>
            <p:cNvSpPr txBox="1">
              <a:spLocks noChangeArrowheads="1"/>
            </p:cNvSpPr>
            <p:nvPr/>
          </p:nvSpPr>
          <p:spPr bwMode="auto">
            <a:xfrm>
              <a:off x="2453" y="2967"/>
              <a:ext cx="323" cy="211"/>
            </a:xfrm>
            <a:prstGeom prst="rect">
              <a:avLst/>
            </a:prstGeom>
            <a:noFill/>
            <a:ln w="12700">
              <a:noFill/>
              <a:miter lim="800000"/>
              <a:headEnd/>
              <a:tailEnd/>
            </a:ln>
          </p:spPr>
          <p:txBody>
            <a:bodyPr wrap="none">
              <a:spAutoFit/>
            </a:bodyPr>
            <a:lstStyle/>
            <a:p>
              <a:pPr eaLnBrk="0" hangingPunct="0"/>
              <a:r>
                <a:rPr lang="en-US" altLang="en-US" sz="1600" b="0" i="0">
                  <a:solidFill>
                    <a:schemeClr val="bg2"/>
                  </a:solidFill>
                </a:rPr>
                <a:t>O/L</a:t>
              </a:r>
            </a:p>
          </p:txBody>
        </p:sp>
        <p:sp>
          <p:nvSpPr>
            <p:cNvPr id="233488" name="Text Box 19"/>
            <p:cNvSpPr txBox="1">
              <a:spLocks noChangeArrowheads="1"/>
            </p:cNvSpPr>
            <p:nvPr/>
          </p:nvSpPr>
          <p:spPr bwMode="auto">
            <a:xfrm>
              <a:off x="1567" y="2967"/>
              <a:ext cx="322" cy="211"/>
            </a:xfrm>
            <a:prstGeom prst="rect">
              <a:avLst/>
            </a:prstGeom>
            <a:noFill/>
            <a:ln w="12700">
              <a:noFill/>
              <a:miter lim="800000"/>
              <a:headEnd/>
              <a:tailEnd/>
            </a:ln>
          </p:spPr>
          <p:txBody>
            <a:bodyPr wrap="none">
              <a:spAutoFit/>
            </a:bodyPr>
            <a:lstStyle/>
            <a:p>
              <a:pPr eaLnBrk="0" hangingPunct="0"/>
              <a:r>
                <a:rPr lang="en-US" altLang="en-US" sz="1600" b="0" i="0">
                  <a:solidFill>
                    <a:schemeClr val="bg2"/>
                  </a:solidFill>
                </a:rPr>
                <a:t>O/L</a:t>
              </a:r>
            </a:p>
          </p:txBody>
        </p:sp>
        <p:sp>
          <p:nvSpPr>
            <p:cNvPr id="276500" name="Oval 20"/>
            <p:cNvSpPr>
              <a:spLocks noChangeArrowheads="1"/>
            </p:cNvSpPr>
            <p:nvPr/>
          </p:nvSpPr>
          <p:spPr bwMode="auto">
            <a:xfrm>
              <a:off x="1480" y="3466"/>
              <a:ext cx="500" cy="434"/>
            </a:xfrm>
            <a:prstGeom prst="ellipse">
              <a:avLst/>
            </a:prstGeom>
            <a:noFill/>
            <a:ln w="381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3490" name="Text Box 21"/>
            <p:cNvSpPr txBox="1">
              <a:spLocks noChangeArrowheads="1"/>
            </p:cNvSpPr>
            <p:nvPr/>
          </p:nvSpPr>
          <p:spPr bwMode="auto">
            <a:xfrm>
              <a:off x="1599" y="3532"/>
              <a:ext cx="276" cy="288"/>
            </a:xfrm>
            <a:prstGeom prst="rect">
              <a:avLst/>
            </a:prstGeom>
            <a:noFill/>
            <a:ln w="12700">
              <a:noFill/>
              <a:miter lim="800000"/>
              <a:headEnd/>
              <a:tailEnd/>
            </a:ln>
          </p:spPr>
          <p:txBody>
            <a:bodyPr wrap="none">
              <a:spAutoFit/>
            </a:bodyPr>
            <a:lstStyle/>
            <a:p>
              <a:pPr eaLnBrk="0" hangingPunct="0"/>
              <a:r>
                <a:rPr lang="en-US" altLang="en-US" sz="2400" b="0" i="0">
                  <a:solidFill>
                    <a:schemeClr val="bg2"/>
                  </a:solidFill>
                </a:rPr>
                <a:t>M</a:t>
              </a:r>
            </a:p>
          </p:txBody>
        </p:sp>
        <p:sp>
          <p:nvSpPr>
            <p:cNvPr id="276504" name="Oval 24"/>
            <p:cNvSpPr>
              <a:spLocks noChangeArrowheads="1"/>
            </p:cNvSpPr>
            <p:nvPr/>
          </p:nvSpPr>
          <p:spPr bwMode="auto">
            <a:xfrm>
              <a:off x="2350" y="3466"/>
              <a:ext cx="500" cy="434"/>
            </a:xfrm>
            <a:prstGeom prst="ellipse">
              <a:avLst/>
            </a:prstGeom>
            <a:noFill/>
            <a:ln w="381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3492" name="Text Box 25"/>
            <p:cNvSpPr txBox="1">
              <a:spLocks noChangeArrowheads="1"/>
            </p:cNvSpPr>
            <p:nvPr/>
          </p:nvSpPr>
          <p:spPr bwMode="auto">
            <a:xfrm>
              <a:off x="2469" y="3532"/>
              <a:ext cx="276" cy="288"/>
            </a:xfrm>
            <a:prstGeom prst="rect">
              <a:avLst/>
            </a:prstGeom>
            <a:noFill/>
            <a:ln w="12700">
              <a:noFill/>
              <a:miter lim="800000"/>
              <a:headEnd/>
              <a:tailEnd/>
            </a:ln>
          </p:spPr>
          <p:txBody>
            <a:bodyPr wrap="none">
              <a:spAutoFit/>
            </a:bodyPr>
            <a:lstStyle/>
            <a:p>
              <a:pPr eaLnBrk="0" hangingPunct="0"/>
              <a:r>
                <a:rPr lang="en-US" altLang="en-US" sz="2400" b="0" i="0">
                  <a:solidFill>
                    <a:schemeClr val="bg2"/>
                  </a:solidFill>
                </a:rPr>
                <a:t>M</a:t>
              </a:r>
            </a:p>
          </p:txBody>
        </p:sp>
        <p:sp>
          <p:nvSpPr>
            <p:cNvPr id="276507" name="Oval 27"/>
            <p:cNvSpPr>
              <a:spLocks noChangeArrowheads="1"/>
            </p:cNvSpPr>
            <p:nvPr/>
          </p:nvSpPr>
          <p:spPr bwMode="auto">
            <a:xfrm>
              <a:off x="3269" y="3466"/>
              <a:ext cx="499" cy="434"/>
            </a:xfrm>
            <a:prstGeom prst="ellipse">
              <a:avLst/>
            </a:prstGeom>
            <a:noFill/>
            <a:ln w="381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3494" name="Text Box 28"/>
            <p:cNvSpPr txBox="1">
              <a:spLocks noChangeArrowheads="1"/>
            </p:cNvSpPr>
            <p:nvPr/>
          </p:nvSpPr>
          <p:spPr bwMode="auto">
            <a:xfrm>
              <a:off x="3388" y="3544"/>
              <a:ext cx="276" cy="288"/>
            </a:xfrm>
            <a:prstGeom prst="rect">
              <a:avLst/>
            </a:prstGeom>
            <a:noFill/>
            <a:ln w="12700">
              <a:noFill/>
              <a:miter lim="800000"/>
              <a:headEnd/>
              <a:tailEnd/>
            </a:ln>
          </p:spPr>
          <p:txBody>
            <a:bodyPr wrap="none">
              <a:spAutoFit/>
            </a:bodyPr>
            <a:lstStyle/>
            <a:p>
              <a:pPr eaLnBrk="0" hangingPunct="0"/>
              <a:r>
                <a:rPr lang="en-US" altLang="en-US" sz="2400" b="0" i="0">
                  <a:solidFill>
                    <a:schemeClr val="bg2"/>
                  </a:solidFill>
                </a:rPr>
                <a:t>M</a:t>
              </a:r>
            </a:p>
          </p:txBody>
        </p:sp>
        <p:sp>
          <p:nvSpPr>
            <p:cNvPr id="276509" name="Line 29"/>
            <p:cNvSpPr>
              <a:spLocks noChangeShapeType="1"/>
            </p:cNvSpPr>
            <p:nvPr/>
          </p:nvSpPr>
          <p:spPr bwMode="auto">
            <a:xfrm>
              <a:off x="1746" y="3182"/>
              <a:ext cx="0" cy="29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510" name="Line 30"/>
            <p:cNvSpPr>
              <a:spLocks noChangeShapeType="1"/>
            </p:cNvSpPr>
            <p:nvPr/>
          </p:nvSpPr>
          <p:spPr bwMode="auto">
            <a:xfrm>
              <a:off x="2612" y="3195"/>
              <a:ext cx="0" cy="29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76511" name="Line 31"/>
            <p:cNvSpPr>
              <a:spLocks noChangeShapeType="1"/>
            </p:cNvSpPr>
            <p:nvPr/>
          </p:nvSpPr>
          <p:spPr bwMode="auto">
            <a:xfrm>
              <a:off x="3514" y="3195"/>
              <a:ext cx="0" cy="298"/>
            </a:xfrm>
            <a:prstGeom prst="line">
              <a:avLst/>
            </a:prstGeom>
            <a:noFill/>
            <a:ln w="127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Input Contactor</a:t>
            </a:r>
          </a:p>
        </p:txBody>
      </p:sp>
      <p:sp>
        <p:nvSpPr>
          <p:cNvPr id="224259"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24260" name="Rectangle 4"/>
          <p:cNvSpPr>
            <a:spLocks noChangeArrowheads="1"/>
          </p:cNvSpPr>
          <p:nvPr/>
        </p:nvSpPr>
        <p:spPr bwMode="auto">
          <a:xfrm>
            <a:off x="430213" y="2038350"/>
            <a:ext cx="4522787" cy="32924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A VFD can be used without an input contactor</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Do not use an input contactor frequently for start/stop operation or it will lead to reduced VFD life</a:t>
            </a:r>
          </a:p>
        </p:txBody>
      </p:sp>
      <p:grpSp>
        <p:nvGrpSpPr>
          <p:cNvPr id="235524" name="Group 18"/>
          <p:cNvGrpSpPr>
            <a:grpSpLocks/>
          </p:cNvGrpSpPr>
          <p:nvPr/>
        </p:nvGrpSpPr>
        <p:grpSpPr bwMode="auto">
          <a:xfrm>
            <a:off x="1000125" y="2462213"/>
            <a:ext cx="7143750" cy="1935162"/>
            <a:chOff x="0" y="0"/>
            <a:chExt cx="4500" cy="1219"/>
          </a:xfrm>
        </p:grpSpPr>
        <p:sp>
          <p:nvSpPr>
            <p:cNvPr id="224271" name="Rectangle 15"/>
            <p:cNvSpPr>
              <a:spLocks noChangeArrowheads="1"/>
            </p:cNvSpPr>
            <p:nvPr/>
          </p:nvSpPr>
          <p:spPr bwMode="auto">
            <a:xfrm>
              <a:off x="0" y="0"/>
              <a:ext cx="4500" cy="0"/>
            </a:xfrm>
            <a:prstGeom prst="rect">
              <a:avLst/>
            </a:prstGeom>
            <a:noFill/>
            <a:ln w="12700">
              <a:noFill/>
              <a:miter lim="800000"/>
              <a:headEnd/>
              <a:tailEnd/>
            </a:ln>
            <a:effectLst/>
          </p:spPr>
          <p:txBody>
            <a:bodyPr>
              <a:spAutoFit/>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35528" name="Rectangle 16"/>
            <p:cNvSpPr>
              <a:spLocks noChangeArrowheads="1"/>
            </p:cNvSpPr>
            <p:nvPr/>
          </p:nvSpPr>
          <p:spPr bwMode="auto">
            <a:xfrm>
              <a:off x="0" y="0"/>
              <a:ext cx="4500" cy="1219"/>
            </a:xfrm>
            <a:prstGeom prst="rect">
              <a:avLst/>
            </a:prstGeom>
            <a:noFill/>
            <a:ln w="12700">
              <a:noFill/>
              <a:miter lim="800000"/>
              <a:headEnd/>
              <a:tailEnd/>
            </a:ln>
          </p:spPr>
          <p:txBody>
            <a:bodyPr/>
            <a:lstStyle/>
            <a:p>
              <a:pPr algn="ctr"/>
              <a:r>
                <a:rPr lang="en-US" altLang="en-US" sz="2400" b="0" i="0">
                  <a:latin typeface="Times New Roman" pitchFamily="18" charset="0"/>
                </a:rPr>
                <a:t>  </a:t>
              </a:r>
              <a:r>
                <a:rPr lang="en-US" altLang="en-US" sz="9700" b="0" i="0">
                  <a:latin typeface="Times New Roman" pitchFamily="18" charset="0"/>
                </a:rPr>
                <a:t> </a:t>
              </a:r>
              <a:r>
                <a:rPr lang="en-US" altLang="en-US" sz="2400" b="0" i="0">
                  <a:latin typeface="Times New Roman" pitchFamily="18" charset="0"/>
                </a:rPr>
                <a:t>               </a:t>
              </a:r>
            </a:p>
            <a:p>
              <a:pPr algn="ctr" eaLnBrk="0" hangingPunct="0"/>
              <a:endParaRPr lang="en-US" altLang="en-US" sz="2400" b="0" i="0">
                <a:latin typeface="Times New Roman" pitchFamily="18" charset="0"/>
              </a:endParaRPr>
            </a:p>
          </p:txBody>
        </p:sp>
      </p:grpSp>
      <p:sp>
        <p:nvSpPr>
          <p:cNvPr id="224275" name="Rectangle 19"/>
          <p:cNvSpPr>
            <a:spLocks noChangeArrowheads="1"/>
          </p:cNvSpPr>
          <p:nvPr/>
        </p:nvSpPr>
        <p:spPr bwMode="auto">
          <a:xfrm>
            <a:off x="0" y="2408238"/>
            <a:ext cx="9144000" cy="0"/>
          </a:xfrm>
          <a:prstGeom prst="rect">
            <a:avLst/>
          </a:prstGeom>
          <a:noFill/>
          <a:ln w="12700">
            <a:noFill/>
            <a:miter lim="800000"/>
            <a:headEnd/>
            <a:tailEnd/>
          </a:ln>
          <a:effectLst/>
        </p:spPr>
        <p:txBody>
          <a:bodyPr>
            <a:spAutoFit/>
          </a:bodyPr>
          <a:lstStyle/>
          <a:p>
            <a:pPr>
              <a:defRPr/>
            </a:pPr>
            <a:endParaRPr lang="en-US">
              <a:effectLst>
                <a:outerShdw blurRad="38100" dist="38100" dir="2700000" algn="tl">
                  <a:srgbClr val="000000">
                    <a:alpha val="43137"/>
                  </a:srgbClr>
                </a:outerShdw>
              </a:effectLst>
              <a:latin typeface="Arial" pitchFamily="34" charset="0"/>
              <a:cs typeface="+mn-cs"/>
            </a:endParaRPr>
          </a:p>
        </p:txBody>
      </p:sp>
      <p:pic>
        <p:nvPicPr>
          <p:cNvPr id="235526" name="Picture 21" descr="Product Details">
            <a:hlinkClick r:id="rId4"/>
          </p:cNvPr>
          <p:cNvPicPr>
            <a:picLocks noChangeAspect="1" noChangeArrowheads="1"/>
          </p:cNvPicPr>
          <p:nvPr/>
        </p:nvPicPr>
        <p:blipFill>
          <a:blip r:embed="rId5"/>
          <a:srcRect/>
          <a:stretch>
            <a:fillRect/>
          </a:stretch>
        </p:blipFill>
        <p:spPr bwMode="auto">
          <a:xfrm>
            <a:off x="5162550" y="1844675"/>
            <a:ext cx="3619500" cy="36195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Output Contactor</a:t>
            </a:r>
          </a:p>
        </p:txBody>
      </p:sp>
      <p:sp>
        <p:nvSpPr>
          <p:cNvPr id="226307"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26308" name="Rectangle 4"/>
          <p:cNvSpPr>
            <a:spLocks noChangeArrowheads="1"/>
          </p:cNvSpPr>
          <p:nvPr/>
        </p:nvSpPr>
        <p:spPr bwMode="auto">
          <a:xfrm>
            <a:off x="4468813" y="2019300"/>
            <a:ext cx="4522787" cy="45751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A VFD can be used without an output contactor</a:t>
            </a:r>
            <a:br>
              <a:rPr lang="en-US" altLang="en-US" sz="2800" b="0">
                <a:solidFill>
                  <a:schemeClr val="bg2"/>
                </a:solidFill>
                <a:effectLst>
                  <a:outerShdw blurRad="38100" dist="38100" dir="2700000" algn="tl">
                    <a:srgbClr val="FFFFFF"/>
                  </a:outerShdw>
                </a:effectLst>
                <a:latin typeface="Arial" pitchFamily="34" charset="0"/>
                <a:cs typeface="+mn-cs"/>
              </a:rPr>
            </a:b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Opening or closing an output contactor with the VFD running can cause damage to the VFD</a:t>
            </a: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37572" name="Rectangle 8"/>
          <p:cNvSpPr>
            <a:spLocks noChangeArrowheads="1"/>
          </p:cNvSpPr>
          <p:nvPr/>
        </p:nvSpPr>
        <p:spPr bwMode="auto">
          <a:xfrm>
            <a:off x="1187450" y="596900"/>
            <a:ext cx="2138363" cy="1036638"/>
          </a:xfrm>
          <a:prstGeom prst="rect">
            <a:avLst/>
          </a:prstGeom>
          <a:noFill/>
          <a:ln w="12700">
            <a:noFill/>
            <a:miter lim="800000"/>
            <a:headEnd/>
            <a:tailEnd/>
          </a:ln>
        </p:spPr>
        <p:txBody>
          <a:bodyPr anchor="b"/>
          <a:lstStyle/>
          <a:p>
            <a:pPr algn="ctr"/>
            <a:r>
              <a:rPr lang="en-US" altLang="en-US" sz="2400" b="0" i="0">
                <a:latin typeface="Times New Roman" pitchFamily="18" charset="0"/>
              </a:rPr>
              <a:t>  </a:t>
            </a:r>
            <a:r>
              <a:rPr lang="en-US" altLang="en-US" sz="3800" b="0" i="0">
                <a:latin typeface="Times New Roman" pitchFamily="18" charset="0"/>
              </a:rPr>
              <a:t> </a:t>
            </a:r>
            <a:r>
              <a:rPr lang="en-US" altLang="en-US" sz="2400" b="0" i="0">
                <a:latin typeface="Times New Roman" pitchFamily="18" charset="0"/>
              </a:rPr>
              <a:t>                          </a:t>
            </a:r>
          </a:p>
        </p:txBody>
      </p:sp>
      <p:sp>
        <p:nvSpPr>
          <p:cNvPr id="237573" name="Rectangle 10"/>
          <p:cNvSpPr>
            <a:spLocks noChangeArrowheads="1"/>
          </p:cNvSpPr>
          <p:nvPr/>
        </p:nvSpPr>
        <p:spPr bwMode="auto">
          <a:xfrm>
            <a:off x="1187450" y="1633538"/>
            <a:ext cx="2138363" cy="1828800"/>
          </a:xfrm>
          <a:prstGeom prst="rect">
            <a:avLst/>
          </a:prstGeom>
          <a:noFill/>
          <a:ln w="12700">
            <a:noFill/>
            <a:miter lim="800000"/>
            <a:headEnd/>
            <a:tailEnd/>
          </a:ln>
        </p:spPr>
        <p:txBody>
          <a:bodyPr/>
          <a:lstStyle/>
          <a:p>
            <a:r>
              <a:rPr lang="en-US" altLang="en-US" sz="2400" b="0" i="0">
                <a:latin typeface="Times New Roman" pitchFamily="18" charset="0"/>
              </a:rPr>
              <a:t>  </a:t>
            </a:r>
            <a:r>
              <a:rPr lang="en-US" altLang="en-US" sz="300" b="0" i="0">
                <a:latin typeface="Times New Roman" pitchFamily="18" charset="0"/>
              </a:rPr>
              <a:t> </a:t>
            </a:r>
            <a:r>
              <a:rPr lang="en-US" altLang="en-US" sz="2400" b="0" i="0">
                <a:latin typeface="Times New Roman" pitchFamily="18" charset="0"/>
              </a:rPr>
              <a:t>      </a:t>
            </a:r>
          </a:p>
        </p:txBody>
      </p:sp>
      <p:sp>
        <p:nvSpPr>
          <p:cNvPr id="237574" name="Rectangle 13"/>
          <p:cNvSpPr>
            <a:spLocks noChangeArrowheads="1"/>
          </p:cNvSpPr>
          <p:nvPr/>
        </p:nvSpPr>
        <p:spPr bwMode="auto">
          <a:xfrm>
            <a:off x="5675313" y="1633538"/>
            <a:ext cx="2138362" cy="1828800"/>
          </a:xfrm>
          <a:prstGeom prst="rect">
            <a:avLst/>
          </a:prstGeom>
          <a:noFill/>
          <a:ln w="12700">
            <a:noFill/>
            <a:miter lim="800000"/>
            <a:headEnd/>
            <a:tailEnd/>
          </a:ln>
        </p:spPr>
        <p:txBody>
          <a:bodyPr/>
          <a:lstStyle/>
          <a:p>
            <a:pPr algn="ctr"/>
            <a:r>
              <a:rPr lang="en-US" altLang="en-US" sz="2400" b="0" i="0">
                <a:latin typeface="Times New Roman" pitchFamily="18" charset="0"/>
              </a:rPr>
              <a:t>  </a:t>
            </a:r>
            <a:r>
              <a:rPr lang="en-US" altLang="en-US" sz="9000" b="0" i="0">
                <a:latin typeface="Times New Roman" pitchFamily="18" charset="0"/>
              </a:rPr>
              <a:t> </a:t>
            </a:r>
            <a:r>
              <a:rPr lang="en-US" altLang="en-US" sz="2400" b="0" i="0">
                <a:latin typeface="Times New Roman" pitchFamily="18" charset="0"/>
              </a:rPr>
              <a:t>                          </a:t>
            </a:r>
          </a:p>
        </p:txBody>
      </p:sp>
      <p:sp>
        <p:nvSpPr>
          <p:cNvPr id="226319" name="Rectangle 15"/>
          <p:cNvSpPr>
            <a:spLocks noChangeArrowheads="1" noTextEdit="1"/>
          </p:cNvSpPr>
          <p:nvPr/>
        </p:nvSpPr>
        <p:spPr bwMode="auto">
          <a:xfrm>
            <a:off x="1187450" y="3462338"/>
            <a:ext cx="2138363" cy="2798762"/>
          </a:xfrm>
          <a:prstGeom prst="rect">
            <a:avLst/>
          </a:prstGeom>
          <a:noFill/>
          <a:ln w="12700">
            <a:noFill/>
            <a:miter lim="800000"/>
            <a:headEnd/>
            <a:tailEnd/>
          </a:ln>
          <a:effectLst/>
        </p:spPr>
        <p:txBody>
          <a:bodyPr>
            <a:spAutoFit/>
          </a:bodyPr>
          <a:lstStyle/>
          <a:p>
            <a:pPr>
              <a:defRPr/>
            </a:pPr>
            <a:endParaRPr lang="en-US">
              <a:effectLst>
                <a:outerShdw blurRad="38100" dist="38100" dir="2700000" algn="tl">
                  <a:srgbClr val="000000">
                    <a:alpha val="43137"/>
                  </a:srgbClr>
                </a:outerShdw>
              </a:effectLst>
              <a:latin typeface="Arial" pitchFamily="34" charset="0"/>
              <a:cs typeface="+mn-cs"/>
            </a:endParaRPr>
          </a:p>
        </p:txBody>
      </p:sp>
      <p:pic>
        <p:nvPicPr>
          <p:cNvPr id="237576" name="Picture 11" descr="spacer"/>
          <p:cNvPicPr>
            <a:picLocks noChangeAspect="1" noChangeArrowheads="1"/>
          </p:cNvPicPr>
          <p:nvPr/>
        </p:nvPicPr>
        <p:blipFill>
          <a:blip r:embed="rId4"/>
          <a:srcRect/>
          <a:stretch>
            <a:fillRect/>
          </a:stretch>
        </p:blipFill>
        <p:spPr bwMode="auto">
          <a:xfrm>
            <a:off x="1355725" y="1679575"/>
            <a:ext cx="571500" cy="57150"/>
          </a:xfrm>
          <a:prstGeom prst="rect">
            <a:avLst/>
          </a:prstGeom>
          <a:noFill/>
          <a:ln w="9525">
            <a:noFill/>
            <a:miter lim="800000"/>
            <a:headEnd/>
            <a:tailEnd/>
          </a:ln>
        </p:spPr>
      </p:pic>
      <p:pic>
        <p:nvPicPr>
          <p:cNvPr id="237577" name="Picture 19" descr="Product Details">
            <a:hlinkClick r:id="rId5"/>
          </p:cNvPr>
          <p:cNvPicPr>
            <a:picLocks noChangeAspect="1" noChangeArrowheads="1"/>
          </p:cNvPicPr>
          <p:nvPr/>
        </p:nvPicPr>
        <p:blipFill>
          <a:blip r:embed="rId6"/>
          <a:srcRect/>
          <a:stretch>
            <a:fillRect/>
          </a:stretch>
        </p:blipFill>
        <p:spPr bwMode="auto">
          <a:xfrm>
            <a:off x="381000" y="1844675"/>
            <a:ext cx="3619500" cy="36195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accent2"/>
            </a:gs>
            <a:gs pos="100000">
              <a:schemeClr val="bg1">
                <a:gamma/>
                <a:tint val="0"/>
                <a:invGamma/>
              </a:schemeClr>
            </a:gs>
          </a:gsLst>
          <a:lin ang="5400000" scaled="1"/>
          <a:tileRect/>
        </a:gradFill>
        <a:effectLst/>
      </p:bgPr>
    </p:bg>
    <p:spTree>
      <p:nvGrpSpPr>
        <p:cNvPr id="1" name=""/>
        <p:cNvGrpSpPr/>
        <p:nvPr/>
      </p:nvGrpSpPr>
      <p:grpSpPr>
        <a:xfrm>
          <a:off x="0" y="0"/>
          <a:ext cx="0" cy="0"/>
          <a:chOff x="0" y="0"/>
          <a:chExt cx="0" cy="0"/>
        </a:xfrm>
      </p:grpSpPr>
      <p:sp>
        <p:nvSpPr>
          <p:cNvPr id="28677" name="Content Placeholder 2"/>
          <p:cNvSpPr>
            <a:spLocks noGrp="1"/>
          </p:cNvSpPr>
          <p:nvPr>
            <p:ph idx="1"/>
          </p:nvPr>
        </p:nvSpPr>
        <p:spPr>
          <a:xfrm>
            <a:off x="414338" y="1058863"/>
            <a:ext cx="7772400" cy="4114800"/>
          </a:xfrm>
        </p:spPr>
        <p:txBody>
          <a:bodyPr/>
          <a:lstStyle/>
          <a:p>
            <a:pPr>
              <a:buFont typeface="Monotype Sorts" pitchFamily="2" charset="2"/>
              <a:buChar char="n"/>
              <a:defRPr/>
            </a:pPr>
            <a:r>
              <a:rPr lang="en-US" dirty="0" smtClean="0"/>
              <a:t>Safe Torque Off (STO)</a:t>
            </a:r>
          </a:p>
          <a:p>
            <a:pPr>
              <a:buFont typeface="Monotype Sorts" pitchFamily="2" charset="2"/>
              <a:buChar char="n"/>
              <a:defRPr/>
            </a:pPr>
            <a:endParaRPr lang="en-US" sz="2000" dirty="0" smtClean="0"/>
          </a:p>
          <a:p>
            <a:pPr lvl="1">
              <a:defRPr/>
            </a:pPr>
            <a:r>
              <a:rPr lang="en-US" sz="1800" dirty="0" smtClean="0"/>
              <a:t>Safety Category 3 Solution</a:t>
            </a:r>
          </a:p>
          <a:p>
            <a:pPr lvl="1">
              <a:defRPr/>
            </a:pPr>
            <a:r>
              <a:rPr lang="en-US" sz="1800" dirty="0" smtClean="0"/>
              <a:t>TUV certified to EN/ISO 13849-1 (</a:t>
            </a:r>
            <a:r>
              <a:rPr lang="en-US" sz="1800" dirty="0" err="1" smtClean="0"/>
              <a:t>PLd</a:t>
            </a:r>
            <a:r>
              <a:rPr lang="en-US" sz="1800" dirty="0" smtClean="0"/>
              <a:t>) and IEC 62061 (SIL CL2)</a:t>
            </a:r>
          </a:p>
          <a:p>
            <a:pPr lvl="1">
              <a:defRPr/>
            </a:pPr>
            <a:r>
              <a:rPr lang="en-US" sz="1800" dirty="0" smtClean="0"/>
              <a:t>Status feedback signals to safety controller (relay)</a:t>
            </a:r>
            <a:endParaRPr lang="en-US" sz="2000" dirty="0" smtClean="0"/>
          </a:p>
        </p:txBody>
      </p:sp>
      <p:sp>
        <p:nvSpPr>
          <p:cNvPr id="2" name="Title 1"/>
          <p:cNvSpPr>
            <a:spLocks noGrp="1"/>
          </p:cNvSpPr>
          <p:nvPr>
            <p:ph type="title" idx="4294967295"/>
          </p:nvPr>
        </p:nvSpPr>
        <p:spPr>
          <a:xfrm>
            <a:off x="0" y="0"/>
            <a:ext cx="5715000" cy="927100"/>
          </a:xfrm>
        </p:spPr>
        <p:txBody>
          <a:bodyPr/>
          <a:lstStyle/>
          <a:p>
            <a:pPr>
              <a:defRPr/>
            </a:pPr>
            <a:r>
              <a:rPr lang="en-US" sz="2800" dirty="0" smtClean="0">
                <a:effectLst>
                  <a:outerShdw blurRad="38100" dist="38100" dir="2700000" algn="tl">
                    <a:srgbClr val="000000">
                      <a:alpha val="43137"/>
                    </a:srgbClr>
                  </a:outerShdw>
                </a:effectLst>
              </a:rPr>
              <a:t>Embedded Functional Safety</a:t>
            </a:r>
            <a:endParaRPr lang="en-US" sz="2800" dirty="0">
              <a:effectLst>
                <a:outerShdw blurRad="38100" dist="38100" dir="2700000" algn="tl">
                  <a:srgbClr val="000000">
                    <a:alpha val="43137"/>
                  </a:srgbClr>
                </a:outerShdw>
              </a:effectLst>
            </a:endParaRPr>
          </a:p>
        </p:txBody>
      </p:sp>
      <p:grpSp>
        <p:nvGrpSpPr>
          <p:cNvPr id="239620" name="Group 113"/>
          <p:cNvGrpSpPr>
            <a:grpSpLocks/>
          </p:cNvGrpSpPr>
          <p:nvPr/>
        </p:nvGrpSpPr>
        <p:grpSpPr bwMode="auto">
          <a:xfrm>
            <a:off x="4475163" y="3073400"/>
            <a:ext cx="4295775" cy="3378200"/>
            <a:chOff x="3886200" y="3276600"/>
            <a:chExt cx="4295775" cy="3378200"/>
          </a:xfrm>
        </p:grpSpPr>
        <p:sp>
          <p:nvSpPr>
            <p:cNvPr id="239624" name="Freeform 195"/>
            <p:cNvSpPr>
              <a:spLocks/>
            </p:cNvSpPr>
            <p:nvPr/>
          </p:nvSpPr>
          <p:spPr bwMode="auto">
            <a:xfrm>
              <a:off x="5014913" y="5100638"/>
              <a:ext cx="1352550" cy="900112"/>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25" name="Freeform 196"/>
            <p:cNvSpPr>
              <a:spLocks/>
            </p:cNvSpPr>
            <p:nvPr/>
          </p:nvSpPr>
          <p:spPr bwMode="auto">
            <a:xfrm>
              <a:off x="5281613" y="5029200"/>
              <a:ext cx="1095375" cy="714375"/>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26" name="Rectangle 114"/>
            <p:cNvSpPr>
              <a:spLocks noChangeArrowheads="1"/>
            </p:cNvSpPr>
            <p:nvPr/>
          </p:nvSpPr>
          <p:spPr bwMode="auto">
            <a:xfrm>
              <a:off x="6375400" y="4306888"/>
              <a:ext cx="1806575" cy="1827212"/>
            </a:xfrm>
            <a:prstGeom prst="rect">
              <a:avLst/>
            </a:prstGeom>
            <a:solidFill>
              <a:srgbClr val="99CCFF"/>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sp>
          <p:nvSpPr>
            <p:cNvPr id="239627" name="Rectangle 194"/>
            <p:cNvSpPr>
              <a:spLocks noChangeArrowheads="1"/>
            </p:cNvSpPr>
            <p:nvPr/>
          </p:nvSpPr>
          <p:spPr bwMode="auto">
            <a:xfrm>
              <a:off x="4613275" y="4506913"/>
              <a:ext cx="1330325" cy="644525"/>
            </a:xfrm>
            <a:prstGeom prst="rect">
              <a:avLst/>
            </a:prstGeom>
            <a:solidFill>
              <a:srgbClr val="FFCC99"/>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sp>
          <p:nvSpPr>
            <p:cNvPr id="239628" name="Text Box 109"/>
            <p:cNvSpPr txBox="1">
              <a:spLocks noChangeArrowheads="1"/>
            </p:cNvSpPr>
            <p:nvPr/>
          </p:nvSpPr>
          <p:spPr bwMode="auto">
            <a:xfrm>
              <a:off x="3962400" y="3352800"/>
              <a:ext cx="1219200" cy="416141"/>
            </a:xfrm>
            <a:prstGeom prst="rect">
              <a:avLst/>
            </a:prstGeom>
            <a:noFill/>
            <a:ln w="9525">
              <a:noFill/>
              <a:miter lim="800000"/>
              <a:headEnd/>
              <a:tailEnd/>
            </a:ln>
          </p:spPr>
          <p:txBody>
            <a:bodyPr lIns="90000" tIns="46800" rIns="90000" bIns="46800">
              <a:spAutoFit/>
            </a:bodyPr>
            <a:lstStyle/>
            <a:p>
              <a:pPr>
                <a:lnSpc>
                  <a:spcPct val="95000"/>
                </a:lnSpc>
              </a:pPr>
              <a:r>
                <a:rPr lang="en-US" altLang="ja-JP" sz="1100">
                  <a:solidFill>
                    <a:srgbClr val="000000"/>
                  </a:solidFill>
                  <a:ea typeface="MS PGothic" pitchFamily="34" charset="-128"/>
                </a:rPr>
                <a:t>Safety rated</a:t>
              </a:r>
            </a:p>
            <a:p>
              <a:pPr>
                <a:lnSpc>
                  <a:spcPct val="95000"/>
                </a:lnSpc>
              </a:pPr>
              <a:r>
                <a:rPr lang="en-US" altLang="ja-JP" sz="1100">
                  <a:solidFill>
                    <a:srgbClr val="000000"/>
                  </a:solidFill>
                  <a:ea typeface="MS PGothic" pitchFamily="34" charset="-128"/>
                </a:rPr>
                <a:t>Input devices</a:t>
              </a:r>
            </a:p>
          </p:txBody>
        </p:sp>
        <p:sp>
          <p:nvSpPr>
            <p:cNvPr id="239629" name="Text Box 117"/>
            <p:cNvSpPr txBox="1">
              <a:spLocks noChangeArrowheads="1"/>
            </p:cNvSpPr>
            <p:nvPr/>
          </p:nvSpPr>
          <p:spPr bwMode="auto">
            <a:xfrm>
              <a:off x="6419850" y="4114800"/>
              <a:ext cx="838200" cy="152400"/>
            </a:xfrm>
            <a:prstGeom prst="rect">
              <a:avLst/>
            </a:prstGeom>
            <a:noFill/>
            <a:ln w="9525">
              <a:noFill/>
              <a:miter lim="800000"/>
              <a:headEnd/>
              <a:tailEnd/>
            </a:ln>
          </p:spPr>
          <p:txBody>
            <a:bodyPr lIns="0" tIns="0" rIns="0" bIns="0">
              <a:spAutoFit/>
            </a:bodyPr>
            <a:lstStyle/>
            <a:p>
              <a:r>
                <a:rPr lang="en-US" altLang="ja-JP" sz="1000">
                  <a:solidFill>
                    <a:srgbClr val="FFFFFF"/>
                  </a:solidFill>
                  <a:latin typeface="HG丸ｺﾞｼｯｸM-PRO"/>
                  <a:ea typeface="HG丸ｺﾞｼｯｸM-PRO"/>
                  <a:cs typeface="HG丸ｺﾞｼｯｸM-PRO"/>
                </a:rPr>
                <a:t>A1000</a:t>
              </a:r>
            </a:p>
          </p:txBody>
        </p:sp>
        <p:sp>
          <p:nvSpPr>
            <p:cNvPr id="239630" name="Line 155"/>
            <p:cNvSpPr>
              <a:spLocks noChangeShapeType="1"/>
            </p:cNvSpPr>
            <p:nvPr/>
          </p:nvSpPr>
          <p:spPr bwMode="auto">
            <a:xfrm>
              <a:off x="7119938" y="5267325"/>
              <a:ext cx="0" cy="492125"/>
            </a:xfrm>
            <a:prstGeom prst="line">
              <a:avLst/>
            </a:prstGeom>
            <a:noFill/>
            <a:ln w="19050">
              <a:solidFill>
                <a:schemeClr val="tx1"/>
              </a:solidFill>
              <a:round/>
              <a:headEnd/>
              <a:tailEnd/>
            </a:ln>
          </p:spPr>
          <p:txBody>
            <a:bodyPr lIns="90000" tIns="46800" rIns="90000" bIns="46800">
              <a:spAutoFit/>
            </a:bodyPr>
            <a:lstStyle/>
            <a:p>
              <a:endParaRPr lang="en-US"/>
            </a:p>
          </p:txBody>
        </p:sp>
        <p:sp>
          <p:nvSpPr>
            <p:cNvPr id="239631" name="Line 156"/>
            <p:cNvSpPr>
              <a:spLocks noChangeShapeType="1"/>
            </p:cNvSpPr>
            <p:nvPr/>
          </p:nvSpPr>
          <p:spPr bwMode="auto">
            <a:xfrm>
              <a:off x="6391275" y="5476875"/>
              <a:ext cx="728663" cy="3175"/>
            </a:xfrm>
            <a:prstGeom prst="line">
              <a:avLst/>
            </a:prstGeom>
            <a:noFill/>
            <a:ln w="19050">
              <a:solidFill>
                <a:schemeClr val="tx1"/>
              </a:solidFill>
              <a:round/>
              <a:headEnd/>
              <a:tailEnd/>
            </a:ln>
          </p:spPr>
          <p:txBody>
            <a:bodyPr lIns="90000" tIns="46800" rIns="90000" bIns="46800">
              <a:spAutoFit/>
            </a:bodyPr>
            <a:lstStyle/>
            <a:p>
              <a:endParaRPr lang="en-US"/>
            </a:p>
          </p:txBody>
        </p:sp>
        <p:sp>
          <p:nvSpPr>
            <p:cNvPr id="239632" name="Text Box 167"/>
            <p:cNvSpPr txBox="1">
              <a:spLocks noChangeArrowheads="1"/>
            </p:cNvSpPr>
            <p:nvPr/>
          </p:nvSpPr>
          <p:spPr bwMode="auto">
            <a:xfrm>
              <a:off x="6127750" y="5086350"/>
              <a:ext cx="304800" cy="152400"/>
            </a:xfrm>
            <a:prstGeom prst="rect">
              <a:avLst/>
            </a:prstGeom>
            <a:noFill/>
            <a:ln w="9525">
              <a:noFill/>
              <a:miter lim="800000"/>
              <a:headEnd/>
              <a:tailEnd/>
            </a:ln>
          </p:spPr>
          <p:txBody>
            <a:bodyPr lIns="0" tIns="0" rIns="0" bIns="0">
              <a:spAutoFit/>
            </a:bodyPr>
            <a:lstStyle/>
            <a:p>
              <a:r>
                <a:rPr lang="en-US" altLang="ja-JP" sz="1000">
                  <a:solidFill>
                    <a:srgbClr val="000000"/>
                  </a:solidFill>
                  <a:ea typeface="MS PGothic" pitchFamily="34" charset="-128"/>
                </a:rPr>
                <a:t>H1</a:t>
              </a:r>
              <a:endParaRPr lang="ja-JP" altLang="en-US" sz="1000">
                <a:solidFill>
                  <a:srgbClr val="000000"/>
                </a:solidFill>
                <a:ea typeface="MS PGothic" pitchFamily="34" charset="-128"/>
              </a:endParaRPr>
            </a:p>
          </p:txBody>
        </p:sp>
        <p:sp>
          <p:nvSpPr>
            <p:cNvPr id="239633" name="Text Box 168"/>
            <p:cNvSpPr txBox="1">
              <a:spLocks noChangeArrowheads="1"/>
            </p:cNvSpPr>
            <p:nvPr/>
          </p:nvSpPr>
          <p:spPr bwMode="auto">
            <a:xfrm>
              <a:off x="6172200" y="4605338"/>
              <a:ext cx="304800" cy="152400"/>
            </a:xfrm>
            <a:prstGeom prst="rect">
              <a:avLst/>
            </a:prstGeom>
            <a:noFill/>
            <a:ln w="9525">
              <a:noFill/>
              <a:miter lim="800000"/>
              <a:headEnd/>
              <a:tailEnd/>
            </a:ln>
          </p:spPr>
          <p:txBody>
            <a:bodyPr lIns="0" tIns="0" rIns="0" bIns="0">
              <a:spAutoFit/>
            </a:bodyPr>
            <a:lstStyle/>
            <a:p>
              <a:r>
                <a:rPr lang="en-US" altLang="ja-JP" sz="1000">
                  <a:solidFill>
                    <a:srgbClr val="000000"/>
                  </a:solidFill>
                  <a:ea typeface="MS PGothic" pitchFamily="34" charset="-128"/>
                </a:rPr>
                <a:t>HC</a:t>
              </a:r>
            </a:p>
          </p:txBody>
        </p:sp>
        <p:sp>
          <p:nvSpPr>
            <p:cNvPr id="239634" name="Line 171"/>
            <p:cNvSpPr>
              <a:spLocks noChangeShapeType="1"/>
            </p:cNvSpPr>
            <p:nvPr/>
          </p:nvSpPr>
          <p:spPr bwMode="auto">
            <a:xfrm>
              <a:off x="5613400" y="4868863"/>
              <a:ext cx="58738" cy="1333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35" name="Line 173"/>
            <p:cNvSpPr>
              <a:spLocks noChangeShapeType="1"/>
            </p:cNvSpPr>
            <p:nvPr/>
          </p:nvSpPr>
          <p:spPr bwMode="auto">
            <a:xfrm>
              <a:off x="6392863" y="5268913"/>
              <a:ext cx="731837" cy="0"/>
            </a:xfrm>
            <a:prstGeom prst="line">
              <a:avLst/>
            </a:prstGeom>
            <a:noFill/>
            <a:ln w="19050">
              <a:solidFill>
                <a:schemeClr val="tx1"/>
              </a:solidFill>
              <a:round/>
              <a:headEnd/>
              <a:tailEnd/>
            </a:ln>
          </p:spPr>
          <p:txBody>
            <a:bodyPr lIns="90000" tIns="46800" rIns="90000" bIns="46800">
              <a:spAutoFit/>
            </a:bodyPr>
            <a:lstStyle/>
            <a:p>
              <a:endParaRPr lang="en-US"/>
            </a:p>
          </p:txBody>
        </p:sp>
        <p:sp>
          <p:nvSpPr>
            <p:cNvPr id="239636" name="Oval 174"/>
            <p:cNvSpPr>
              <a:spLocks noChangeAspect="1" noChangeArrowheads="1"/>
            </p:cNvSpPr>
            <p:nvPr/>
          </p:nvSpPr>
          <p:spPr bwMode="auto">
            <a:xfrm>
              <a:off x="7094538" y="5454650"/>
              <a:ext cx="50800" cy="50800"/>
            </a:xfrm>
            <a:prstGeom prst="ellipse">
              <a:avLst/>
            </a:prstGeom>
            <a:solidFill>
              <a:srgbClr val="000000"/>
            </a:solidFill>
            <a:ln w="12700">
              <a:noFill/>
              <a:round/>
              <a:headEnd/>
              <a:tailEnd/>
            </a:ln>
          </p:spPr>
          <p:txBody>
            <a:bodyPr lIns="90000" tIns="46800" rIns="90000" bIns="46800" anchor="ctr">
              <a:spAutoFit/>
            </a:bodyPr>
            <a:lstStyle/>
            <a:p>
              <a:endParaRPr lang="en-US">
                <a:solidFill>
                  <a:srgbClr val="FFFFFF"/>
                </a:solidFill>
              </a:endParaRPr>
            </a:p>
          </p:txBody>
        </p:sp>
        <p:sp>
          <p:nvSpPr>
            <p:cNvPr id="239637" name="Freeform 178"/>
            <p:cNvSpPr>
              <a:spLocks/>
            </p:cNvSpPr>
            <p:nvPr/>
          </p:nvSpPr>
          <p:spPr bwMode="auto">
            <a:xfrm>
              <a:off x="6762750" y="4648200"/>
              <a:ext cx="781050" cy="1247775"/>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9050" cap="flat" cmpd="sng">
              <a:solidFill>
                <a:schemeClr val="tx1"/>
              </a:solidFill>
              <a:prstDash val="solid"/>
              <a:round/>
              <a:headEnd type="none" w="med" len="med"/>
              <a:tailEnd type="none" w="med" len="med"/>
            </a:ln>
          </p:spPr>
          <p:txBody>
            <a:bodyPr lIns="90000" tIns="46800" rIns="90000" bIns="46800">
              <a:spAutoFit/>
            </a:bodyPr>
            <a:lstStyle/>
            <a:p>
              <a:endParaRPr lang="en-US"/>
            </a:p>
          </p:txBody>
        </p:sp>
        <p:grpSp>
          <p:nvGrpSpPr>
            <p:cNvPr id="239638" name="Group 159"/>
            <p:cNvGrpSpPr>
              <a:grpSpLocks/>
            </p:cNvGrpSpPr>
            <p:nvPr>
              <p:custDataLst>
                <p:tags r:id="rId2"/>
              </p:custDataLst>
            </p:nvPr>
          </p:nvGrpSpPr>
          <p:grpSpPr bwMode="auto">
            <a:xfrm>
              <a:off x="6686550" y="5178425"/>
              <a:ext cx="161925" cy="166688"/>
              <a:chOff x="2115" y="3792"/>
              <a:chExt cx="102" cy="105"/>
            </a:xfrm>
          </p:grpSpPr>
          <p:sp>
            <p:nvSpPr>
              <p:cNvPr id="239725" name="Rectangle 160"/>
              <p:cNvSpPr>
                <a:spLocks noChangeArrowheads="1"/>
              </p:cNvSpPr>
              <p:nvPr/>
            </p:nvSpPr>
            <p:spPr bwMode="auto">
              <a:xfrm>
                <a:off x="2115" y="3792"/>
                <a:ext cx="102" cy="105"/>
              </a:xfrm>
              <a:prstGeom prst="rect">
                <a:avLst/>
              </a:prstGeom>
              <a:solidFill>
                <a:schemeClr val="bg1"/>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grpSp>
            <p:nvGrpSpPr>
              <p:cNvPr id="239726" name="Group 161"/>
              <p:cNvGrpSpPr>
                <a:grpSpLocks/>
              </p:cNvGrpSpPr>
              <p:nvPr/>
            </p:nvGrpSpPr>
            <p:grpSpPr bwMode="auto">
              <a:xfrm>
                <a:off x="2168" y="3809"/>
                <a:ext cx="22" cy="79"/>
                <a:chOff x="2864" y="2567"/>
                <a:chExt cx="22" cy="79"/>
              </a:xfrm>
            </p:grpSpPr>
            <p:sp>
              <p:nvSpPr>
                <p:cNvPr id="239727" name="Freeform 162"/>
                <p:cNvSpPr>
                  <a:spLocks/>
                </p:cNvSpPr>
                <p:nvPr/>
              </p:nvSpPr>
              <p:spPr bwMode="auto">
                <a:xfrm>
                  <a:off x="2864" y="2598"/>
                  <a:ext cx="22" cy="48"/>
                </a:xfrm>
                <a:custGeom>
                  <a:avLst/>
                  <a:gdLst>
                    <a:gd name="T0" fmla="*/ 0 w 22"/>
                    <a:gd name="T1" fmla="*/ 48 h 48"/>
                    <a:gd name="T2" fmla="*/ 0 w 22"/>
                    <a:gd name="T3" fmla="*/ 23 h 48"/>
                    <a:gd name="T4" fmla="*/ 22 w 22"/>
                    <a:gd name="T5" fmla="*/ 0 h 48"/>
                    <a:gd name="T6" fmla="*/ 0 60000 65536"/>
                    <a:gd name="T7" fmla="*/ 0 60000 65536"/>
                    <a:gd name="T8" fmla="*/ 0 60000 65536"/>
                    <a:gd name="T9" fmla="*/ 0 w 22"/>
                    <a:gd name="T10" fmla="*/ 0 h 48"/>
                    <a:gd name="T11" fmla="*/ 22 w 22"/>
                    <a:gd name="T12" fmla="*/ 48 h 48"/>
                  </a:gdLst>
                  <a:ahLst/>
                  <a:cxnLst>
                    <a:cxn ang="T6">
                      <a:pos x="T0" y="T1"/>
                    </a:cxn>
                    <a:cxn ang="T7">
                      <a:pos x="T2" y="T3"/>
                    </a:cxn>
                    <a:cxn ang="T8">
                      <a:pos x="T4" y="T5"/>
                    </a:cxn>
                  </a:cxnLst>
                  <a:rect l="T9" t="T10" r="T11" b="T12"/>
                  <a:pathLst>
                    <a:path w="22" h="48">
                      <a:moveTo>
                        <a:pt x="0" y="48"/>
                      </a:moveTo>
                      <a:lnTo>
                        <a:pt x="0" y="23"/>
                      </a:lnTo>
                      <a:lnTo>
                        <a:pt x="22" y="0"/>
                      </a:lnTo>
                    </a:path>
                  </a:pathLst>
                </a:custGeom>
                <a:solidFill>
                  <a:schemeClr val="bg1"/>
                </a:solidFill>
                <a:ln w="12700"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728" name="Line 163"/>
                <p:cNvSpPr>
                  <a:spLocks noChangeShapeType="1"/>
                </p:cNvSpPr>
                <p:nvPr/>
              </p:nvSpPr>
              <p:spPr bwMode="auto">
                <a:xfrm>
                  <a:off x="2864" y="2567"/>
                  <a:ext cx="0" cy="34"/>
                </a:xfrm>
                <a:prstGeom prst="line">
                  <a:avLst/>
                </a:prstGeom>
                <a:noFill/>
                <a:ln w="12700">
                  <a:solidFill>
                    <a:schemeClr val="tx1"/>
                  </a:solidFill>
                  <a:round/>
                  <a:headEnd/>
                  <a:tailEnd/>
                </a:ln>
              </p:spPr>
              <p:txBody>
                <a:bodyPr lIns="90000" tIns="46800" rIns="90000" bIns="46800">
                  <a:spAutoFit/>
                </a:bodyPr>
                <a:lstStyle/>
                <a:p>
                  <a:endParaRPr lang="en-US"/>
                </a:p>
              </p:txBody>
            </p:sp>
          </p:grpSp>
        </p:grpSp>
        <p:grpSp>
          <p:nvGrpSpPr>
            <p:cNvPr id="239639" name="Group 179"/>
            <p:cNvGrpSpPr>
              <a:grpSpLocks/>
            </p:cNvGrpSpPr>
            <p:nvPr>
              <p:custDataLst>
                <p:tags r:id="rId3"/>
              </p:custDataLst>
            </p:nvPr>
          </p:nvGrpSpPr>
          <p:grpSpPr bwMode="auto">
            <a:xfrm>
              <a:off x="6686550" y="5395913"/>
              <a:ext cx="161925" cy="166687"/>
              <a:chOff x="2115" y="3792"/>
              <a:chExt cx="102" cy="105"/>
            </a:xfrm>
          </p:grpSpPr>
          <p:sp>
            <p:nvSpPr>
              <p:cNvPr id="239721" name="Rectangle 180"/>
              <p:cNvSpPr>
                <a:spLocks noChangeArrowheads="1"/>
              </p:cNvSpPr>
              <p:nvPr/>
            </p:nvSpPr>
            <p:spPr bwMode="auto">
              <a:xfrm>
                <a:off x="2115" y="3792"/>
                <a:ext cx="102" cy="105"/>
              </a:xfrm>
              <a:prstGeom prst="rect">
                <a:avLst/>
              </a:prstGeom>
              <a:solidFill>
                <a:schemeClr val="bg1"/>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grpSp>
            <p:nvGrpSpPr>
              <p:cNvPr id="239722" name="Group 181"/>
              <p:cNvGrpSpPr>
                <a:grpSpLocks/>
              </p:cNvGrpSpPr>
              <p:nvPr/>
            </p:nvGrpSpPr>
            <p:grpSpPr bwMode="auto">
              <a:xfrm>
                <a:off x="2168" y="3809"/>
                <a:ext cx="22" cy="79"/>
                <a:chOff x="2864" y="2567"/>
                <a:chExt cx="22" cy="79"/>
              </a:xfrm>
            </p:grpSpPr>
            <p:sp>
              <p:nvSpPr>
                <p:cNvPr id="239723" name="Freeform 182"/>
                <p:cNvSpPr>
                  <a:spLocks/>
                </p:cNvSpPr>
                <p:nvPr/>
              </p:nvSpPr>
              <p:spPr bwMode="auto">
                <a:xfrm>
                  <a:off x="2864" y="2598"/>
                  <a:ext cx="22" cy="48"/>
                </a:xfrm>
                <a:custGeom>
                  <a:avLst/>
                  <a:gdLst>
                    <a:gd name="T0" fmla="*/ 0 w 22"/>
                    <a:gd name="T1" fmla="*/ 48 h 48"/>
                    <a:gd name="T2" fmla="*/ 0 w 22"/>
                    <a:gd name="T3" fmla="*/ 23 h 48"/>
                    <a:gd name="T4" fmla="*/ 22 w 22"/>
                    <a:gd name="T5" fmla="*/ 0 h 48"/>
                    <a:gd name="T6" fmla="*/ 0 60000 65536"/>
                    <a:gd name="T7" fmla="*/ 0 60000 65536"/>
                    <a:gd name="T8" fmla="*/ 0 60000 65536"/>
                    <a:gd name="T9" fmla="*/ 0 w 22"/>
                    <a:gd name="T10" fmla="*/ 0 h 48"/>
                    <a:gd name="T11" fmla="*/ 22 w 22"/>
                    <a:gd name="T12" fmla="*/ 48 h 48"/>
                  </a:gdLst>
                  <a:ahLst/>
                  <a:cxnLst>
                    <a:cxn ang="T6">
                      <a:pos x="T0" y="T1"/>
                    </a:cxn>
                    <a:cxn ang="T7">
                      <a:pos x="T2" y="T3"/>
                    </a:cxn>
                    <a:cxn ang="T8">
                      <a:pos x="T4" y="T5"/>
                    </a:cxn>
                  </a:cxnLst>
                  <a:rect l="T9" t="T10" r="T11" b="T12"/>
                  <a:pathLst>
                    <a:path w="22" h="48">
                      <a:moveTo>
                        <a:pt x="0" y="48"/>
                      </a:moveTo>
                      <a:lnTo>
                        <a:pt x="0" y="23"/>
                      </a:lnTo>
                      <a:lnTo>
                        <a:pt x="22" y="0"/>
                      </a:lnTo>
                    </a:path>
                  </a:pathLst>
                </a:custGeom>
                <a:solidFill>
                  <a:schemeClr val="bg1"/>
                </a:solidFill>
                <a:ln w="12700"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724" name="Line 183"/>
                <p:cNvSpPr>
                  <a:spLocks noChangeShapeType="1"/>
                </p:cNvSpPr>
                <p:nvPr/>
              </p:nvSpPr>
              <p:spPr bwMode="auto">
                <a:xfrm>
                  <a:off x="2864" y="2567"/>
                  <a:ext cx="0" cy="34"/>
                </a:xfrm>
                <a:prstGeom prst="line">
                  <a:avLst/>
                </a:prstGeom>
                <a:noFill/>
                <a:ln w="12700">
                  <a:solidFill>
                    <a:schemeClr val="tx1"/>
                  </a:solidFill>
                  <a:round/>
                  <a:headEnd/>
                  <a:tailEnd/>
                </a:ln>
              </p:spPr>
              <p:txBody>
                <a:bodyPr lIns="90000" tIns="46800" rIns="90000" bIns="46800">
                  <a:spAutoFit/>
                </a:bodyPr>
                <a:lstStyle/>
                <a:p>
                  <a:endParaRPr lang="en-US"/>
                </a:p>
              </p:txBody>
            </p:sp>
          </p:grpSp>
        </p:grpSp>
        <p:sp>
          <p:nvSpPr>
            <p:cNvPr id="239640" name="Line 118"/>
            <p:cNvSpPr>
              <a:spLocks noChangeShapeType="1"/>
            </p:cNvSpPr>
            <p:nvPr/>
          </p:nvSpPr>
          <p:spPr bwMode="auto">
            <a:xfrm>
              <a:off x="7639050" y="4132263"/>
              <a:ext cx="0" cy="2984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1" name="Line 119"/>
            <p:cNvSpPr>
              <a:spLocks noChangeShapeType="1"/>
            </p:cNvSpPr>
            <p:nvPr/>
          </p:nvSpPr>
          <p:spPr bwMode="auto">
            <a:xfrm>
              <a:off x="7726363" y="4132263"/>
              <a:ext cx="0" cy="2984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2" name="Line 120"/>
            <p:cNvSpPr>
              <a:spLocks noChangeShapeType="1"/>
            </p:cNvSpPr>
            <p:nvPr/>
          </p:nvSpPr>
          <p:spPr bwMode="auto">
            <a:xfrm>
              <a:off x="7815263" y="4132263"/>
              <a:ext cx="0" cy="2984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3" name="Line 121"/>
            <p:cNvSpPr>
              <a:spLocks noChangeShapeType="1"/>
            </p:cNvSpPr>
            <p:nvPr/>
          </p:nvSpPr>
          <p:spPr bwMode="auto">
            <a:xfrm>
              <a:off x="7639050" y="5797550"/>
              <a:ext cx="0" cy="581025"/>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4" name="Line 122"/>
            <p:cNvSpPr>
              <a:spLocks noChangeShapeType="1"/>
            </p:cNvSpPr>
            <p:nvPr/>
          </p:nvSpPr>
          <p:spPr bwMode="auto">
            <a:xfrm>
              <a:off x="7726363" y="5797550"/>
              <a:ext cx="0" cy="46990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5" name="Line 123"/>
            <p:cNvSpPr>
              <a:spLocks noChangeShapeType="1"/>
            </p:cNvSpPr>
            <p:nvPr/>
          </p:nvSpPr>
          <p:spPr bwMode="auto">
            <a:xfrm>
              <a:off x="7815263" y="5797550"/>
              <a:ext cx="0" cy="581025"/>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6" name="Line 124"/>
            <p:cNvSpPr>
              <a:spLocks noChangeShapeType="1"/>
            </p:cNvSpPr>
            <p:nvPr/>
          </p:nvSpPr>
          <p:spPr bwMode="auto">
            <a:xfrm>
              <a:off x="7588250" y="4740275"/>
              <a:ext cx="0" cy="1046163"/>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7" name="Line 125"/>
            <p:cNvSpPr>
              <a:spLocks noChangeShapeType="1"/>
            </p:cNvSpPr>
            <p:nvPr/>
          </p:nvSpPr>
          <p:spPr bwMode="auto">
            <a:xfrm flipH="1">
              <a:off x="7847013" y="4740275"/>
              <a:ext cx="0" cy="1046163"/>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48" name="Oval 126"/>
            <p:cNvSpPr>
              <a:spLocks noChangeAspect="1" noChangeArrowheads="1"/>
            </p:cNvSpPr>
            <p:nvPr/>
          </p:nvSpPr>
          <p:spPr bwMode="auto">
            <a:xfrm>
              <a:off x="7562850" y="5124450"/>
              <a:ext cx="50800" cy="50800"/>
            </a:xfrm>
            <a:prstGeom prst="ellipse">
              <a:avLst/>
            </a:prstGeom>
            <a:solidFill>
              <a:srgbClr val="000000"/>
            </a:solidFill>
            <a:ln w="12700">
              <a:noFill/>
              <a:round/>
              <a:headEnd/>
              <a:tailEnd/>
            </a:ln>
          </p:spPr>
          <p:txBody>
            <a:bodyPr lIns="90000" tIns="46800" rIns="90000" bIns="46800" anchor="ctr">
              <a:spAutoFit/>
            </a:bodyPr>
            <a:lstStyle/>
            <a:p>
              <a:endParaRPr lang="en-US">
                <a:solidFill>
                  <a:srgbClr val="FFFFFF"/>
                </a:solidFill>
              </a:endParaRPr>
            </a:p>
          </p:txBody>
        </p:sp>
        <p:sp>
          <p:nvSpPr>
            <p:cNvPr id="239649" name="Oval 127"/>
            <p:cNvSpPr>
              <a:spLocks noChangeAspect="1" noChangeArrowheads="1"/>
            </p:cNvSpPr>
            <p:nvPr/>
          </p:nvSpPr>
          <p:spPr bwMode="auto">
            <a:xfrm>
              <a:off x="7820025" y="5124450"/>
              <a:ext cx="50800" cy="50800"/>
            </a:xfrm>
            <a:prstGeom prst="ellipse">
              <a:avLst/>
            </a:prstGeom>
            <a:solidFill>
              <a:srgbClr val="000000"/>
            </a:solidFill>
            <a:ln w="12700">
              <a:noFill/>
              <a:round/>
              <a:headEnd/>
              <a:tailEnd/>
            </a:ln>
          </p:spPr>
          <p:txBody>
            <a:bodyPr lIns="90000" tIns="46800" rIns="90000" bIns="46800" anchor="ctr">
              <a:spAutoFit/>
            </a:bodyPr>
            <a:lstStyle/>
            <a:p>
              <a:endParaRPr lang="en-US">
                <a:solidFill>
                  <a:srgbClr val="FFFFFF"/>
                </a:solidFill>
              </a:endParaRPr>
            </a:p>
          </p:txBody>
        </p:sp>
        <p:sp>
          <p:nvSpPr>
            <p:cNvPr id="239650" name="Line 128"/>
            <p:cNvSpPr>
              <a:spLocks noChangeShapeType="1"/>
            </p:cNvSpPr>
            <p:nvPr/>
          </p:nvSpPr>
          <p:spPr bwMode="auto">
            <a:xfrm>
              <a:off x="7686675" y="5091113"/>
              <a:ext cx="0" cy="125412"/>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651" name="Line 129"/>
            <p:cNvSpPr>
              <a:spLocks noChangeShapeType="1"/>
            </p:cNvSpPr>
            <p:nvPr/>
          </p:nvSpPr>
          <p:spPr bwMode="auto">
            <a:xfrm>
              <a:off x="7742238" y="5087938"/>
              <a:ext cx="0" cy="125412"/>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652" name="Line 130"/>
            <p:cNvSpPr>
              <a:spLocks noChangeShapeType="1"/>
            </p:cNvSpPr>
            <p:nvPr/>
          </p:nvSpPr>
          <p:spPr bwMode="auto">
            <a:xfrm>
              <a:off x="7597775" y="5151438"/>
              <a:ext cx="90488" cy="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53" name="Line 131"/>
            <p:cNvSpPr>
              <a:spLocks noChangeShapeType="1"/>
            </p:cNvSpPr>
            <p:nvPr/>
          </p:nvSpPr>
          <p:spPr bwMode="auto">
            <a:xfrm>
              <a:off x="7742238" y="5151438"/>
              <a:ext cx="93662" cy="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54" name="Oval 147"/>
            <p:cNvSpPr>
              <a:spLocks noChangeAspect="1" noChangeArrowheads="1"/>
            </p:cNvSpPr>
            <p:nvPr/>
          </p:nvSpPr>
          <p:spPr bwMode="auto">
            <a:xfrm>
              <a:off x="7521575" y="6267450"/>
              <a:ext cx="390525" cy="387350"/>
            </a:xfrm>
            <a:prstGeom prst="ellipse">
              <a:avLst/>
            </a:prstGeom>
            <a:solidFill>
              <a:schemeClr val="bg1"/>
            </a:solidFill>
            <a:ln w="15875">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55" name="Text Box 148"/>
            <p:cNvSpPr txBox="1">
              <a:spLocks noChangeArrowheads="1"/>
            </p:cNvSpPr>
            <p:nvPr/>
          </p:nvSpPr>
          <p:spPr bwMode="auto">
            <a:xfrm>
              <a:off x="7486650" y="6394450"/>
              <a:ext cx="471488" cy="138113"/>
            </a:xfrm>
            <a:prstGeom prst="rect">
              <a:avLst/>
            </a:prstGeom>
            <a:noFill/>
            <a:ln w="9525">
              <a:noFill/>
              <a:miter lim="800000"/>
              <a:headEnd/>
              <a:tailEnd/>
            </a:ln>
          </p:spPr>
          <p:txBody>
            <a:bodyPr lIns="0" tIns="0" rIns="0" bIns="0">
              <a:spAutoFit/>
            </a:bodyPr>
            <a:lstStyle/>
            <a:p>
              <a:pPr algn="ctr"/>
              <a:r>
                <a:rPr lang="en-US" altLang="ja-JP">
                  <a:solidFill>
                    <a:srgbClr val="000000"/>
                  </a:solidFill>
                  <a:ea typeface="MS PGothic" pitchFamily="34" charset="-128"/>
                </a:rPr>
                <a:t>Motor</a:t>
              </a:r>
            </a:p>
          </p:txBody>
        </p:sp>
        <p:sp>
          <p:nvSpPr>
            <p:cNvPr id="239656" name="Oval 175"/>
            <p:cNvSpPr>
              <a:spLocks noChangeAspect="1" noChangeArrowheads="1"/>
            </p:cNvSpPr>
            <p:nvPr/>
          </p:nvSpPr>
          <p:spPr bwMode="auto">
            <a:xfrm>
              <a:off x="7467600" y="3657600"/>
              <a:ext cx="520700" cy="520700"/>
            </a:xfrm>
            <a:prstGeom prst="ellipse">
              <a:avLst/>
            </a:prstGeom>
            <a:solidFill>
              <a:schemeClr val="bg1"/>
            </a:solidFill>
            <a:ln w="15875">
              <a:solidFill>
                <a:schemeClr val="tx1"/>
              </a:solidFill>
              <a:round/>
              <a:headEnd/>
              <a:tailEnd/>
            </a:ln>
          </p:spPr>
          <p:txBody>
            <a:bodyPr lIns="90000" tIns="46800" rIns="90000" bIns="46800" anchor="ctr">
              <a:spAutoFit/>
            </a:bodyPr>
            <a:lstStyle/>
            <a:p>
              <a:endParaRPr lang="en-US">
                <a:solidFill>
                  <a:srgbClr val="000000"/>
                </a:solidFill>
              </a:endParaRPr>
            </a:p>
          </p:txBody>
        </p:sp>
        <p:sp>
          <p:nvSpPr>
            <p:cNvPr id="239657" name="Text Box 176"/>
            <p:cNvSpPr txBox="1">
              <a:spLocks noChangeArrowheads="1"/>
            </p:cNvSpPr>
            <p:nvPr/>
          </p:nvSpPr>
          <p:spPr bwMode="auto">
            <a:xfrm>
              <a:off x="7518400" y="3810000"/>
              <a:ext cx="406400" cy="246063"/>
            </a:xfrm>
            <a:prstGeom prst="rect">
              <a:avLst/>
            </a:prstGeom>
            <a:noFill/>
            <a:ln w="9525">
              <a:noFill/>
              <a:miter lim="800000"/>
              <a:headEnd/>
              <a:tailEnd/>
            </a:ln>
          </p:spPr>
          <p:txBody>
            <a:bodyPr lIns="0" tIns="0" rIns="0" bIns="0">
              <a:spAutoFit/>
            </a:bodyPr>
            <a:lstStyle/>
            <a:p>
              <a:pPr algn="ctr"/>
              <a:r>
                <a:rPr lang="en-US" altLang="ja-JP" sz="800">
                  <a:solidFill>
                    <a:srgbClr val="000000"/>
                  </a:solidFill>
                  <a:ea typeface="MS PGothic" pitchFamily="34" charset="-128"/>
                </a:rPr>
                <a:t>Power Supply</a:t>
              </a:r>
            </a:p>
          </p:txBody>
        </p:sp>
        <p:sp>
          <p:nvSpPr>
            <p:cNvPr id="239658" name="Rectangle 115"/>
            <p:cNvSpPr>
              <a:spLocks noChangeArrowheads="1"/>
            </p:cNvSpPr>
            <p:nvPr/>
          </p:nvSpPr>
          <p:spPr bwMode="auto">
            <a:xfrm>
              <a:off x="6411913" y="4435475"/>
              <a:ext cx="776287" cy="233363"/>
            </a:xfrm>
            <a:prstGeom prst="rect">
              <a:avLst/>
            </a:prstGeom>
            <a:solidFill>
              <a:schemeClr val="bg1"/>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sp>
          <p:nvSpPr>
            <p:cNvPr id="239659" name="Text Box 116"/>
            <p:cNvSpPr txBox="1">
              <a:spLocks noChangeArrowheads="1"/>
            </p:cNvSpPr>
            <p:nvPr/>
          </p:nvSpPr>
          <p:spPr bwMode="auto">
            <a:xfrm>
              <a:off x="6383338" y="4467225"/>
              <a:ext cx="838200" cy="152400"/>
            </a:xfrm>
            <a:prstGeom prst="rect">
              <a:avLst/>
            </a:prstGeom>
            <a:noFill/>
            <a:ln w="9525">
              <a:noFill/>
              <a:miter lim="800000"/>
              <a:headEnd/>
              <a:tailEnd/>
            </a:ln>
          </p:spPr>
          <p:txBody>
            <a:bodyPr lIns="0" tIns="0" rIns="0" bIns="0">
              <a:spAutoFit/>
            </a:bodyPr>
            <a:lstStyle/>
            <a:p>
              <a:pPr algn="ctr"/>
              <a:r>
                <a:rPr lang="en-US" altLang="ja-JP" sz="1000">
                  <a:solidFill>
                    <a:srgbClr val="000000"/>
                  </a:solidFill>
                  <a:ea typeface="MS PGothic" pitchFamily="34" charset="-128"/>
                </a:rPr>
                <a:t>Controller</a:t>
              </a:r>
            </a:p>
          </p:txBody>
        </p:sp>
        <p:sp>
          <p:nvSpPr>
            <p:cNvPr id="239660" name="Line 192"/>
            <p:cNvSpPr>
              <a:spLocks noChangeShapeType="1"/>
            </p:cNvSpPr>
            <p:nvPr/>
          </p:nvSpPr>
          <p:spPr bwMode="auto">
            <a:xfrm>
              <a:off x="6392863" y="5754688"/>
              <a:ext cx="731837" cy="0"/>
            </a:xfrm>
            <a:prstGeom prst="line">
              <a:avLst/>
            </a:prstGeom>
            <a:noFill/>
            <a:ln w="19050">
              <a:solidFill>
                <a:schemeClr val="tx1"/>
              </a:solidFill>
              <a:round/>
              <a:headEnd/>
              <a:tailEnd/>
            </a:ln>
          </p:spPr>
          <p:txBody>
            <a:bodyPr lIns="90000" tIns="46800" rIns="90000" bIns="46800">
              <a:spAutoFit/>
            </a:bodyPr>
            <a:lstStyle/>
            <a:p>
              <a:endParaRPr lang="en-US"/>
            </a:p>
          </p:txBody>
        </p:sp>
        <p:sp>
          <p:nvSpPr>
            <p:cNvPr id="239661" name="Freeform 197"/>
            <p:cNvSpPr>
              <a:spLocks/>
            </p:cNvSpPr>
            <p:nvPr/>
          </p:nvSpPr>
          <p:spPr bwMode="auto">
            <a:xfrm>
              <a:off x="5667375" y="4995863"/>
              <a:ext cx="715963" cy="481012"/>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62" name="Freeform 200"/>
            <p:cNvSpPr>
              <a:spLocks/>
            </p:cNvSpPr>
            <p:nvPr/>
          </p:nvSpPr>
          <p:spPr bwMode="auto">
            <a:xfrm>
              <a:off x="5805488" y="4995863"/>
              <a:ext cx="571500" cy="268287"/>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63" name="Line 201"/>
            <p:cNvSpPr>
              <a:spLocks noChangeShapeType="1"/>
            </p:cNvSpPr>
            <p:nvPr/>
          </p:nvSpPr>
          <p:spPr bwMode="auto">
            <a:xfrm>
              <a:off x="5746750" y="4868863"/>
              <a:ext cx="58738" cy="1333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64" name="Line 202"/>
            <p:cNvSpPr>
              <a:spLocks noChangeShapeType="1"/>
            </p:cNvSpPr>
            <p:nvPr/>
          </p:nvSpPr>
          <p:spPr bwMode="auto">
            <a:xfrm>
              <a:off x="5672138" y="4738688"/>
              <a:ext cx="0" cy="123825"/>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65" name="Line 203"/>
            <p:cNvSpPr>
              <a:spLocks noChangeShapeType="1"/>
            </p:cNvSpPr>
            <p:nvPr/>
          </p:nvSpPr>
          <p:spPr bwMode="auto">
            <a:xfrm>
              <a:off x="5810250" y="4738688"/>
              <a:ext cx="0" cy="123825"/>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66" name="Line 204"/>
            <p:cNvSpPr>
              <a:spLocks noChangeShapeType="1"/>
            </p:cNvSpPr>
            <p:nvPr/>
          </p:nvSpPr>
          <p:spPr bwMode="auto">
            <a:xfrm>
              <a:off x="5613400" y="4610100"/>
              <a:ext cx="58738" cy="1333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67" name="Line 205"/>
            <p:cNvSpPr>
              <a:spLocks noChangeShapeType="1"/>
            </p:cNvSpPr>
            <p:nvPr/>
          </p:nvSpPr>
          <p:spPr bwMode="auto">
            <a:xfrm>
              <a:off x="5746750" y="4610100"/>
              <a:ext cx="58738" cy="1333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68" name="Line 216"/>
            <p:cNvSpPr>
              <a:spLocks noChangeShapeType="1"/>
            </p:cNvSpPr>
            <p:nvPr/>
          </p:nvSpPr>
          <p:spPr bwMode="auto">
            <a:xfrm>
              <a:off x="5538788" y="4508500"/>
              <a:ext cx="0" cy="644525"/>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69" name="Line 217"/>
            <p:cNvSpPr>
              <a:spLocks noChangeShapeType="1"/>
            </p:cNvSpPr>
            <p:nvPr/>
          </p:nvSpPr>
          <p:spPr bwMode="auto">
            <a:xfrm>
              <a:off x="5462588" y="4676775"/>
              <a:ext cx="314325" cy="0"/>
            </a:xfrm>
            <a:prstGeom prst="line">
              <a:avLst/>
            </a:prstGeom>
            <a:noFill/>
            <a:ln w="15875">
              <a:solidFill>
                <a:schemeClr val="tx1"/>
              </a:solidFill>
              <a:prstDash val="sysDot"/>
              <a:round/>
              <a:headEnd/>
              <a:tailEnd/>
            </a:ln>
          </p:spPr>
          <p:txBody>
            <a:bodyPr lIns="90000" tIns="46800" rIns="90000" bIns="46800">
              <a:spAutoFit/>
            </a:bodyPr>
            <a:lstStyle/>
            <a:p>
              <a:endParaRPr lang="en-US"/>
            </a:p>
          </p:txBody>
        </p:sp>
        <p:sp>
          <p:nvSpPr>
            <p:cNvPr id="239670" name="Line 218"/>
            <p:cNvSpPr>
              <a:spLocks noChangeShapeType="1"/>
            </p:cNvSpPr>
            <p:nvPr/>
          </p:nvSpPr>
          <p:spPr bwMode="auto">
            <a:xfrm>
              <a:off x="5462588" y="4938713"/>
              <a:ext cx="314325" cy="0"/>
            </a:xfrm>
            <a:prstGeom prst="line">
              <a:avLst/>
            </a:prstGeom>
            <a:noFill/>
            <a:ln w="15875">
              <a:solidFill>
                <a:schemeClr val="tx1"/>
              </a:solidFill>
              <a:prstDash val="sysDot"/>
              <a:round/>
              <a:headEnd/>
              <a:tailEnd/>
            </a:ln>
          </p:spPr>
          <p:txBody>
            <a:bodyPr lIns="90000" tIns="46800" rIns="90000" bIns="46800">
              <a:spAutoFit/>
            </a:bodyPr>
            <a:lstStyle/>
            <a:p>
              <a:endParaRPr lang="en-US"/>
            </a:p>
          </p:txBody>
        </p:sp>
        <p:sp>
          <p:nvSpPr>
            <p:cNvPr id="239671" name="Line 219"/>
            <p:cNvSpPr>
              <a:spLocks noChangeShapeType="1"/>
            </p:cNvSpPr>
            <p:nvPr/>
          </p:nvSpPr>
          <p:spPr bwMode="auto">
            <a:xfrm>
              <a:off x="5805488" y="4295775"/>
              <a:ext cx="0" cy="3238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72" name="Line 220"/>
            <p:cNvSpPr>
              <a:spLocks noChangeShapeType="1"/>
            </p:cNvSpPr>
            <p:nvPr/>
          </p:nvSpPr>
          <p:spPr bwMode="auto">
            <a:xfrm>
              <a:off x="5289550" y="3657600"/>
              <a:ext cx="0" cy="852488"/>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73" name="Line 221"/>
            <p:cNvSpPr>
              <a:spLocks noChangeShapeType="1"/>
            </p:cNvSpPr>
            <p:nvPr/>
          </p:nvSpPr>
          <p:spPr bwMode="auto">
            <a:xfrm>
              <a:off x="5240338" y="3562350"/>
              <a:ext cx="47625" cy="1079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74" name="Freeform 222"/>
            <p:cNvSpPr>
              <a:spLocks/>
            </p:cNvSpPr>
            <p:nvPr/>
          </p:nvSpPr>
          <p:spPr bwMode="auto">
            <a:xfrm flipH="1">
              <a:off x="5229225" y="3490913"/>
              <a:ext cx="76200" cy="101600"/>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75" name="Freeform 223"/>
            <p:cNvSpPr>
              <a:spLocks/>
            </p:cNvSpPr>
            <p:nvPr/>
          </p:nvSpPr>
          <p:spPr bwMode="auto">
            <a:xfrm rot="16200000" flipH="1">
              <a:off x="4859337" y="3940176"/>
              <a:ext cx="1006475" cy="120650"/>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76" name="Line 224"/>
            <p:cNvSpPr>
              <a:spLocks noChangeShapeType="1"/>
            </p:cNvSpPr>
            <p:nvPr/>
          </p:nvSpPr>
          <p:spPr bwMode="auto">
            <a:xfrm flipH="1">
              <a:off x="5029200" y="4168775"/>
              <a:ext cx="0" cy="350838"/>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77" name="Line 225"/>
            <p:cNvSpPr>
              <a:spLocks noChangeShapeType="1"/>
            </p:cNvSpPr>
            <p:nvPr/>
          </p:nvSpPr>
          <p:spPr bwMode="auto">
            <a:xfrm flipH="1">
              <a:off x="5026025" y="4067175"/>
              <a:ext cx="47625" cy="107950"/>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78" name="Freeform 226"/>
            <p:cNvSpPr>
              <a:spLocks/>
            </p:cNvSpPr>
            <p:nvPr/>
          </p:nvSpPr>
          <p:spPr bwMode="auto">
            <a:xfrm>
              <a:off x="5022850" y="3959225"/>
              <a:ext cx="82550" cy="131763"/>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79" name="Freeform 227"/>
            <p:cNvSpPr>
              <a:spLocks/>
            </p:cNvSpPr>
            <p:nvPr/>
          </p:nvSpPr>
          <p:spPr bwMode="auto">
            <a:xfrm rot="16200000" flipH="1">
              <a:off x="4818857" y="4174331"/>
              <a:ext cx="541338" cy="130175"/>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80" name="Freeform 229"/>
            <p:cNvSpPr>
              <a:spLocks/>
            </p:cNvSpPr>
            <p:nvPr/>
          </p:nvSpPr>
          <p:spPr bwMode="auto">
            <a:xfrm rot="16200000" flipH="1">
              <a:off x="5638006" y="4323557"/>
              <a:ext cx="500063" cy="444500"/>
            </a:xfrm>
            <a:custGeom>
              <a:avLst/>
              <a:gdLst>
                <a:gd name="T0" fmla="*/ 0 w 192"/>
                <a:gd name="T1" fmla="*/ 0 h 144"/>
                <a:gd name="T2" fmla="*/ 0 w 192"/>
                <a:gd name="T3" fmla="*/ 2147483647 h 144"/>
                <a:gd name="T4" fmla="*/ 2147483647 w 192"/>
                <a:gd name="T5" fmla="*/ 2147483647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0"/>
                  </a:moveTo>
                  <a:lnTo>
                    <a:pt x="0" y="144"/>
                  </a:lnTo>
                  <a:lnTo>
                    <a:pt x="192" y="144"/>
                  </a:lnTo>
                </a:path>
              </a:pathLst>
            </a:custGeom>
            <a:noFill/>
            <a:ln w="15875" cap="flat" cmpd="sng">
              <a:solidFill>
                <a:schemeClr val="tx1"/>
              </a:solidFill>
              <a:prstDash val="solid"/>
              <a:round/>
              <a:headEnd type="none" w="med" len="med"/>
              <a:tailEnd type="none" w="med" len="med"/>
            </a:ln>
          </p:spPr>
          <p:txBody>
            <a:bodyPr lIns="90000" tIns="46800" rIns="90000" bIns="46800">
              <a:spAutoFit/>
            </a:bodyPr>
            <a:lstStyle/>
            <a:p>
              <a:endParaRPr lang="en-US"/>
            </a:p>
          </p:txBody>
        </p:sp>
        <p:sp>
          <p:nvSpPr>
            <p:cNvPr id="239681" name="Line 230"/>
            <p:cNvSpPr>
              <a:spLocks noChangeShapeType="1"/>
            </p:cNvSpPr>
            <p:nvPr/>
          </p:nvSpPr>
          <p:spPr bwMode="auto">
            <a:xfrm flipH="1">
              <a:off x="5673725" y="4295775"/>
              <a:ext cx="0" cy="220663"/>
            </a:xfrm>
            <a:prstGeom prst="line">
              <a:avLst/>
            </a:prstGeom>
            <a:noFill/>
            <a:ln w="15875">
              <a:solidFill>
                <a:schemeClr val="tx1"/>
              </a:solidFill>
              <a:round/>
              <a:headEnd/>
              <a:tailEnd/>
            </a:ln>
          </p:spPr>
          <p:txBody>
            <a:bodyPr lIns="90000" tIns="46800" rIns="90000" bIns="46800">
              <a:spAutoFit/>
            </a:bodyPr>
            <a:lstStyle/>
            <a:p>
              <a:endParaRPr lang="en-US"/>
            </a:p>
          </p:txBody>
        </p:sp>
        <p:sp>
          <p:nvSpPr>
            <p:cNvPr id="239682" name="Line 232"/>
            <p:cNvSpPr>
              <a:spLocks noChangeShapeType="1"/>
            </p:cNvSpPr>
            <p:nvPr/>
          </p:nvSpPr>
          <p:spPr bwMode="auto">
            <a:xfrm>
              <a:off x="6115050" y="4787900"/>
              <a:ext cx="250825" cy="0"/>
            </a:xfrm>
            <a:prstGeom prst="line">
              <a:avLst/>
            </a:prstGeom>
            <a:noFill/>
            <a:ln w="15875">
              <a:solidFill>
                <a:schemeClr val="tx1"/>
              </a:solidFill>
              <a:round/>
              <a:headEnd/>
              <a:tailEnd/>
            </a:ln>
          </p:spPr>
          <p:txBody>
            <a:bodyPr wrap="none" lIns="90000" tIns="46800" rIns="90000" bIns="46800">
              <a:spAutoFit/>
            </a:bodyPr>
            <a:lstStyle/>
            <a:p>
              <a:endParaRPr lang="en-US"/>
            </a:p>
          </p:txBody>
        </p:sp>
        <p:sp>
          <p:nvSpPr>
            <p:cNvPr id="239683" name="Oval 233"/>
            <p:cNvSpPr>
              <a:spLocks noChangeAspect="1" noChangeArrowheads="1"/>
            </p:cNvSpPr>
            <p:nvPr/>
          </p:nvSpPr>
          <p:spPr bwMode="auto">
            <a:xfrm>
              <a:off x="5780088" y="4268788"/>
              <a:ext cx="50800" cy="50800"/>
            </a:xfrm>
            <a:prstGeom prst="ellipse">
              <a:avLst/>
            </a:prstGeom>
            <a:solidFill>
              <a:srgbClr val="000000"/>
            </a:solidFill>
            <a:ln w="12700">
              <a:noFill/>
              <a:round/>
              <a:headEnd/>
              <a:tailEnd/>
            </a:ln>
          </p:spPr>
          <p:txBody>
            <a:bodyPr lIns="90000" tIns="46800" rIns="90000" bIns="46800" anchor="ctr">
              <a:spAutoFit/>
            </a:bodyPr>
            <a:lstStyle/>
            <a:p>
              <a:endParaRPr lang="en-US">
                <a:solidFill>
                  <a:srgbClr val="FFFFFF"/>
                </a:solidFill>
              </a:endParaRPr>
            </a:p>
          </p:txBody>
        </p:sp>
        <p:sp>
          <p:nvSpPr>
            <p:cNvPr id="239684" name="Line 235"/>
            <p:cNvSpPr>
              <a:spLocks noChangeShapeType="1"/>
            </p:cNvSpPr>
            <p:nvPr/>
          </p:nvSpPr>
          <p:spPr bwMode="auto">
            <a:xfrm>
              <a:off x="6391275" y="6000750"/>
              <a:ext cx="104775" cy="0"/>
            </a:xfrm>
            <a:prstGeom prst="line">
              <a:avLst/>
            </a:prstGeom>
            <a:noFill/>
            <a:ln w="19050">
              <a:solidFill>
                <a:schemeClr val="tx1"/>
              </a:solidFill>
              <a:round/>
              <a:headEnd/>
              <a:tailEnd/>
            </a:ln>
          </p:spPr>
          <p:txBody>
            <a:bodyPr lIns="90000" tIns="46800" rIns="90000" bIns="46800">
              <a:spAutoFit/>
            </a:bodyPr>
            <a:lstStyle/>
            <a:p>
              <a:endParaRPr lang="en-US"/>
            </a:p>
          </p:txBody>
        </p:sp>
        <p:sp>
          <p:nvSpPr>
            <p:cNvPr id="239685" name="Rectangle 187"/>
            <p:cNvSpPr>
              <a:spLocks noChangeArrowheads="1"/>
            </p:cNvSpPr>
            <p:nvPr/>
          </p:nvSpPr>
          <p:spPr bwMode="auto">
            <a:xfrm>
              <a:off x="6469063" y="5711825"/>
              <a:ext cx="85725" cy="315913"/>
            </a:xfrm>
            <a:prstGeom prst="rect">
              <a:avLst/>
            </a:prstGeom>
            <a:solidFill>
              <a:schemeClr val="bg1"/>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sp>
          <p:nvSpPr>
            <p:cNvPr id="239686" name="Text Box 236"/>
            <p:cNvSpPr txBox="1">
              <a:spLocks noChangeArrowheads="1"/>
            </p:cNvSpPr>
            <p:nvPr/>
          </p:nvSpPr>
          <p:spPr bwMode="auto">
            <a:xfrm>
              <a:off x="6127750" y="5295900"/>
              <a:ext cx="304800" cy="152400"/>
            </a:xfrm>
            <a:prstGeom prst="rect">
              <a:avLst/>
            </a:prstGeom>
            <a:noFill/>
            <a:ln w="9525">
              <a:noFill/>
              <a:miter lim="800000"/>
              <a:headEnd/>
              <a:tailEnd/>
            </a:ln>
          </p:spPr>
          <p:txBody>
            <a:bodyPr lIns="0" tIns="0" rIns="0" bIns="0">
              <a:spAutoFit/>
            </a:bodyPr>
            <a:lstStyle/>
            <a:p>
              <a:r>
                <a:rPr lang="en-US" altLang="ja-JP" sz="1000">
                  <a:solidFill>
                    <a:srgbClr val="000000"/>
                  </a:solidFill>
                  <a:ea typeface="MS PGothic" pitchFamily="34" charset="-128"/>
                </a:rPr>
                <a:t>H2</a:t>
              </a:r>
            </a:p>
          </p:txBody>
        </p:sp>
        <p:sp>
          <p:nvSpPr>
            <p:cNvPr id="239687" name="Text Box 237"/>
            <p:cNvSpPr txBox="1">
              <a:spLocks noChangeArrowheads="1"/>
            </p:cNvSpPr>
            <p:nvPr/>
          </p:nvSpPr>
          <p:spPr bwMode="auto">
            <a:xfrm>
              <a:off x="5994400" y="5559425"/>
              <a:ext cx="406400" cy="152400"/>
            </a:xfrm>
            <a:prstGeom prst="rect">
              <a:avLst/>
            </a:prstGeom>
            <a:noFill/>
            <a:ln w="9525">
              <a:noFill/>
              <a:miter lim="800000"/>
              <a:headEnd/>
              <a:tailEnd/>
            </a:ln>
          </p:spPr>
          <p:txBody>
            <a:bodyPr lIns="0" tIns="0" rIns="0" bIns="0">
              <a:spAutoFit/>
            </a:bodyPr>
            <a:lstStyle/>
            <a:p>
              <a:r>
                <a:rPr lang="en-US" altLang="ja-JP" sz="1000">
                  <a:solidFill>
                    <a:srgbClr val="000000"/>
                  </a:solidFill>
                  <a:ea typeface="MS PGothic" pitchFamily="34" charset="-128"/>
                </a:rPr>
                <a:t>DM+</a:t>
              </a:r>
            </a:p>
          </p:txBody>
        </p:sp>
        <p:sp>
          <p:nvSpPr>
            <p:cNvPr id="239688" name="Text Box 238"/>
            <p:cNvSpPr txBox="1">
              <a:spLocks noChangeArrowheads="1"/>
            </p:cNvSpPr>
            <p:nvPr/>
          </p:nvSpPr>
          <p:spPr bwMode="auto">
            <a:xfrm>
              <a:off x="5994400" y="5826125"/>
              <a:ext cx="406400" cy="152400"/>
            </a:xfrm>
            <a:prstGeom prst="rect">
              <a:avLst/>
            </a:prstGeom>
            <a:noFill/>
            <a:ln w="9525">
              <a:noFill/>
              <a:miter lim="800000"/>
              <a:headEnd/>
              <a:tailEnd/>
            </a:ln>
          </p:spPr>
          <p:txBody>
            <a:bodyPr lIns="0" tIns="0" rIns="0" bIns="0">
              <a:spAutoFit/>
            </a:bodyPr>
            <a:lstStyle/>
            <a:p>
              <a:r>
                <a:rPr lang="en-US" altLang="ja-JP" sz="1000">
                  <a:solidFill>
                    <a:srgbClr val="000000"/>
                  </a:solidFill>
                  <a:ea typeface="HG丸ｺﾞｼｯｸM-PRO"/>
                  <a:cs typeface="HG丸ｺﾞｼｯｸM-PRO"/>
                </a:rPr>
                <a:t>DM-</a:t>
              </a:r>
            </a:p>
          </p:txBody>
        </p:sp>
        <p:sp>
          <p:nvSpPr>
            <p:cNvPr id="239689" name="Text Box 240"/>
            <p:cNvSpPr txBox="1">
              <a:spLocks noChangeArrowheads="1"/>
            </p:cNvSpPr>
            <p:nvPr/>
          </p:nvSpPr>
          <p:spPr bwMode="auto">
            <a:xfrm>
              <a:off x="5308600" y="5559425"/>
              <a:ext cx="406400" cy="152400"/>
            </a:xfrm>
            <a:prstGeom prst="rect">
              <a:avLst/>
            </a:prstGeom>
            <a:noFill/>
            <a:ln w="9525">
              <a:noFill/>
              <a:miter lim="800000"/>
              <a:headEnd/>
              <a:tailEnd/>
            </a:ln>
          </p:spPr>
          <p:txBody>
            <a:bodyPr lIns="0" tIns="0" rIns="0" bIns="0">
              <a:spAutoFit/>
            </a:bodyPr>
            <a:lstStyle/>
            <a:p>
              <a:r>
                <a:rPr lang="en-US" altLang="ja-JP" sz="1000">
                  <a:solidFill>
                    <a:srgbClr val="000000"/>
                  </a:solidFill>
                  <a:ea typeface="MS PGothic" pitchFamily="34" charset="-128"/>
                </a:rPr>
                <a:t>EDM</a:t>
              </a:r>
            </a:p>
          </p:txBody>
        </p:sp>
        <p:sp>
          <p:nvSpPr>
            <p:cNvPr id="239690" name="Text Box 241"/>
            <p:cNvSpPr txBox="1">
              <a:spLocks noChangeArrowheads="1"/>
            </p:cNvSpPr>
            <p:nvPr/>
          </p:nvSpPr>
          <p:spPr bwMode="auto">
            <a:xfrm>
              <a:off x="4616450" y="4540250"/>
              <a:ext cx="990600" cy="387350"/>
            </a:xfrm>
            <a:prstGeom prst="rect">
              <a:avLst/>
            </a:prstGeom>
            <a:noFill/>
            <a:ln w="9525">
              <a:noFill/>
              <a:miter lim="800000"/>
              <a:headEnd/>
              <a:tailEnd/>
            </a:ln>
          </p:spPr>
          <p:txBody>
            <a:bodyPr lIns="90000" tIns="46800" rIns="90000" bIns="46800">
              <a:spAutoFit/>
            </a:bodyPr>
            <a:lstStyle/>
            <a:p>
              <a:pPr>
                <a:lnSpc>
                  <a:spcPct val="95000"/>
                </a:lnSpc>
              </a:pPr>
              <a:r>
                <a:rPr lang="en-US" altLang="ja-JP" sz="1000">
                  <a:solidFill>
                    <a:srgbClr val="000000"/>
                  </a:solidFill>
                  <a:ea typeface="HG丸ｺﾞｼｯｸM-PRO"/>
                  <a:cs typeface="HG丸ｺﾞｼｯｸM-PRO"/>
                </a:rPr>
                <a:t>S</a:t>
              </a:r>
              <a:r>
                <a:rPr lang="en-US" altLang="ja-JP" sz="1000">
                  <a:solidFill>
                    <a:srgbClr val="000000"/>
                  </a:solidFill>
                  <a:ea typeface="MS PGothic" pitchFamily="34" charset="-128"/>
                </a:rPr>
                <a:t>afety</a:t>
              </a:r>
              <a:br>
                <a:rPr lang="en-US" altLang="ja-JP" sz="1000">
                  <a:solidFill>
                    <a:srgbClr val="000000"/>
                  </a:solidFill>
                  <a:ea typeface="MS PGothic" pitchFamily="34" charset="-128"/>
                </a:rPr>
              </a:br>
              <a:r>
                <a:rPr lang="en-US" altLang="ja-JP" sz="1000">
                  <a:solidFill>
                    <a:srgbClr val="000000"/>
                  </a:solidFill>
                  <a:ea typeface="MS PGothic" pitchFamily="34" charset="-128"/>
                </a:rPr>
                <a:t>controller</a:t>
              </a:r>
            </a:p>
          </p:txBody>
        </p:sp>
        <p:sp>
          <p:nvSpPr>
            <p:cNvPr id="239691" name="Text Box 242"/>
            <p:cNvSpPr txBox="1">
              <a:spLocks noChangeArrowheads="1"/>
            </p:cNvSpPr>
            <p:nvPr/>
          </p:nvSpPr>
          <p:spPr bwMode="auto">
            <a:xfrm>
              <a:off x="4587875" y="4916488"/>
              <a:ext cx="957263" cy="225425"/>
            </a:xfrm>
            <a:prstGeom prst="rect">
              <a:avLst/>
            </a:prstGeom>
            <a:noFill/>
            <a:ln w="9525">
              <a:noFill/>
              <a:miter lim="800000"/>
              <a:headEnd/>
              <a:tailEnd/>
            </a:ln>
          </p:spPr>
          <p:txBody>
            <a:bodyPr lIns="90000" tIns="46800" rIns="90000" bIns="46800">
              <a:spAutoFit/>
            </a:bodyPr>
            <a:lstStyle/>
            <a:p>
              <a:pPr>
                <a:lnSpc>
                  <a:spcPct val="95000"/>
                </a:lnSpc>
              </a:pPr>
              <a:r>
                <a:rPr lang="en-US" altLang="ja-JP">
                  <a:solidFill>
                    <a:srgbClr val="000000"/>
                  </a:solidFill>
                  <a:ea typeface="HG丸ｺﾞｼｯｸM-PRO"/>
                  <a:cs typeface="HG丸ｺﾞｼｯｸM-PRO"/>
                </a:rPr>
                <a:t>Feedback loop</a:t>
              </a:r>
            </a:p>
          </p:txBody>
        </p:sp>
        <p:sp>
          <p:nvSpPr>
            <p:cNvPr id="239692" name="Oval 206"/>
            <p:cNvSpPr>
              <a:spLocks noChangeAspect="1" noChangeArrowheads="1"/>
            </p:cNvSpPr>
            <p:nvPr/>
          </p:nvSpPr>
          <p:spPr bwMode="auto">
            <a:xfrm>
              <a:off x="4994275" y="5126038"/>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3" name="Oval 207"/>
            <p:cNvSpPr>
              <a:spLocks noChangeAspect="1" noChangeArrowheads="1"/>
            </p:cNvSpPr>
            <p:nvPr/>
          </p:nvSpPr>
          <p:spPr bwMode="auto">
            <a:xfrm>
              <a:off x="5256213" y="5126038"/>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4" name="Oval 208"/>
            <p:cNvSpPr>
              <a:spLocks noChangeAspect="1" noChangeArrowheads="1"/>
            </p:cNvSpPr>
            <p:nvPr/>
          </p:nvSpPr>
          <p:spPr bwMode="auto">
            <a:xfrm>
              <a:off x="5641975" y="5126038"/>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5" name="Oval 209"/>
            <p:cNvSpPr>
              <a:spLocks noChangeAspect="1" noChangeArrowheads="1"/>
            </p:cNvSpPr>
            <p:nvPr/>
          </p:nvSpPr>
          <p:spPr bwMode="auto">
            <a:xfrm>
              <a:off x="5780088" y="5126038"/>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6" name="Oval 210"/>
            <p:cNvSpPr>
              <a:spLocks noChangeAspect="1" noChangeArrowheads="1"/>
            </p:cNvSpPr>
            <p:nvPr/>
          </p:nvSpPr>
          <p:spPr bwMode="auto">
            <a:xfrm>
              <a:off x="5641975" y="448310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7" name="Oval 212"/>
            <p:cNvSpPr>
              <a:spLocks noChangeAspect="1" noChangeArrowheads="1"/>
            </p:cNvSpPr>
            <p:nvPr/>
          </p:nvSpPr>
          <p:spPr bwMode="auto">
            <a:xfrm>
              <a:off x="5399088" y="448310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8" name="Oval 213"/>
            <p:cNvSpPr>
              <a:spLocks noChangeAspect="1" noChangeArrowheads="1"/>
            </p:cNvSpPr>
            <p:nvPr/>
          </p:nvSpPr>
          <p:spPr bwMode="auto">
            <a:xfrm>
              <a:off x="5265738" y="448310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699" name="Oval 214"/>
            <p:cNvSpPr>
              <a:spLocks noChangeAspect="1" noChangeArrowheads="1"/>
            </p:cNvSpPr>
            <p:nvPr/>
          </p:nvSpPr>
          <p:spPr bwMode="auto">
            <a:xfrm>
              <a:off x="5132388" y="448310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0" name="Oval 215"/>
            <p:cNvSpPr>
              <a:spLocks noChangeAspect="1" noChangeArrowheads="1"/>
            </p:cNvSpPr>
            <p:nvPr/>
          </p:nvSpPr>
          <p:spPr bwMode="auto">
            <a:xfrm>
              <a:off x="4999038" y="448310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1" name="Oval 211"/>
            <p:cNvSpPr>
              <a:spLocks noChangeAspect="1" noChangeArrowheads="1"/>
            </p:cNvSpPr>
            <p:nvPr/>
          </p:nvSpPr>
          <p:spPr bwMode="auto">
            <a:xfrm>
              <a:off x="5780088" y="448310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2" name="Oval 165"/>
            <p:cNvSpPr>
              <a:spLocks noChangeAspect="1" noChangeArrowheads="1"/>
            </p:cNvSpPr>
            <p:nvPr/>
          </p:nvSpPr>
          <p:spPr bwMode="auto">
            <a:xfrm>
              <a:off x="6348413" y="4759325"/>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3" name="Oval 188"/>
            <p:cNvSpPr>
              <a:spLocks noChangeAspect="1" noChangeArrowheads="1"/>
            </p:cNvSpPr>
            <p:nvPr/>
          </p:nvSpPr>
          <p:spPr bwMode="auto">
            <a:xfrm>
              <a:off x="6348413" y="5240338"/>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4" name="Oval 189"/>
            <p:cNvSpPr>
              <a:spLocks noChangeAspect="1" noChangeArrowheads="1"/>
            </p:cNvSpPr>
            <p:nvPr/>
          </p:nvSpPr>
          <p:spPr bwMode="auto">
            <a:xfrm>
              <a:off x="6348413" y="5449888"/>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5" name="Oval 190"/>
            <p:cNvSpPr>
              <a:spLocks noChangeAspect="1" noChangeArrowheads="1"/>
            </p:cNvSpPr>
            <p:nvPr/>
          </p:nvSpPr>
          <p:spPr bwMode="auto">
            <a:xfrm>
              <a:off x="6348413" y="5721350"/>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6" name="Oval 191"/>
            <p:cNvSpPr>
              <a:spLocks noChangeAspect="1" noChangeArrowheads="1"/>
            </p:cNvSpPr>
            <p:nvPr/>
          </p:nvSpPr>
          <p:spPr bwMode="auto">
            <a:xfrm>
              <a:off x="6348413" y="5973763"/>
              <a:ext cx="50800" cy="50800"/>
            </a:xfrm>
            <a:prstGeom prst="ellipse">
              <a:avLst/>
            </a:prstGeom>
            <a:solidFill>
              <a:schemeClr val="bg1"/>
            </a:solidFill>
            <a:ln w="12700">
              <a:solidFill>
                <a:schemeClr val="tx1"/>
              </a:solidFill>
              <a:round/>
              <a:headEnd/>
              <a:tailEnd/>
            </a:ln>
          </p:spPr>
          <p:txBody>
            <a:bodyPr lIns="90000" tIns="46800" rIns="90000" bIns="46800" anchor="ctr">
              <a:spAutoFit/>
            </a:bodyPr>
            <a:lstStyle/>
            <a:p>
              <a:endParaRPr lang="en-US">
                <a:solidFill>
                  <a:srgbClr val="FFFFFF"/>
                </a:solidFill>
              </a:endParaRPr>
            </a:p>
          </p:txBody>
        </p:sp>
        <p:sp>
          <p:nvSpPr>
            <p:cNvPr id="239707" name="Rectangle 384"/>
            <p:cNvSpPr>
              <a:spLocks noChangeArrowheads="1"/>
            </p:cNvSpPr>
            <p:nvPr/>
          </p:nvSpPr>
          <p:spPr bwMode="auto">
            <a:xfrm>
              <a:off x="3886200" y="3276600"/>
              <a:ext cx="1676400" cy="914400"/>
            </a:xfrm>
            <a:prstGeom prst="rect">
              <a:avLst/>
            </a:prstGeom>
            <a:noFill/>
            <a:ln w="9525" algn="ctr">
              <a:solidFill>
                <a:schemeClr val="tx1"/>
              </a:solidFill>
              <a:prstDash val="dashDot"/>
              <a:round/>
              <a:headEnd/>
              <a:tailEnd/>
            </a:ln>
          </p:spPr>
          <p:txBody>
            <a:bodyPr tIns="91440" bIns="91440"/>
            <a:lstStyle/>
            <a:p>
              <a:endParaRPr lang="en-US">
                <a:solidFill>
                  <a:srgbClr val="FFFFFF"/>
                </a:solidFill>
              </a:endParaRPr>
            </a:p>
          </p:txBody>
        </p:sp>
        <p:sp>
          <p:nvSpPr>
            <p:cNvPr id="239708" name="Rectangle 184"/>
            <p:cNvSpPr>
              <a:spLocks noChangeArrowheads="1"/>
            </p:cNvSpPr>
            <p:nvPr/>
          </p:nvSpPr>
          <p:spPr bwMode="auto">
            <a:xfrm>
              <a:off x="7467600" y="5719763"/>
              <a:ext cx="461963" cy="357187"/>
            </a:xfrm>
            <a:prstGeom prst="rect">
              <a:avLst/>
            </a:prstGeom>
            <a:solidFill>
              <a:schemeClr val="bg1"/>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sp>
          <p:nvSpPr>
            <p:cNvPr id="239709" name="Line 140"/>
            <p:cNvSpPr>
              <a:spLocks noChangeShapeType="1"/>
            </p:cNvSpPr>
            <p:nvPr/>
          </p:nvSpPr>
          <p:spPr bwMode="auto">
            <a:xfrm>
              <a:off x="7677150" y="5818188"/>
              <a:ext cx="0" cy="147637"/>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10" name="Line 141"/>
            <p:cNvSpPr>
              <a:spLocks noChangeShapeType="1"/>
            </p:cNvSpPr>
            <p:nvPr/>
          </p:nvSpPr>
          <p:spPr bwMode="auto">
            <a:xfrm>
              <a:off x="7615238" y="5895975"/>
              <a:ext cx="57150" cy="0"/>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11" name="Line 142"/>
            <p:cNvSpPr>
              <a:spLocks noChangeShapeType="1"/>
            </p:cNvSpPr>
            <p:nvPr/>
          </p:nvSpPr>
          <p:spPr bwMode="auto">
            <a:xfrm>
              <a:off x="7743825" y="5767388"/>
              <a:ext cx="0" cy="60325"/>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12" name="Line 143"/>
            <p:cNvSpPr>
              <a:spLocks noChangeShapeType="1"/>
            </p:cNvSpPr>
            <p:nvPr/>
          </p:nvSpPr>
          <p:spPr bwMode="auto">
            <a:xfrm>
              <a:off x="7743825" y="5959475"/>
              <a:ext cx="0" cy="60325"/>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13" name="Line 144"/>
            <p:cNvSpPr>
              <a:spLocks noChangeShapeType="1"/>
            </p:cNvSpPr>
            <p:nvPr/>
          </p:nvSpPr>
          <p:spPr bwMode="auto">
            <a:xfrm flipV="1">
              <a:off x="7681913" y="5821363"/>
              <a:ext cx="61912" cy="39687"/>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14" name="Line 145"/>
            <p:cNvSpPr>
              <a:spLocks noChangeShapeType="1"/>
            </p:cNvSpPr>
            <p:nvPr/>
          </p:nvSpPr>
          <p:spPr bwMode="auto">
            <a:xfrm>
              <a:off x="7678738" y="5921375"/>
              <a:ext cx="65087" cy="41275"/>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15" name="AutoShape 146"/>
            <p:cNvSpPr>
              <a:spLocks noChangeArrowheads="1"/>
            </p:cNvSpPr>
            <p:nvPr/>
          </p:nvSpPr>
          <p:spPr bwMode="auto">
            <a:xfrm rot="7500000">
              <a:off x="7696993" y="5920582"/>
              <a:ext cx="49213" cy="50800"/>
            </a:xfrm>
            <a:prstGeom prst="triangle">
              <a:avLst>
                <a:gd name="adj" fmla="val 50000"/>
              </a:avLst>
            </a:prstGeom>
            <a:solidFill>
              <a:srgbClr val="000000"/>
            </a:solidFill>
            <a:ln w="6350">
              <a:noFill/>
              <a:miter lim="800000"/>
              <a:headEnd/>
              <a:tailEnd/>
            </a:ln>
          </p:spPr>
          <p:txBody>
            <a:bodyPr lIns="90000" tIns="46800" rIns="90000" bIns="46800" anchor="ctr">
              <a:spAutoFit/>
            </a:bodyPr>
            <a:lstStyle/>
            <a:p>
              <a:endParaRPr lang="en-US">
                <a:solidFill>
                  <a:srgbClr val="FFFFFF"/>
                </a:solidFill>
              </a:endParaRPr>
            </a:p>
          </p:txBody>
        </p:sp>
        <p:sp>
          <p:nvSpPr>
            <p:cNvPr id="239716" name="Rectangle 132"/>
            <p:cNvSpPr>
              <a:spLocks noChangeArrowheads="1"/>
            </p:cNvSpPr>
            <p:nvPr/>
          </p:nvSpPr>
          <p:spPr bwMode="auto">
            <a:xfrm>
              <a:off x="7491413" y="4410075"/>
              <a:ext cx="461962" cy="357188"/>
            </a:xfrm>
            <a:prstGeom prst="rect">
              <a:avLst/>
            </a:prstGeom>
            <a:solidFill>
              <a:schemeClr val="bg1"/>
            </a:solidFill>
            <a:ln w="15875">
              <a:solidFill>
                <a:schemeClr val="tx1"/>
              </a:solidFill>
              <a:miter lim="800000"/>
              <a:headEnd/>
              <a:tailEnd/>
            </a:ln>
          </p:spPr>
          <p:txBody>
            <a:bodyPr lIns="90000" tIns="46800" rIns="90000" bIns="46800" anchor="ctr">
              <a:spAutoFit/>
            </a:bodyPr>
            <a:lstStyle/>
            <a:p>
              <a:endParaRPr lang="en-US">
                <a:solidFill>
                  <a:srgbClr val="FFFFFF"/>
                </a:solidFill>
              </a:endParaRPr>
            </a:p>
          </p:txBody>
        </p:sp>
        <p:grpSp>
          <p:nvGrpSpPr>
            <p:cNvPr id="239717" name="Group 133"/>
            <p:cNvGrpSpPr>
              <a:grpSpLocks/>
            </p:cNvGrpSpPr>
            <p:nvPr>
              <p:custDataLst>
                <p:tags r:id="rId4"/>
              </p:custDataLst>
            </p:nvPr>
          </p:nvGrpSpPr>
          <p:grpSpPr bwMode="auto">
            <a:xfrm>
              <a:off x="7591425" y="4506913"/>
              <a:ext cx="271463" cy="147637"/>
              <a:chOff x="3459" y="2116"/>
              <a:chExt cx="141" cy="93"/>
            </a:xfrm>
          </p:grpSpPr>
          <p:sp>
            <p:nvSpPr>
              <p:cNvPr id="239718" name="AutoShape 134"/>
              <p:cNvSpPr>
                <a:spLocks noChangeArrowheads="1"/>
              </p:cNvSpPr>
              <p:nvPr/>
            </p:nvSpPr>
            <p:spPr bwMode="auto">
              <a:xfrm rot="5400000">
                <a:off x="3492" y="2130"/>
                <a:ext cx="93" cy="65"/>
              </a:xfrm>
              <a:prstGeom prst="triangle">
                <a:avLst>
                  <a:gd name="adj" fmla="val 50000"/>
                </a:avLst>
              </a:prstGeom>
              <a:solidFill>
                <a:schemeClr val="tx1"/>
              </a:solidFill>
              <a:ln w="12700">
                <a:solidFill>
                  <a:schemeClr val="tx1"/>
                </a:solidFill>
                <a:miter lim="800000"/>
                <a:headEnd/>
                <a:tailEnd/>
              </a:ln>
            </p:spPr>
            <p:txBody>
              <a:bodyPr lIns="90000" tIns="46800" rIns="90000" bIns="46800" anchor="ctr">
                <a:spAutoFit/>
              </a:bodyPr>
              <a:lstStyle/>
              <a:p>
                <a:endParaRPr lang="en-US">
                  <a:solidFill>
                    <a:srgbClr val="FFFFFF"/>
                  </a:solidFill>
                </a:endParaRPr>
              </a:p>
            </p:txBody>
          </p:sp>
          <p:sp>
            <p:nvSpPr>
              <p:cNvPr id="239719" name="Line 135"/>
              <p:cNvSpPr>
                <a:spLocks noChangeShapeType="1"/>
              </p:cNvSpPr>
              <p:nvPr/>
            </p:nvSpPr>
            <p:spPr bwMode="auto">
              <a:xfrm>
                <a:off x="3459" y="2163"/>
                <a:ext cx="141" cy="0"/>
              </a:xfrm>
              <a:prstGeom prst="line">
                <a:avLst/>
              </a:prstGeom>
              <a:noFill/>
              <a:ln w="12700">
                <a:solidFill>
                  <a:schemeClr val="tx1"/>
                </a:solidFill>
                <a:round/>
                <a:headEnd/>
                <a:tailEnd/>
              </a:ln>
            </p:spPr>
            <p:txBody>
              <a:bodyPr lIns="90000" tIns="46800" rIns="90000" bIns="46800">
                <a:spAutoFit/>
              </a:bodyPr>
              <a:lstStyle/>
              <a:p>
                <a:endParaRPr lang="en-US"/>
              </a:p>
            </p:txBody>
          </p:sp>
          <p:sp>
            <p:nvSpPr>
              <p:cNvPr id="239720" name="Line 136"/>
              <p:cNvSpPr>
                <a:spLocks noChangeShapeType="1"/>
              </p:cNvSpPr>
              <p:nvPr/>
            </p:nvSpPr>
            <p:spPr bwMode="auto">
              <a:xfrm>
                <a:off x="3565" y="2119"/>
                <a:ext cx="0" cy="87"/>
              </a:xfrm>
              <a:prstGeom prst="line">
                <a:avLst/>
              </a:prstGeom>
              <a:noFill/>
              <a:ln w="12700">
                <a:solidFill>
                  <a:schemeClr val="tx1"/>
                </a:solidFill>
                <a:round/>
                <a:headEnd/>
                <a:tailEnd/>
              </a:ln>
            </p:spPr>
            <p:txBody>
              <a:bodyPr lIns="90000" tIns="46800" rIns="90000" bIns="46800">
                <a:spAutoFit/>
              </a:bodyPr>
              <a:lstStyle/>
              <a:p>
                <a:endParaRPr lang="en-US"/>
              </a:p>
            </p:txBody>
          </p:sp>
        </p:grpSp>
      </p:grpSp>
      <p:sp>
        <p:nvSpPr>
          <p:cNvPr id="239621" name="Rectangle 27"/>
          <p:cNvSpPr>
            <a:spLocks noChangeArrowheads="1"/>
          </p:cNvSpPr>
          <p:nvPr/>
        </p:nvSpPr>
        <p:spPr bwMode="gray">
          <a:xfrm>
            <a:off x="0" y="6738938"/>
            <a:ext cx="4418013" cy="90487"/>
          </a:xfrm>
          <a:prstGeom prst="rect">
            <a:avLst/>
          </a:prstGeom>
          <a:solidFill>
            <a:srgbClr val="C2CD23"/>
          </a:solidFill>
          <a:ln w="9525">
            <a:noFill/>
            <a:miter lim="800000"/>
            <a:headEnd/>
            <a:tailEnd/>
          </a:ln>
        </p:spPr>
        <p:txBody>
          <a:bodyPr wrap="none" anchor="ctr"/>
          <a:lstStyle/>
          <a:p>
            <a:pPr algn="ctr"/>
            <a:endParaRPr lang="en-US"/>
          </a:p>
        </p:txBody>
      </p:sp>
      <p:sp>
        <p:nvSpPr>
          <p:cNvPr id="239622" name="Rounded Rectangle 114"/>
          <p:cNvSpPr>
            <a:spLocks noChangeArrowheads="1"/>
          </p:cNvSpPr>
          <p:nvPr/>
        </p:nvSpPr>
        <p:spPr bwMode="auto">
          <a:xfrm>
            <a:off x="7400925" y="0"/>
            <a:ext cx="1743075" cy="876300"/>
          </a:xfrm>
          <a:prstGeom prst="roundRect">
            <a:avLst>
              <a:gd name="adj" fmla="val 16667"/>
            </a:avLst>
          </a:prstGeom>
          <a:noFill/>
          <a:ln w="19050" algn="ctr">
            <a:solidFill>
              <a:schemeClr val="accent1"/>
            </a:solidFill>
            <a:round/>
            <a:headEnd/>
            <a:tailEnd/>
          </a:ln>
        </p:spPr>
        <p:txBody>
          <a:bodyPr tIns="91440" bIns="91440" anchor="ctr"/>
          <a:lstStyle/>
          <a:p>
            <a:pPr algn="ctr"/>
            <a:r>
              <a:rPr lang="en-US" sz="1800">
                <a:solidFill>
                  <a:schemeClr val="bg1"/>
                </a:solidFill>
                <a:latin typeface="Arial Unicode MS" pitchFamily="34" charset="-128"/>
              </a:rPr>
              <a:t>Flexibility</a:t>
            </a:r>
            <a:endParaRPr lang="en-US" sz="1800" b="0">
              <a:solidFill>
                <a:schemeClr val="bg1"/>
              </a:solidFill>
              <a:latin typeface="Arial Unicode MS" pitchFamily="34" charset="-128"/>
            </a:endParaRPr>
          </a:p>
        </p:txBody>
      </p:sp>
      <p:sp>
        <p:nvSpPr>
          <p:cNvPr id="239623" name="TextBox 112"/>
          <p:cNvSpPr txBox="1">
            <a:spLocks noChangeArrowheads="1"/>
          </p:cNvSpPr>
          <p:nvPr/>
        </p:nvSpPr>
        <p:spPr bwMode="auto">
          <a:xfrm>
            <a:off x="963613" y="4398963"/>
            <a:ext cx="4024312" cy="1839912"/>
          </a:xfrm>
          <a:prstGeom prst="rect">
            <a:avLst/>
          </a:prstGeom>
          <a:noFill/>
          <a:ln w="9525">
            <a:noFill/>
            <a:miter lim="800000"/>
            <a:headEnd/>
            <a:tailEnd/>
          </a:ln>
        </p:spPr>
        <p:txBody>
          <a:bodyPr/>
          <a:lstStyle/>
          <a:p>
            <a:pPr marL="225425" indent="-225425">
              <a:buFont typeface="Arial" charset="0"/>
              <a:buChar char="•"/>
            </a:pPr>
            <a:r>
              <a:rPr lang="en-US" sz="2000">
                <a:solidFill>
                  <a:srgbClr val="FF0000"/>
                </a:solidFill>
              </a:rPr>
              <a:t>Fix mechanical problems</a:t>
            </a:r>
            <a:br>
              <a:rPr lang="en-US" sz="2000">
                <a:solidFill>
                  <a:srgbClr val="FF0000"/>
                </a:solidFill>
              </a:rPr>
            </a:br>
            <a:r>
              <a:rPr lang="en-US" sz="2000">
                <a:solidFill>
                  <a:srgbClr val="FF0000"/>
                </a:solidFill>
              </a:rPr>
              <a:t>or perform maintenance </a:t>
            </a:r>
            <a:r>
              <a:rPr lang="en-US" sz="2000" u="sng">
                <a:solidFill>
                  <a:srgbClr val="FF0000"/>
                </a:solidFill>
              </a:rPr>
              <a:t>without lockout / tagout !</a:t>
            </a:r>
          </a:p>
          <a:p>
            <a:pPr marL="225425" indent="-225425">
              <a:buFont typeface="Arial" charset="0"/>
              <a:buChar char="•"/>
            </a:pPr>
            <a:endParaRPr lang="en-US" sz="2000">
              <a:solidFill>
                <a:srgbClr val="FF0000"/>
              </a:solidFill>
            </a:endParaRPr>
          </a:p>
          <a:p>
            <a:pPr marL="225425" indent="-225425">
              <a:buFont typeface="Arial" charset="0"/>
              <a:buChar char="•"/>
            </a:pPr>
            <a:r>
              <a:rPr lang="en-US" sz="2000" u="sng">
                <a:solidFill>
                  <a:srgbClr val="FF0000"/>
                </a:solidFill>
              </a:rPr>
              <a:t>Save $$ </a:t>
            </a:r>
            <a:br>
              <a:rPr lang="en-US" sz="2000" u="sng">
                <a:solidFill>
                  <a:srgbClr val="FF0000"/>
                </a:solidFill>
              </a:rPr>
            </a:br>
            <a:r>
              <a:rPr lang="en-US" sz="2000">
                <a:solidFill>
                  <a:srgbClr val="FF0000"/>
                </a:solidFill>
              </a:rPr>
              <a:t>with this integrated solution !</a:t>
            </a: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High Altitude Derating</a:t>
            </a:r>
          </a:p>
        </p:txBody>
      </p:sp>
      <p:sp>
        <p:nvSpPr>
          <p:cNvPr id="228355"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28356" name="Rectangle 4"/>
          <p:cNvSpPr>
            <a:spLocks noChangeArrowheads="1"/>
          </p:cNvSpPr>
          <p:nvPr/>
        </p:nvSpPr>
        <p:spPr bwMode="auto">
          <a:xfrm>
            <a:off x="620713" y="1695450"/>
            <a:ext cx="7685087" cy="3721100"/>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Power conversion equipment is derated above a certain altitude, usually 3300 ft.</a:t>
            </a:r>
          </a:p>
          <a:p>
            <a:pPr eaLnBrk="0" hangingPunct="0">
              <a:spcBef>
                <a:spcPct val="50000"/>
              </a:spcBef>
              <a:buClr>
                <a:schemeClr val="accent1"/>
              </a:buClr>
              <a:buSzPct val="75000"/>
              <a:buFont typeface="Monotype Sorts" pitchFamily="2" charset="2"/>
              <a:buChar char="n"/>
              <a:defRPr/>
            </a:pPr>
            <a:r>
              <a:rPr lang="en-US" altLang="en-US" sz="2800" b="0">
                <a:solidFill>
                  <a:schemeClr val="bg2"/>
                </a:solidFill>
                <a:effectLst>
                  <a:outerShdw blurRad="38100" dist="38100" dir="2700000" algn="tl">
                    <a:srgbClr val="FFFFFF"/>
                  </a:outerShdw>
                </a:effectLst>
                <a:latin typeface="Arial" pitchFamily="34" charset="0"/>
                <a:cs typeface="+mn-cs"/>
              </a:rPr>
              <a:t>   Equipment that depends on air for its insulation &amp; cooling has a higher temperature rise and lower dielectric strength values</a:t>
            </a: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graphicFrame>
        <p:nvGraphicFramePr>
          <p:cNvPr id="17410" name="Object 5"/>
          <p:cNvGraphicFramePr>
            <a:graphicFrameLocks noChangeAspect="1"/>
          </p:cNvGraphicFramePr>
          <p:nvPr/>
        </p:nvGraphicFramePr>
        <p:xfrm>
          <a:off x="1511300" y="4521200"/>
          <a:ext cx="5422900" cy="1177925"/>
        </p:xfrm>
        <a:graphic>
          <a:graphicData uri="http://schemas.openxmlformats.org/presentationml/2006/ole">
            <p:oleObj spid="_x0000_s17410" name="Worksheet" r:id="rId5" imgW="3238534" imgH="806400" progId="Excel.Sheet.8">
              <p:embed/>
            </p:oleObj>
          </a:graphicData>
        </a:graphic>
      </p:graphicFrame>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Input Reactor</a:t>
            </a:r>
          </a:p>
        </p:txBody>
      </p:sp>
      <p:sp>
        <p:nvSpPr>
          <p:cNvPr id="230403"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30404" name="Rectangle 4"/>
          <p:cNvSpPr>
            <a:spLocks noChangeArrowheads="1"/>
          </p:cNvSpPr>
          <p:nvPr/>
        </p:nvSpPr>
        <p:spPr bwMode="auto">
          <a:xfrm>
            <a:off x="620713" y="1695450"/>
            <a:ext cx="8104187" cy="22447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a:t>
            </a:r>
            <a:r>
              <a:rPr lang="en-US" altLang="en-US" sz="2800" b="0" dirty="0">
                <a:solidFill>
                  <a:schemeClr val="bg2"/>
                </a:solidFill>
                <a:effectLst>
                  <a:outerShdw blurRad="38100" dist="38100" dir="2700000" algn="tl">
                    <a:srgbClr val="FFFFFF"/>
                  </a:outerShdw>
                </a:effectLst>
                <a:latin typeface="Arial" pitchFamily="34" charset="0"/>
                <a:cs typeface="+mn-cs"/>
              </a:rPr>
              <a:t>Keeps VFD harmonics off utility</a:t>
            </a:r>
          </a:p>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Keeps utility harmonics off VFD</a:t>
            </a:r>
          </a:p>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Decreases voltage available to VFD</a:t>
            </a:r>
            <a:r>
              <a:rPr lang="en-US" altLang="en-US" sz="2800" b="0" dirty="0">
                <a:solidFill>
                  <a:schemeClr val="bg2"/>
                </a:solidFill>
                <a:effectLst>
                  <a:outerShdw blurRad="38100" dist="38100" dir="2700000" algn="tl">
                    <a:srgbClr val="FFFFFF"/>
                  </a:outerShdw>
                </a:effectLst>
                <a:latin typeface="Arial" pitchFamily="34" charset="0"/>
                <a:cs typeface="+mn-cs"/>
              </a:rPr>
              <a:t/>
            </a:r>
            <a:br>
              <a:rPr lang="en-US" altLang="en-US" sz="2800" b="0" dirty="0">
                <a:solidFill>
                  <a:schemeClr val="bg2"/>
                </a:solidFill>
                <a:effectLst>
                  <a:outerShdw blurRad="38100" dist="38100" dir="2700000" algn="tl">
                    <a:srgbClr val="FFFFFF"/>
                  </a:outerShdw>
                </a:effectLst>
                <a:latin typeface="Arial" pitchFamily="34" charset="0"/>
                <a:cs typeface="+mn-cs"/>
              </a:rPr>
            </a:br>
            <a:endParaRPr lang="en-US" altLang="en-US" sz="2800" b="0" dirty="0">
              <a:solidFill>
                <a:schemeClr val="bg2"/>
              </a:solidFill>
              <a:effectLst>
                <a:outerShdw blurRad="38100" dist="38100" dir="2700000" algn="tl">
                  <a:srgbClr val="FFFFFF"/>
                </a:outerShdw>
              </a:effectLst>
              <a:latin typeface="Arial" pitchFamily="34" charset="0"/>
              <a:cs typeface="+mn-cs"/>
            </a:endParaRPr>
          </a:p>
        </p:txBody>
      </p:sp>
      <p:sp>
        <p:nvSpPr>
          <p:cNvPr id="230420" name="Rectangle 20"/>
          <p:cNvSpPr>
            <a:spLocks noChangeArrowheads="1"/>
          </p:cNvSpPr>
          <p:nvPr/>
        </p:nvSpPr>
        <p:spPr bwMode="auto">
          <a:xfrm>
            <a:off x="173038" y="2325688"/>
            <a:ext cx="9144000" cy="0"/>
          </a:xfrm>
          <a:prstGeom prst="rect">
            <a:avLst/>
          </a:prstGeom>
          <a:noFill/>
          <a:ln w="12700">
            <a:noFill/>
            <a:miter lim="800000"/>
            <a:headEnd/>
            <a:tailEnd/>
          </a:ln>
          <a:effectLst/>
        </p:spPr>
        <p:txBody>
          <a:bodyPr>
            <a:spAutoFit/>
          </a:bodyPr>
          <a:lstStyle/>
          <a:p>
            <a:pPr>
              <a:defRPr/>
            </a:pPr>
            <a:endParaRPr lang="en-US">
              <a:effectLst>
                <a:outerShdw blurRad="38100" dist="38100" dir="2700000" algn="tl">
                  <a:srgbClr val="000000">
                    <a:alpha val="43137"/>
                  </a:srgbClr>
                </a:outerShdw>
              </a:effectLst>
              <a:latin typeface="Arial" pitchFamily="34" charset="0"/>
              <a:cs typeface="+mn-cs"/>
            </a:endParaRPr>
          </a:p>
        </p:txBody>
      </p:sp>
      <p:pic>
        <p:nvPicPr>
          <p:cNvPr id="244741" name="Picture 22" descr="Line/Load Reactors"/>
          <p:cNvPicPr>
            <a:picLocks noChangeAspect="1" noChangeArrowheads="1"/>
          </p:cNvPicPr>
          <p:nvPr/>
        </p:nvPicPr>
        <p:blipFill>
          <a:blip r:embed="rId4"/>
          <a:srcRect/>
          <a:stretch>
            <a:fillRect/>
          </a:stretch>
        </p:blipFill>
        <p:spPr bwMode="auto">
          <a:xfrm>
            <a:off x="3219450" y="4365625"/>
            <a:ext cx="2457450" cy="22733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DC Reactor</a:t>
            </a:r>
          </a:p>
        </p:txBody>
      </p:sp>
      <p:sp>
        <p:nvSpPr>
          <p:cNvPr id="232451"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32452" name="Rectangle 4"/>
          <p:cNvSpPr>
            <a:spLocks noChangeArrowheads="1"/>
          </p:cNvSpPr>
          <p:nvPr/>
        </p:nvSpPr>
        <p:spPr bwMode="auto">
          <a:xfrm>
            <a:off x="620713" y="1485900"/>
            <a:ext cx="7685087" cy="20288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a:t>
            </a:r>
            <a:r>
              <a:rPr lang="en-US" altLang="en-US" sz="2800" b="0" dirty="0">
                <a:solidFill>
                  <a:schemeClr val="bg2"/>
                </a:solidFill>
                <a:effectLst>
                  <a:outerShdw blurRad="38100" dist="38100" dir="2700000" algn="tl">
                    <a:srgbClr val="FFFFFF"/>
                  </a:outerShdw>
                </a:effectLst>
                <a:latin typeface="Arial" pitchFamily="34" charset="0"/>
                <a:cs typeface="+mn-cs"/>
              </a:rPr>
              <a:t>Helps reduce harmonics without reducing input voltage</a:t>
            </a:r>
          </a:p>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Does not protect Diodes from line side power issues</a:t>
            </a:r>
            <a:endParaRPr lang="en-US" altLang="en-US" sz="2800" b="0" dirty="0">
              <a:solidFill>
                <a:schemeClr val="bg2"/>
              </a:solidFill>
              <a:effectLst>
                <a:outerShdw blurRad="38100" dist="38100" dir="2700000" algn="tl">
                  <a:srgbClr val="FFFFFF"/>
                </a:outerShdw>
              </a:effectLst>
              <a:latin typeface="Arial" pitchFamily="34" charset="0"/>
              <a:cs typeface="+mn-cs"/>
            </a:endParaRPr>
          </a:p>
        </p:txBody>
      </p:sp>
      <p:sp>
        <p:nvSpPr>
          <p:cNvPr id="232453" name="Rectangle 5"/>
          <p:cNvSpPr>
            <a:spLocks noChangeArrowheads="1"/>
          </p:cNvSpPr>
          <p:nvPr/>
        </p:nvSpPr>
        <p:spPr bwMode="auto">
          <a:xfrm>
            <a:off x="104775" y="2663825"/>
            <a:ext cx="9144000" cy="0"/>
          </a:xfrm>
          <a:prstGeom prst="rect">
            <a:avLst/>
          </a:prstGeom>
          <a:noFill/>
          <a:ln w="12700">
            <a:noFill/>
            <a:miter lim="800000"/>
            <a:headEnd/>
            <a:tailEnd/>
          </a:ln>
          <a:effectLst/>
        </p:spPr>
        <p:txBody>
          <a:bodyPr>
            <a:spAutoFit/>
          </a:bodyPr>
          <a:lstStyle/>
          <a:p>
            <a:pPr>
              <a:defRPr/>
            </a:pPr>
            <a:endParaRPr lang="en-US">
              <a:effectLst>
                <a:outerShdw blurRad="38100" dist="38100" dir="2700000" algn="tl">
                  <a:srgbClr val="000000">
                    <a:alpha val="43137"/>
                  </a:srgbClr>
                </a:outerShdw>
              </a:effectLst>
              <a:latin typeface="Arial" pitchFamily="34" charset="0"/>
              <a:cs typeface="+mn-cs"/>
            </a:endParaRPr>
          </a:p>
        </p:txBody>
      </p:sp>
      <p:pic>
        <p:nvPicPr>
          <p:cNvPr id="246789" name="Picture 7" descr="DC Link Chokes"/>
          <p:cNvPicPr>
            <a:picLocks noChangeAspect="1" noChangeArrowheads="1"/>
          </p:cNvPicPr>
          <p:nvPr/>
        </p:nvPicPr>
        <p:blipFill>
          <a:blip r:embed="rId4"/>
          <a:srcRect/>
          <a:stretch>
            <a:fillRect/>
          </a:stretch>
        </p:blipFill>
        <p:spPr bwMode="auto">
          <a:xfrm>
            <a:off x="2914650" y="4576763"/>
            <a:ext cx="3162300" cy="1992312"/>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813" y="228600"/>
            <a:ext cx="9096375" cy="1162050"/>
          </a:xfrm>
        </p:spPr>
        <p:txBody>
          <a:bodyPr/>
          <a:lstStyle/>
          <a:p>
            <a:pPr algn="ctr">
              <a:defRPr/>
            </a:pPr>
            <a:r>
              <a:rPr lang="en-US" altLang="en-US" sz="4800" smtClean="0"/>
              <a:t>VFD Basic Configuration</a:t>
            </a:r>
          </a:p>
        </p:txBody>
      </p:sp>
      <p:grpSp>
        <p:nvGrpSpPr>
          <p:cNvPr id="28674" name="Group 5"/>
          <p:cNvGrpSpPr>
            <a:grpSpLocks/>
          </p:cNvGrpSpPr>
          <p:nvPr/>
        </p:nvGrpSpPr>
        <p:grpSpPr bwMode="auto">
          <a:xfrm>
            <a:off x="1196975" y="3201988"/>
            <a:ext cx="2397125" cy="1511300"/>
            <a:chOff x="754" y="2017"/>
            <a:chExt cx="1510" cy="952"/>
          </a:xfrm>
        </p:grpSpPr>
        <p:sp>
          <p:nvSpPr>
            <p:cNvPr id="26627" name="Rectangle 3"/>
            <p:cNvSpPr>
              <a:spLocks noChangeArrowheads="1"/>
            </p:cNvSpPr>
            <p:nvPr/>
          </p:nvSpPr>
          <p:spPr bwMode="auto">
            <a:xfrm>
              <a:off x="853" y="2017"/>
              <a:ext cx="1336" cy="952"/>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6628" name="Rectangle 4"/>
            <p:cNvSpPr>
              <a:spLocks noChangeArrowheads="1"/>
            </p:cNvSpPr>
            <p:nvPr/>
          </p:nvSpPr>
          <p:spPr bwMode="auto">
            <a:xfrm>
              <a:off x="754" y="2134"/>
              <a:ext cx="1510" cy="728"/>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u="sng">
                  <a:solidFill>
                    <a:schemeClr val="bg2"/>
                  </a:solidFill>
                  <a:effectLst>
                    <a:outerShdw blurRad="38100" dist="38100" dir="2700000" algn="tl">
                      <a:srgbClr val="FFFFFF"/>
                    </a:outerShdw>
                  </a:effectLst>
                  <a:latin typeface="Arial" pitchFamily="34" charset="0"/>
                  <a:cs typeface="+mn-cs"/>
                </a:rPr>
                <a:t>Converter</a:t>
              </a:r>
              <a:endParaRPr lang="en-US" altLang="en-US" sz="2000" b="0">
                <a:solidFill>
                  <a:schemeClr val="bg2"/>
                </a:solidFill>
                <a:effectLst>
                  <a:outerShdw blurRad="38100" dist="38100" dir="2700000" algn="tl">
                    <a:srgbClr val="FFFFFF"/>
                  </a:outerShdw>
                </a:effectLst>
                <a:latin typeface="Arial" pitchFamily="34" charset="0"/>
                <a:cs typeface="+mn-cs"/>
              </a:endParaRPr>
            </a:p>
            <a:p>
              <a:pPr algn="ct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Non-Regulated Rectifier</a:t>
              </a:r>
            </a:p>
          </p:txBody>
        </p:sp>
      </p:grpSp>
      <p:sp>
        <p:nvSpPr>
          <p:cNvPr id="26630" name="Rectangle 6"/>
          <p:cNvSpPr>
            <a:spLocks noChangeArrowheads="1"/>
          </p:cNvSpPr>
          <p:nvPr/>
        </p:nvSpPr>
        <p:spPr bwMode="auto">
          <a:xfrm>
            <a:off x="5672138" y="3201988"/>
            <a:ext cx="2120900" cy="1511300"/>
          </a:xfrm>
          <a:prstGeom prst="rect">
            <a:avLst/>
          </a:prstGeom>
          <a:solidFill>
            <a:srgbClr val="F39FD1"/>
          </a:solidFill>
          <a:ln w="12700">
            <a:solidFill>
              <a:srgbClr val="F95AB7"/>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6631" name="Rectangle 7"/>
          <p:cNvSpPr>
            <a:spLocks noChangeArrowheads="1"/>
          </p:cNvSpPr>
          <p:nvPr/>
        </p:nvSpPr>
        <p:spPr bwMode="auto">
          <a:xfrm>
            <a:off x="5259388" y="3440113"/>
            <a:ext cx="2892425" cy="8509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u="sng">
                <a:solidFill>
                  <a:schemeClr val="bg2"/>
                </a:solidFill>
                <a:effectLst>
                  <a:outerShdw blurRad="38100" dist="38100" dir="2700000" algn="tl">
                    <a:srgbClr val="FFFFFF"/>
                  </a:outerShdw>
                </a:effectLst>
                <a:latin typeface="Arial" pitchFamily="34" charset="0"/>
                <a:cs typeface="+mn-cs"/>
              </a:rPr>
              <a:t>Inverter</a:t>
            </a:r>
          </a:p>
          <a:p>
            <a:pPr algn="ct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Voltage Controlled</a:t>
            </a:r>
          </a:p>
        </p:txBody>
      </p:sp>
      <p:sp>
        <p:nvSpPr>
          <p:cNvPr id="26632" name="Line 8"/>
          <p:cNvSpPr>
            <a:spLocks noChangeShapeType="1"/>
          </p:cNvSpPr>
          <p:nvPr/>
        </p:nvSpPr>
        <p:spPr bwMode="auto">
          <a:xfrm>
            <a:off x="436563" y="3902075"/>
            <a:ext cx="9144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6633" name="Line 9"/>
          <p:cNvSpPr>
            <a:spLocks noChangeShapeType="1"/>
          </p:cNvSpPr>
          <p:nvPr/>
        </p:nvSpPr>
        <p:spPr bwMode="auto">
          <a:xfrm>
            <a:off x="3497263" y="3914775"/>
            <a:ext cx="21717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6634" name="Line 10"/>
          <p:cNvSpPr>
            <a:spLocks noChangeShapeType="1"/>
          </p:cNvSpPr>
          <p:nvPr/>
        </p:nvSpPr>
        <p:spPr bwMode="auto">
          <a:xfrm>
            <a:off x="7802563" y="3902075"/>
            <a:ext cx="914400"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26635" name="Rectangle 11"/>
          <p:cNvSpPr>
            <a:spLocks noChangeArrowheads="1"/>
          </p:cNvSpPr>
          <p:nvPr/>
        </p:nvSpPr>
        <p:spPr bwMode="auto">
          <a:xfrm>
            <a:off x="120650" y="3948113"/>
            <a:ext cx="1354138" cy="638175"/>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AC Input Voltage</a:t>
            </a:r>
          </a:p>
        </p:txBody>
      </p:sp>
      <p:sp>
        <p:nvSpPr>
          <p:cNvPr id="26636" name="Rectangle 12"/>
          <p:cNvSpPr>
            <a:spLocks noChangeArrowheads="1"/>
          </p:cNvSpPr>
          <p:nvPr/>
        </p:nvSpPr>
        <p:spPr bwMode="auto">
          <a:xfrm>
            <a:off x="3763963" y="3482975"/>
            <a:ext cx="1616075" cy="39370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2000" b="0">
                <a:solidFill>
                  <a:schemeClr val="bg2"/>
                </a:solidFill>
                <a:effectLst>
                  <a:outerShdw blurRad="38100" dist="38100" dir="2700000" algn="tl">
                    <a:srgbClr val="FFFFFF"/>
                  </a:outerShdw>
                </a:effectLst>
                <a:latin typeface="Arial" pitchFamily="34" charset="0"/>
                <a:cs typeface="+mn-cs"/>
              </a:rPr>
              <a:t>DC Voltage</a:t>
            </a:r>
          </a:p>
        </p:txBody>
      </p:sp>
      <p:sp>
        <p:nvSpPr>
          <p:cNvPr id="26637" name="Rectangle 13"/>
          <p:cNvSpPr>
            <a:spLocks noChangeArrowheads="1"/>
          </p:cNvSpPr>
          <p:nvPr/>
        </p:nvSpPr>
        <p:spPr bwMode="auto">
          <a:xfrm>
            <a:off x="7740650" y="3983038"/>
            <a:ext cx="1389063" cy="2012950"/>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Variable Frequency</a:t>
            </a:r>
          </a:p>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Variable Voltage</a:t>
            </a:r>
          </a:p>
          <a:p>
            <a:pPr algn="ct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 Constant V/f</a:t>
            </a:r>
          </a:p>
        </p:txBody>
      </p:sp>
      <p:sp>
        <p:nvSpPr>
          <p:cNvPr id="26638" name="Rectangle 14"/>
          <p:cNvSpPr>
            <a:spLocks noChangeArrowheads="1"/>
          </p:cNvSpPr>
          <p:nvPr/>
        </p:nvSpPr>
        <p:spPr bwMode="auto">
          <a:xfrm>
            <a:off x="269875" y="3165475"/>
            <a:ext cx="973138"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chemeClr val="bg2"/>
                </a:solidFill>
                <a:effectLst>
                  <a:outerShdw blurRad="38100" dist="38100" dir="2700000" algn="tl">
                    <a:srgbClr val="FFFFFF"/>
                  </a:outerShdw>
                </a:effectLst>
                <a:latin typeface="Arial" pitchFamily="34" charset="0"/>
                <a:cs typeface="+mn-cs"/>
              </a:rPr>
              <a:t>Input</a:t>
            </a:r>
          </a:p>
        </p:txBody>
      </p:sp>
      <p:sp>
        <p:nvSpPr>
          <p:cNvPr id="26639" name="Rectangle 15"/>
          <p:cNvSpPr>
            <a:spLocks noChangeArrowheads="1"/>
          </p:cNvSpPr>
          <p:nvPr/>
        </p:nvSpPr>
        <p:spPr bwMode="auto">
          <a:xfrm>
            <a:off x="7851775" y="3236913"/>
            <a:ext cx="1187450" cy="454025"/>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2400" b="0">
                <a:solidFill>
                  <a:schemeClr val="bg2"/>
                </a:solidFill>
                <a:effectLst>
                  <a:outerShdw blurRad="38100" dist="38100" dir="2700000" algn="tl">
                    <a:srgbClr val="FFFFFF"/>
                  </a:outerShdw>
                </a:effectLst>
                <a:latin typeface="Arial" pitchFamily="34" charset="0"/>
                <a:cs typeface="+mn-cs"/>
              </a:rPr>
              <a:t>Output</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7625" y="76200"/>
            <a:ext cx="9096375" cy="1162050"/>
          </a:xfrm>
        </p:spPr>
        <p:txBody>
          <a:bodyPr/>
          <a:lstStyle/>
          <a:p>
            <a:pPr algn="ctr">
              <a:defRPr/>
            </a:pPr>
            <a:r>
              <a:rPr lang="en-US" altLang="en-US" sz="4800" smtClean="0">
                <a:latin typeface="MS Shell Dlg" charset="0"/>
              </a:rPr>
              <a:t>Output Reactor</a:t>
            </a:r>
          </a:p>
        </p:txBody>
      </p:sp>
      <p:sp>
        <p:nvSpPr>
          <p:cNvPr id="240643"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40644" name="Rectangle 4"/>
          <p:cNvSpPr>
            <a:spLocks noChangeArrowheads="1"/>
          </p:cNvSpPr>
          <p:nvPr/>
        </p:nvSpPr>
        <p:spPr bwMode="auto">
          <a:xfrm>
            <a:off x="373063" y="1562100"/>
            <a:ext cx="8408987" cy="22447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Located at output of </a:t>
            </a:r>
            <a:r>
              <a:rPr lang="en-US" altLang="en-US" sz="2800" b="0" dirty="0">
                <a:solidFill>
                  <a:schemeClr val="bg2"/>
                </a:solidFill>
                <a:effectLst>
                  <a:outerShdw blurRad="38100" dist="38100" dir="2700000" algn="tl">
                    <a:srgbClr val="FFFFFF"/>
                  </a:outerShdw>
                </a:effectLst>
                <a:latin typeface="Arial" pitchFamily="34" charset="0"/>
                <a:cs typeface="+mn-cs"/>
              </a:rPr>
              <a:t>VFD</a:t>
            </a:r>
            <a:endParaRPr lang="en-US" altLang="en-US" sz="2800" b="0" dirty="0">
              <a:solidFill>
                <a:schemeClr val="bg2"/>
              </a:solidFill>
              <a:effectLst>
                <a:outerShdw blurRad="38100" dist="38100" dir="2700000" algn="tl">
                  <a:srgbClr val="FFFFFF"/>
                </a:outerShdw>
              </a:effectLst>
              <a:latin typeface="Arial" pitchFamily="34" charset="0"/>
              <a:cs typeface="+mn-cs"/>
            </a:endParaRPr>
          </a:p>
          <a:p>
            <a:pPr lvl="1" eaLnBrk="0" hangingPunct="0">
              <a:spcBef>
                <a:spcPct val="50000"/>
              </a:spcBef>
              <a:buClr>
                <a:srgbClr val="037C03"/>
              </a:buClr>
              <a:buSzPct val="75000"/>
              <a:buFont typeface="Monotype Sorts" pitchFamily="2" charset="2"/>
              <a:buChar char="l"/>
              <a:defRPr/>
            </a:pPr>
            <a:r>
              <a:rPr lang="en-US" altLang="en-US" sz="2800" b="0" dirty="0">
                <a:solidFill>
                  <a:schemeClr val="bg2"/>
                </a:solidFill>
                <a:effectLst>
                  <a:outerShdw blurRad="38100" dist="38100" dir="2700000" algn="tl">
                    <a:srgbClr val="FFFFFF"/>
                  </a:outerShdw>
                </a:effectLst>
                <a:latin typeface="Arial" pitchFamily="34" charset="0"/>
                <a:cs typeface="+mn-cs"/>
              </a:rPr>
              <a:t> </a:t>
            </a:r>
            <a:r>
              <a:rPr lang="en-US" altLang="en-US" sz="2800" b="0" dirty="0">
                <a:solidFill>
                  <a:schemeClr val="bg2"/>
                </a:solidFill>
                <a:effectLst>
                  <a:outerShdw blurRad="38100" dist="38100" dir="2700000" algn="tl">
                    <a:srgbClr val="FFFFFF"/>
                  </a:outerShdw>
                </a:effectLst>
                <a:latin typeface="Arial" pitchFamily="34" charset="0"/>
                <a:cs typeface="+mn-cs"/>
              </a:rPr>
              <a:t> </a:t>
            </a:r>
            <a:r>
              <a:rPr lang="en-US" altLang="en-US" sz="2800" b="0" dirty="0">
                <a:solidFill>
                  <a:schemeClr val="bg2"/>
                </a:solidFill>
                <a:effectLst>
                  <a:outerShdw blurRad="38100" dist="38100" dir="2700000" algn="tl">
                    <a:srgbClr val="FFFFFF"/>
                  </a:outerShdw>
                </a:effectLst>
                <a:latin typeface="Arial" pitchFamily="34" charset="0"/>
                <a:cs typeface="+mn-cs"/>
              </a:rPr>
              <a:t>motor cable lengths </a:t>
            </a:r>
            <a:r>
              <a:rPr lang="en-US" altLang="en-US" sz="2800" b="0" dirty="0">
                <a:solidFill>
                  <a:schemeClr val="bg2"/>
                </a:solidFill>
                <a:effectLst>
                  <a:outerShdw blurRad="38100" dist="38100" dir="2700000" algn="tl">
                    <a:srgbClr val="FFFFFF"/>
                  </a:outerShdw>
                </a:effectLst>
                <a:latin typeface="Arial" pitchFamily="34" charset="0"/>
                <a:cs typeface="+mn-cs"/>
              </a:rPr>
              <a:t>1000’ – 3000’</a:t>
            </a:r>
            <a:endParaRPr lang="en-US" altLang="en-US" sz="2800" b="0" dirty="0">
              <a:solidFill>
                <a:schemeClr val="bg2"/>
              </a:solidFill>
              <a:effectLst>
                <a:outerShdw blurRad="38100" dist="38100" dir="2700000" algn="tl">
                  <a:srgbClr val="FFFFFF"/>
                </a:outerShdw>
              </a:effectLst>
              <a:latin typeface="Arial" pitchFamily="34" charset="0"/>
              <a:cs typeface="+mn-cs"/>
            </a:endParaRPr>
          </a:p>
          <a:p>
            <a:pPr lvl="1" eaLnBrk="0" hangingPunct="0">
              <a:spcBef>
                <a:spcPct val="50000"/>
              </a:spcBef>
              <a:buClr>
                <a:srgbClr val="037C03"/>
              </a:buClr>
              <a:buSzPct val="75000"/>
              <a:buFont typeface="Monotype Sorts" pitchFamily="2" charset="2"/>
              <a:buChar char="l"/>
              <a:defRPr/>
            </a:pPr>
            <a:r>
              <a:rPr lang="en-US" altLang="en-US" sz="2800" b="0" dirty="0">
                <a:solidFill>
                  <a:schemeClr val="bg2"/>
                </a:solidFill>
                <a:effectLst>
                  <a:outerShdw blurRad="38100" dist="38100" dir="2700000" algn="tl">
                    <a:srgbClr val="FFFFFF"/>
                  </a:outerShdw>
                </a:effectLst>
                <a:latin typeface="Arial" pitchFamily="34" charset="0"/>
                <a:cs typeface="+mn-cs"/>
              </a:rPr>
              <a:t>  when motor impedance is low compared to</a:t>
            </a:r>
            <a:br>
              <a:rPr lang="en-US" altLang="en-US" sz="2800" b="0" dirty="0">
                <a:solidFill>
                  <a:schemeClr val="bg2"/>
                </a:solidFill>
                <a:effectLst>
                  <a:outerShdw blurRad="38100" dist="38100" dir="2700000" algn="tl">
                    <a:srgbClr val="FFFFFF"/>
                  </a:outerShdw>
                </a:effectLst>
                <a:latin typeface="Arial" pitchFamily="34" charset="0"/>
                <a:cs typeface="+mn-cs"/>
              </a:rPr>
            </a:br>
            <a:r>
              <a:rPr lang="en-US" altLang="en-US" sz="2800" b="0" dirty="0">
                <a:solidFill>
                  <a:schemeClr val="bg2"/>
                </a:solidFill>
                <a:effectLst>
                  <a:outerShdw blurRad="38100" dist="38100" dir="2700000" algn="tl">
                    <a:srgbClr val="FFFFFF"/>
                  </a:outerShdw>
                </a:effectLst>
                <a:latin typeface="Arial" pitchFamily="34" charset="0"/>
                <a:cs typeface="+mn-cs"/>
              </a:rPr>
              <a:t>	general purpose motors </a:t>
            </a:r>
          </a:p>
        </p:txBody>
      </p:sp>
      <p:sp>
        <p:nvSpPr>
          <p:cNvPr id="240646" name="Text Box 6"/>
          <p:cNvSpPr txBox="1">
            <a:spLocks noChangeArrowheads="1"/>
          </p:cNvSpPr>
          <p:nvPr/>
        </p:nvSpPr>
        <p:spPr bwMode="auto">
          <a:xfrm>
            <a:off x="2441575" y="3411538"/>
            <a:ext cx="4470400" cy="457200"/>
          </a:xfrm>
          <a:prstGeom prst="rect">
            <a:avLst/>
          </a:prstGeom>
          <a:noFill/>
          <a:ln w="12700">
            <a:noFill/>
            <a:miter lim="800000"/>
            <a:headEnd/>
            <a:tailEnd/>
          </a:ln>
          <a:effectLst/>
        </p:spPr>
        <p:txBody>
          <a:bodyPr>
            <a:spAutoFit/>
          </a:bodyPr>
          <a:lstStyle/>
          <a:p>
            <a:pPr eaLnBrk="0" hangingPunct="0">
              <a:defRPr/>
            </a:pPr>
            <a:r>
              <a:rPr lang="en-US" altLang="en-US" sz="2400" b="0">
                <a:solidFill>
                  <a:srgbClr val="037C03"/>
                </a:solidFill>
                <a:effectLst>
                  <a:outerShdw blurRad="38100" dist="38100" dir="2700000" algn="tl">
                    <a:srgbClr val="000000"/>
                  </a:outerShdw>
                </a:effectLst>
                <a:latin typeface="Arial" pitchFamily="34" charset="0"/>
                <a:cs typeface="+mn-cs"/>
              </a:rPr>
              <a:t> </a:t>
            </a:r>
          </a:p>
        </p:txBody>
      </p:sp>
      <p:sp>
        <p:nvSpPr>
          <p:cNvPr id="240647" name="Text Box 7"/>
          <p:cNvSpPr txBox="1">
            <a:spLocks noChangeArrowheads="1"/>
          </p:cNvSpPr>
          <p:nvPr/>
        </p:nvSpPr>
        <p:spPr bwMode="auto">
          <a:xfrm>
            <a:off x="2574925" y="3354388"/>
            <a:ext cx="184150" cy="457200"/>
          </a:xfrm>
          <a:prstGeom prst="rect">
            <a:avLst/>
          </a:prstGeom>
          <a:noFill/>
          <a:ln w="12700">
            <a:noFill/>
            <a:miter lim="800000"/>
            <a:headEnd/>
            <a:tailEnd/>
          </a:ln>
          <a:effectLst/>
        </p:spPr>
        <p:txBody>
          <a:bodyPr wrap="none">
            <a:spAutoFit/>
          </a:bodyPr>
          <a:lstStyle/>
          <a:p>
            <a:pPr eaLnBrk="0" hangingPunct="0">
              <a:defRPr/>
            </a:pPr>
            <a:endParaRPr lang="en-US" altLang="en-US" sz="2400" b="0">
              <a:solidFill>
                <a:srgbClr val="037C03"/>
              </a:solidFill>
              <a:effectLst>
                <a:outerShdw blurRad="38100" dist="38100" dir="2700000" algn="tl">
                  <a:srgbClr val="000000"/>
                </a:outerShdw>
              </a:effectLst>
              <a:latin typeface="Arial" pitchFamily="34" charset="0"/>
              <a:cs typeface="+mn-cs"/>
            </a:endParaRPr>
          </a:p>
        </p:txBody>
      </p:sp>
      <p:pic>
        <p:nvPicPr>
          <p:cNvPr id="248838" name="Picture 8" descr="Line/Load Reactors"/>
          <p:cNvPicPr>
            <a:picLocks noChangeAspect="1" noChangeArrowheads="1"/>
          </p:cNvPicPr>
          <p:nvPr/>
        </p:nvPicPr>
        <p:blipFill>
          <a:blip r:embed="rId4"/>
          <a:srcRect/>
          <a:stretch>
            <a:fillRect/>
          </a:stretch>
        </p:blipFill>
        <p:spPr bwMode="auto">
          <a:xfrm>
            <a:off x="5924550" y="4114800"/>
            <a:ext cx="2800350" cy="2590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7625" y="76200"/>
            <a:ext cx="9096375" cy="1162050"/>
          </a:xfrm>
        </p:spPr>
        <p:txBody>
          <a:bodyPr/>
          <a:lstStyle/>
          <a:p>
            <a:pPr algn="ctr">
              <a:defRPr/>
            </a:pPr>
            <a:r>
              <a:rPr lang="en-US" altLang="en-US" sz="4800" dirty="0" smtClean="0">
                <a:latin typeface="MS Shell Dlg" charset="0"/>
              </a:rPr>
              <a:t>Sine Wave Filter</a:t>
            </a:r>
          </a:p>
        </p:txBody>
      </p:sp>
      <p:sp>
        <p:nvSpPr>
          <p:cNvPr id="240643" name="Rectangle 3"/>
          <p:cNvSpPr>
            <a:spLocks noChangeArrowheads="1"/>
          </p:cNvSpPr>
          <p:nvPr/>
        </p:nvSpPr>
        <p:spPr bwMode="auto">
          <a:xfrm>
            <a:off x="430213" y="1438275"/>
            <a:ext cx="8416925" cy="1798638"/>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Char char="n"/>
              <a:defRPr/>
            </a:pPr>
            <a:endParaRPr lang="en-US" altLang="en-US" sz="2800" b="0">
              <a:solidFill>
                <a:schemeClr val="bg2"/>
              </a:solidFill>
              <a:effectLst>
                <a:outerShdw blurRad="38100" dist="38100" dir="2700000" algn="tl">
                  <a:srgbClr val="FFFFFF"/>
                </a:outerShdw>
              </a:effectLst>
              <a:latin typeface="Arial" pitchFamily="34" charset="0"/>
              <a:cs typeface="+mn-cs"/>
            </a:endParaRPr>
          </a:p>
        </p:txBody>
      </p:sp>
      <p:sp>
        <p:nvSpPr>
          <p:cNvPr id="240644" name="Rectangle 4"/>
          <p:cNvSpPr>
            <a:spLocks noChangeArrowheads="1"/>
          </p:cNvSpPr>
          <p:nvPr/>
        </p:nvSpPr>
        <p:spPr bwMode="auto">
          <a:xfrm>
            <a:off x="373063" y="1562100"/>
            <a:ext cx="8408987" cy="18129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800" b="0" dirty="0">
                <a:solidFill>
                  <a:schemeClr val="bg2"/>
                </a:solidFill>
                <a:effectLst>
                  <a:outerShdw blurRad="38100" dist="38100" dir="2700000" algn="tl">
                    <a:srgbClr val="FFFFFF"/>
                  </a:outerShdw>
                </a:effectLst>
                <a:latin typeface="Arial" pitchFamily="34" charset="0"/>
                <a:cs typeface="+mn-cs"/>
              </a:rPr>
              <a:t>  Located at outp</a:t>
            </a:r>
            <a:r>
              <a:rPr lang="en-US" altLang="en-US" sz="2400" b="0" dirty="0">
                <a:solidFill>
                  <a:schemeClr val="bg2"/>
                </a:solidFill>
                <a:effectLst>
                  <a:outerShdw blurRad="38100" dist="38100" dir="2700000" algn="tl">
                    <a:srgbClr val="FFFFFF"/>
                  </a:outerShdw>
                </a:effectLst>
                <a:latin typeface="Arial" pitchFamily="34" charset="0"/>
                <a:cs typeface="+mn-cs"/>
              </a:rPr>
              <a:t>u</a:t>
            </a:r>
            <a:r>
              <a:rPr lang="en-US" altLang="en-US" sz="2800" b="0" dirty="0">
                <a:solidFill>
                  <a:schemeClr val="bg2"/>
                </a:solidFill>
                <a:effectLst>
                  <a:outerShdw blurRad="38100" dist="38100" dir="2700000" algn="tl">
                    <a:srgbClr val="FFFFFF"/>
                  </a:outerShdw>
                </a:effectLst>
                <a:latin typeface="Arial" pitchFamily="34" charset="0"/>
                <a:cs typeface="+mn-cs"/>
              </a:rPr>
              <a:t>t of </a:t>
            </a:r>
            <a:r>
              <a:rPr lang="en-US" altLang="en-US" sz="2800" b="0" dirty="0">
                <a:solidFill>
                  <a:schemeClr val="bg2"/>
                </a:solidFill>
                <a:effectLst>
                  <a:outerShdw blurRad="38100" dist="38100" dir="2700000" algn="tl">
                    <a:srgbClr val="FFFFFF"/>
                  </a:outerShdw>
                </a:effectLst>
                <a:latin typeface="Arial" pitchFamily="34" charset="0"/>
                <a:cs typeface="+mn-cs"/>
              </a:rPr>
              <a:t>VFD</a:t>
            </a:r>
            <a:endParaRPr lang="en-US" altLang="en-US" sz="2800" b="0" dirty="0">
              <a:solidFill>
                <a:schemeClr val="bg2"/>
              </a:solidFill>
              <a:effectLst>
                <a:outerShdw blurRad="38100" dist="38100" dir="2700000" algn="tl">
                  <a:srgbClr val="FFFFFF"/>
                </a:outerShdw>
              </a:effectLst>
              <a:latin typeface="Arial" pitchFamily="34" charset="0"/>
              <a:cs typeface="+mn-cs"/>
            </a:endParaRPr>
          </a:p>
          <a:p>
            <a:pPr lvl="1" eaLnBrk="0" hangingPunct="0">
              <a:spcBef>
                <a:spcPct val="50000"/>
              </a:spcBef>
              <a:buClr>
                <a:srgbClr val="037C03"/>
              </a:buClr>
              <a:buSzPct val="75000"/>
              <a:buFont typeface="Monotype Sorts" pitchFamily="2" charset="2"/>
              <a:buChar char="l"/>
              <a:defRPr/>
            </a:pPr>
            <a:r>
              <a:rPr lang="en-US" altLang="en-US" sz="2800" b="0" dirty="0">
                <a:solidFill>
                  <a:schemeClr val="bg2"/>
                </a:solidFill>
                <a:effectLst>
                  <a:outerShdw blurRad="38100" dist="38100" dir="2700000" algn="tl">
                    <a:srgbClr val="FFFFFF"/>
                  </a:outerShdw>
                </a:effectLst>
                <a:latin typeface="Arial" pitchFamily="34" charset="0"/>
                <a:cs typeface="+mn-cs"/>
              </a:rPr>
              <a:t>motor </a:t>
            </a:r>
            <a:r>
              <a:rPr lang="en-US" altLang="en-US" sz="2800" b="0" dirty="0">
                <a:solidFill>
                  <a:schemeClr val="bg2"/>
                </a:solidFill>
                <a:effectLst>
                  <a:outerShdw blurRad="38100" dist="38100" dir="2700000" algn="tl">
                    <a:srgbClr val="FFFFFF"/>
                  </a:outerShdw>
                </a:effectLst>
                <a:latin typeface="Arial" pitchFamily="34" charset="0"/>
                <a:cs typeface="+mn-cs"/>
              </a:rPr>
              <a:t>cable lengths </a:t>
            </a:r>
            <a:r>
              <a:rPr lang="en-US" altLang="en-US" sz="2800" b="0" dirty="0">
                <a:solidFill>
                  <a:schemeClr val="bg2"/>
                </a:solidFill>
                <a:effectLst>
                  <a:outerShdw blurRad="38100" dist="38100" dir="2700000" algn="tl">
                    <a:srgbClr val="FFFFFF"/>
                  </a:outerShdw>
                </a:effectLst>
                <a:latin typeface="Arial" pitchFamily="34" charset="0"/>
                <a:cs typeface="+mn-cs"/>
              </a:rPr>
              <a:t>greater than 3000’</a:t>
            </a:r>
          </a:p>
          <a:p>
            <a:pPr lvl="1" eaLnBrk="0" hangingPunct="0">
              <a:spcBef>
                <a:spcPct val="50000"/>
              </a:spcBef>
              <a:buClr>
                <a:srgbClr val="037C03"/>
              </a:buClr>
              <a:buSzPct val="75000"/>
              <a:buFont typeface="Monotype Sorts" pitchFamily="2" charset="2"/>
              <a:buChar char="l"/>
              <a:defRPr/>
            </a:pPr>
            <a:r>
              <a:rPr lang="en-US" altLang="en-US" sz="2800" b="0" dirty="0">
                <a:solidFill>
                  <a:schemeClr val="bg2"/>
                </a:solidFill>
                <a:effectLst>
                  <a:outerShdw blurRad="38100" dist="38100" dir="2700000" algn="tl">
                    <a:srgbClr val="FFFFFF"/>
                  </a:outerShdw>
                </a:effectLst>
                <a:latin typeface="Arial" pitchFamily="34" charset="0"/>
                <a:cs typeface="+mn-cs"/>
              </a:rPr>
              <a:t>Motors NOT rated for VFD duty</a:t>
            </a:r>
            <a:endParaRPr lang="en-US" altLang="en-US" sz="2800" b="0" dirty="0">
              <a:solidFill>
                <a:schemeClr val="bg2"/>
              </a:solidFill>
              <a:effectLst>
                <a:outerShdw blurRad="38100" dist="38100" dir="2700000" algn="tl">
                  <a:srgbClr val="FFFFFF"/>
                </a:outerShdw>
              </a:effectLst>
              <a:latin typeface="Arial" pitchFamily="34" charset="0"/>
              <a:cs typeface="+mn-cs"/>
            </a:endParaRPr>
          </a:p>
        </p:txBody>
      </p:sp>
      <p:sp>
        <p:nvSpPr>
          <p:cNvPr id="240646" name="Text Box 6"/>
          <p:cNvSpPr txBox="1">
            <a:spLocks noChangeArrowheads="1"/>
          </p:cNvSpPr>
          <p:nvPr/>
        </p:nvSpPr>
        <p:spPr bwMode="auto">
          <a:xfrm>
            <a:off x="2441575" y="3411538"/>
            <a:ext cx="4470400" cy="457200"/>
          </a:xfrm>
          <a:prstGeom prst="rect">
            <a:avLst/>
          </a:prstGeom>
          <a:noFill/>
          <a:ln w="12700">
            <a:noFill/>
            <a:miter lim="800000"/>
            <a:headEnd/>
            <a:tailEnd/>
          </a:ln>
          <a:effectLst/>
        </p:spPr>
        <p:txBody>
          <a:bodyPr>
            <a:spAutoFit/>
          </a:bodyPr>
          <a:lstStyle/>
          <a:p>
            <a:pPr eaLnBrk="0" hangingPunct="0">
              <a:defRPr/>
            </a:pPr>
            <a:r>
              <a:rPr lang="en-US" altLang="en-US" sz="2400" b="0">
                <a:solidFill>
                  <a:srgbClr val="037C03"/>
                </a:solidFill>
                <a:effectLst>
                  <a:outerShdw blurRad="38100" dist="38100" dir="2700000" algn="tl">
                    <a:srgbClr val="000000"/>
                  </a:outerShdw>
                </a:effectLst>
                <a:latin typeface="Arial" pitchFamily="34" charset="0"/>
                <a:cs typeface="+mn-cs"/>
              </a:rPr>
              <a:t> </a:t>
            </a:r>
          </a:p>
        </p:txBody>
      </p:sp>
      <p:sp>
        <p:nvSpPr>
          <p:cNvPr id="240647" name="Text Box 7"/>
          <p:cNvSpPr txBox="1">
            <a:spLocks noChangeArrowheads="1"/>
          </p:cNvSpPr>
          <p:nvPr/>
        </p:nvSpPr>
        <p:spPr bwMode="auto">
          <a:xfrm>
            <a:off x="2574925" y="3354388"/>
            <a:ext cx="184150" cy="457200"/>
          </a:xfrm>
          <a:prstGeom prst="rect">
            <a:avLst/>
          </a:prstGeom>
          <a:noFill/>
          <a:ln w="12700">
            <a:noFill/>
            <a:miter lim="800000"/>
            <a:headEnd/>
            <a:tailEnd/>
          </a:ln>
          <a:effectLst/>
        </p:spPr>
        <p:txBody>
          <a:bodyPr wrap="none">
            <a:spAutoFit/>
          </a:bodyPr>
          <a:lstStyle/>
          <a:p>
            <a:pPr eaLnBrk="0" hangingPunct="0">
              <a:defRPr/>
            </a:pPr>
            <a:endParaRPr lang="en-US" altLang="en-US" sz="2400" b="0">
              <a:solidFill>
                <a:srgbClr val="037C03"/>
              </a:solidFill>
              <a:effectLst>
                <a:outerShdw blurRad="38100" dist="38100" dir="2700000" algn="tl">
                  <a:srgbClr val="000000"/>
                </a:outerShdw>
              </a:effectLst>
              <a:latin typeface="Arial" pitchFamily="34" charset="0"/>
              <a:cs typeface="+mn-cs"/>
            </a:endParaRPr>
          </a:p>
        </p:txBody>
      </p:sp>
      <p:pic>
        <p:nvPicPr>
          <p:cNvPr id="250886" name="Picture 8" descr="Line/Load Reactors"/>
          <p:cNvPicPr>
            <a:picLocks noChangeAspect="1" noChangeArrowheads="1"/>
          </p:cNvPicPr>
          <p:nvPr/>
        </p:nvPicPr>
        <p:blipFill>
          <a:blip r:embed="rId4"/>
          <a:srcRect/>
          <a:stretch>
            <a:fillRect/>
          </a:stretch>
        </p:blipFill>
        <p:spPr bwMode="auto">
          <a:xfrm>
            <a:off x="5924550" y="4114800"/>
            <a:ext cx="2800350" cy="25908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0" y="-76200"/>
            <a:ext cx="9131300" cy="1162050"/>
          </a:xfrm>
        </p:spPr>
        <p:txBody>
          <a:bodyPr/>
          <a:lstStyle/>
          <a:p>
            <a:pPr algn="ctr">
              <a:defRPr/>
            </a:pPr>
            <a:r>
              <a:rPr lang="en-US" altLang="en-US" sz="4800" smtClean="0"/>
              <a:t>NEMA/UL/CSA Enclosure Types</a:t>
            </a:r>
          </a:p>
        </p:txBody>
      </p:sp>
      <p:graphicFrame>
        <p:nvGraphicFramePr>
          <p:cNvPr id="18434" name="Object 20"/>
          <p:cNvGraphicFramePr>
            <a:graphicFrameLocks noChangeAspect="1"/>
          </p:cNvGraphicFramePr>
          <p:nvPr/>
        </p:nvGraphicFramePr>
        <p:xfrm>
          <a:off x="1028700" y="1246188"/>
          <a:ext cx="6965950" cy="5321300"/>
        </p:xfrm>
        <a:graphic>
          <a:graphicData uri="http://schemas.openxmlformats.org/presentationml/2006/ole">
            <p:oleObj spid="_x0000_s18434" name="Worksheet" r:id="rId5" imgW="6465600" imgH="4939200" progId="Excel.Sheet.8">
              <p:embed/>
            </p:oleObj>
          </a:graphicData>
        </a:graphic>
      </p:graphicFrame>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133350"/>
            <a:ext cx="9131300" cy="1162050"/>
          </a:xfrm>
        </p:spPr>
        <p:txBody>
          <a:bodyPr/>
          <a:lstStyle/>
          <a:p>
            <a:pPr algn="ctr">
              <a:defRPr/>
            </a:pPr>
            <a:r>
              <a:rPr lang="en-US" altLang="en-US" sz="4800" smtClean="0"/>
              <a:t>IEC Protection Classifications</a:t>
            </a:r>
          </a:p>
        </p:txBody>
      </p:sp>
      <p:graphicFrame>
        <p:nvGraphicFramePr>
          <p:cNvPr id="19458" name="Object 3"/>
          <p:cNvGraphicFramePr>
            <a:graphicFrameLocks noChangeAspect="1"/>
          </p:cNvGraphicFramePr>
          <p:nvPr/>
        </p:nvGraphicFramePr>
        <p:xfrm>
          <a:off x="287338" y="2687638"/>
          <a:ext cx="8489950" cy="1662112"/>
        </p:xfrm>
        <a:graphic>
          <a:graphicData uri="http://schemas.openxmlformats.org/presentationml/2006/ole">
            <p:oleObj spid="_x0000_s19458" name="Worksheet" r:id="rId5" imgW="6336000" imgH="1267200" progId="Excel.Sheet.8">
              <p:embed/>
            </p:oleObj>
          </a:graphicData>
        </a:graphic>
      </p:graphicFrame>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0"/>
            <a:ext cx="7772400" cy="1162050"/>
          </a:xfrm>
        </p:spPr>
        <p:txBody>
          <a:bodyPr/>
          <a:lstStyle/>
          <a:p>
            <a:pPr algn="ctr">
              <a:defRPr/>
            </a:pPr>
            <a:r>
              <a:rPr lang="en-US" altLang="en-US" sz="4800" smtClean="0"/>
              <a:t>Exercise</a:t>
            </a:r>
          </a:p>
        </p:txBody>
      </p:sp>
      <p:sp>
        <p:nvSpPr>
          <p:cNvPr id="96259" name="Rectangle 3"/>
          <p:cNvSpPr>
            <a:spLocks noChangeArrowheads="1"/>
          </p:cNvSpPr>
          <p:nvPr/>
        </p:nvSpPr>
        <p:spPr bwMode="auto">
          <a:xfrm>
            <a:off x="577850" y="1119188"/>
            <a:ext cx="8161338" cy="3016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1400" b="0">
                <a:solidFill>
                  <a:schemeClr val="bg2"/>
                </a:solidFill>
                <a:effectLst>
                  <a:outerShdw blurRad="38100" dist="38100" dir="2700000" algn="tl">
                    <a:srgbClr val="FFFFFF"/>
                  </a:outerShdw>
                </a:effectLst>
                <a:latin typeface="Arial" pitchFamily="34" charset="0"/>
                <a:cs typeface="+mn-cs"/>
              </a:rPr>
              <a:t> Answer the following questions using your knowledge and/or the documents from this class.</a:t>
            </a:r>
          </a:p>
        </p:txBody>
      </p:sp>
      <p:sp>
        <p:nvSpPr>
          <p:cNvPr id="96260" name="Rectangle 4"/>
          <p:cNvSpPr>
            <a:spLocks noChangeArrowheads="1"/>
          </p:cNvSpPr>
          <p:nvPr/>
        </p:nvSpPr>
        <p:spPr bwMode="auto">
          <a:xfrm>
            <a:off x="627063" y="1946275"/>
            <a:ext cx="7923212" cy="4521200"/>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800" b="0" dirty="0">
                <a:solidFill>
                  <a:schemeClr val="bg2"/>
                </a:solidFill>
                <a:effectLst>
                  <a:outerShdw blurRad="38100" dist="38100" dir="2700000" algn="tl">
                    <a:srgbClr val="FFFFFF"/>
                  </a:outerShdw>
                </a:effectLst>
                <a:latin typeface="Arial" pitchFamily="34" charset="0"/>
                <a:cs typeface="+mn-cs"/>
              </a:rPr>
              <a:t>1.)  At what altitude do you start to derate power conversion equipment?</a:t>
            </a:r>
          </a:p>
          <a:p>
            <a:pPr eaLnBrk="0" hangingPunct="0">
              <a:spcBef>
                <a:spcPct val="50000"/>
              </a:spcBef>
              <a:defRPr/>
            </a:pPr>
            <a:endParaRPr lang="en-US" altLang="en-US" sz="1800" b="0" dirty="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defRPr/>
            </a:pPr>
            <a:r>
              <a:rPr lang="en-US" altLang="en-US" sz="1800" b="0" dirty="0">
                <a:solidFill>
                  <a:schemeClr val="bg2"/>
                </a:solidFill>
                <a:effectLst>
                  <a:outerShdw blurRad="38100" dist="38100" dir="2700000" algn="tl">
                    <a:srgbClr val="FFFFFF"/>
                  </a:outerShdw>
                </a:effectLst>
                <a:latin typeface="Arial" pitchFamily="34" charset="0"/>
                <a:cs typeface="+mn-cs"/>
              </a:rPr>
              <a:t>2.)  Write the formula you need to calculate when operating multiple motors off one VFD</a:t>
            </a:r>
          </a:p>
          <a:p>
            <a:pPr eaLnBrk="0" hangingPunct="0">
              <a:spcBef>
                <a:spcPct val="50000"/>
              </a:spcBef>
              <a:defRPr/>
            </a:pPr>
            <a:endParaRPr lang="en-US" altLang="en-US" sz="1800" b="0" dirty="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defRPr/>
            </a:pPr>
            <a:r>
              <a:rPr lang="en-US" altLang="en-US" sz="1800" b="0" dirty="0">
                <a:solidFill>
                  <a:schemeClr val="bg2"/>
                </a:solidFill>
                <a:effectLst>
                  <a:outerShdw blurRad="38100" dist="38100" dir="2700000" algn="tl">
                    <a:srgbClr val="FFFFFF"/>
                  </a:outerShdw>
                </a:effectLst>
                <a:latin typeface="Arial" pitchFamily="34" charset="0"/>
                <a:cs typeface="+mn-cs"/>
              </a:rPr>
              <a:t>3.)  One cannot apply single phase input voltage to a VFD &amp; get three phase output voltage (True or False)</a:t>
            </a:r>
          </a:p>
          <a:p>
            <a:pPr eaLnBrk="0" hangingPunct="0">
              <a:spcBef>
                <a:spcPct val="50000"/>
              </a:spcBef>
              <a:defRPr/>
            </a:pPr>
            <a:endParaRPr lang="en-US" altLang="en-US" sz="1800" b="0" dirty="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defRPr/>
            </a:pPr>
            <a:r>
              <a:rPr lang="en-US" altLang="en-US" sz="1800" b="0" dirty="0">
                <a:solidFill>
                  <a:schemeClr val="bg2"/>
                </a:solidFill>
                <a:effectLst>
                  <a:outerShdw blurRad="38100" dist="38100" dir="2700000" algn="tl">
                    <a:srgbClr val="FFFFFF"/>
                  </a:outerShdw>
                </a:effectLst>
                <a:latin typeface="Arial" pitchFamily="34" charset="0"/>
                <a:cs typeface="+mn-cs"/>
              </a:rPr>
              <a:t>4.)  Name the enclosure type that protects electronic equipment against water &amp; corrosion</a:t>
            </a:r>
          </a:p>
          <a:p>
            <a:pPr eaLnBrk="0" hangingPunct="0">
              <a:spcBef>
                <a:spcPct val="50000"/>
              </a:spcBef>
              <a:defRPr/>
            </a:pPr>
            <a:endParaRPr lang="en-US" altLang="en-US" sz="1800" b="0" dirty="0">
              <a:solidFill>
                <a:schemeClr val="bg2"/>
              </a:solidFill>
              <a:effectLst>
                <a:outerShdw blurRad="38100" dist="38100" dir="2700000" algn="tl">
                  <a:srgbClr val="FFFFFF"/>
                </a:outerShdw>
              </a:effectLst>
              <a:latin typeface="Arial" pitchFamily="34" charset="0"/>
              <a:cs typeface="+mn-cs"/>
            </a:endParaRPr>
          </a:p>
          <a:p>
            <a:pPr>
              <a:spcBef>
                <a:spcPct val="50000"/>
              </a:spcBef>
              <a:defRPr/>
            </a:pPr>
            <a:endParaRPr lang="en-US" altLang="en-US" sz="1800" b="0" dirty="0">
              <a:solidFill>
                <a:schemeClr val="bg2"/>
              </a:solidFill>
              <a:effectLst>
                <a:outerShdw blurRad="38100" dist="38100" dir="2700000" algn="tl">
                  <a:srgbClr val="FFFFFF"/>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762000" y="-133350"/>
            <a:ext cx="7772400" cy="1162050"/>
          </a:xfrm>
        </p:spPr>
        <p:txBody>
          <a:bodyPr/>
          <a:lstStyle/>
          <a:p>
            <a:pPr algn="ctr">
              <a:defRPr/>
            </a:pPr>
            <a:r>
              <a:rPr lang="en-US" altLang="en-US" sz="4800" smtClean="0"/>
              <a:t>Exercise</a:t>
            </a:r>
          </a:p>
        </p:txBody>
      </p:sp>
      <p:sp>
        <p:nvSpPr>
          <p:cNvPr id="106499" name="Rectangle 3"/>
          <p:cNvSpPr>
            <a:spLocks noChangeArrowheads="1"/>
          </p:cNvSpPr>
          <p:nvPr/>
        </p:nvSpPr>
        <p:spPr bwMode="auto">
          <a:xfrm>
            <a:off x="577850" y="1157288"/>
            <a:ext cx="8161338" cy="3016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1400" b="0">
                <a:solidFill>
                  <a:schemeClr val="bg2"/>
                </a:solidFill>
                <a:effectLst>
                  <a:outerShdw blurRad="38100" dist="38100" dir="2700000" algn="tl">
                    <a:srgbClr val="FFFFFF"/>
                  </a:outerShdw>
                </a:effectLst>
                <a:latin typeface="Arial" pitchFamily="34" charset="0"/>
                <a:cs typeface="+mn-cs"/>
              </a:rPr>
              <a:t> Answer the following questions using your knowledge and/or the documents from this class.</a:t>
            </a:r>
          </a:p>
        </p:txBody>
      </p:sp>
      <p:sp>
        <p:nvSpPr>
          <p:cNvPr id="106500" name="Rectangle 4"/>
          <p:cNvSpPr>
            <a:spLocks noChangeArrowheads="1"/>
          </p:cNvSpPr>
          <p:nvPr/>
        </p:nvSpPr>
        <p:spPr bwMode="auto">
          <a:xfrm>
            <a:off x="612775" y="1736725"/>
            <a:ext cx="7923213" cy="363538"/>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1.) At what altitude do you start to derate power conversion equipment?</a:t>
            </a:r>
          </a:p>
        </p:txBody>
      </p:sp>
      <p:sp>
        <p:nvSpPr>
          <p:cNvPr id="106517" name="Text Box 21"/>
          <p:cNvSpPr txBox="1">
            <a:spLocks noChangeArrowheads="1"/>
          </p:cNvSpPr>
          <p:nvPr/>
        </p:nvSpPr>
        <p:spPr bwMode="auto">
          <a:xfrm>
            <a:off x="2098675" y="2170113"/>
            <a:ext cx="3695700" cy="336550"/>
          </a:xfrm>
          <a:prstGeom prst="rect">
            <a:avLst/>
          </a:prstGeom>
          <a:noFill/>
          <a:ln w="12700">
            <a:noFill/>
            <a:miter lim="800000"/>
            <a:headEnd/>
            <a:tailEnd/>
          </a:ln>
          <a:effectLst/>
        </p:spPr>
        <p:txBody>
          <a:bodyPr>
            <a:spAutoFit/>
          </a:bodyPr>
          <a:lstStyle/>
          <a:p>
            <a:pPr eaLnBrk="0" hangingPunct="0">
              <a:spcBef>
                <a:spcPct val="50000"/>
              </a:spcBef>
              <a:defRPr/>
            </a:pPr>
            <a:r>
              <a:rPr lang="en-US" altLang="en-US" sz="1600" b="0">
                <a:solidFill>
                  <a:srgbClr val="037C03"/>
                </a:solidFill>
                <a:effectLst>
                  <a:outerShdw blurRad="38100" dist="38100" dir="2700000" algn="tl">
                    <a:srgbClr val="000000"/>
                  </a:outerShdw>
                </a:effectLst>
                <a:latin typeface="Arial" pitchFamily="34" charset="0"/>
                <a:cs typeface="+mn-cs"/>
              </a:rPr>
              <a:t>3,300 FEET</a:t>
            </a:r>
          </a:p>
        </p:txBody>
      </p:sp>
      <p:sp>
        <p:nvSpPr>
          <p:cNvPr id="106518" name="Text Box 22"/>
          <p:cNvSpPr txBox="1">
            <a:spLocks noChangeArrowheads="1"/>
          </p:cNvSpPr>
          <p:nvPr/>
        </p:nvSpPr>
        <p:spPr bwMode="auto">
          <a:xfrm>
            <a:off x="612775" y="2627313"/>
            <a:ext cx="7823200" cy="1054100"/>
          </a:xfrm>
          <a:prstGeom prst="rect">
            <a:avLst/>
          </a:prstGeom>
          <a:noFill/>
          <a:ln w="12700">
            <a:noFill/>
            <a:miter lim="800000"/>
            <a:headEnd/>
            <a:tailEnd/>
          </a:ln>
          <a:effectLst/>
        </p:spPr>
        <p:txBody>
          <a:bodyPr>
            <a:spAutoFit/>
          </a:bodyPr>
          <a:lstStyle/>
          <a:p>
            <a:pP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2.) Write the formula you need to calculate when operating multiple motors off one VFD</a:t>
            </a:r>
          </a:p>
          <a:p>
            <a:pP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	</a:t>
            </a:r>
          </a:p>
        </p:txBody>
      </p:sp>
      <p:sp>
        <p:nvSpPr>
          <p:cNvPr id="106519" name="Text Box 23"/>
          <p:cNvSpPr txBox="1">
            <a:spLocks noChangeArrowheads="1"/>
          </p:cNvSpPr>
          <p:nvPr/>
        </p:nvSpPr>
        <p:spPr bwMode="auto">
          <a:xfrm>
            <a:off x="2098675" y="3101975"/>
            <a:ext cx="6281738" cy="336550"/>
          </a:xfrm>
          <a:prstGeom prst="rect">
            <a:avLst/>
          </a:prstGeom>
          <a:noFill/>
          <a:ln w="12700">
            <a:noFill/>
            <a:miter lim="800000"/>
            <a:headEnd/>
            <a:tailEnd/>
          </a:ln>
          <a:effectLst/>
        </p:spPr>
        <p:txBody>
          <a:bodyPr>
            <a:spAutoFit/>
          </a:bodyPr>
          <a:lstStyle/>
          <a:p>
            <a:pPr eaLnBrk="0" hangingPunct="0">
              <a:spcBef>
                <a:spcPct val="50000"/>
              </a:spcBef>
              <a:defRPr/>
            </a:pPr>
            <a:r>
              <a:rPr lang="en-US" altLang="en-US" sz="1600" b="0">
                <a:solidFill>
                  <a:srgbClr val="037C03"/>
                </a:solidFill>
                <a:effectLst>
                  <a:outerShdw blurRad="38100" dist="38100" dir="2700000" algn="tl">
                    <a:srgbClr val="000000"/>
                  </a:outerShdw>
                </a:effectLst>
                <a:latin typeface="Arial" pitchFamily="34" charset="0"/>
                <a:cs typeface="+mn-cs"/>
              </a:rPr>
              <a:t>VFD OUTPUT CURRENT  </a:t>
            </a:r>
            <a:r>
              <a:rPr lang="en-US" altLang="en-US" sz="1600" b="0">
                <a:solidFill>
                  <a:srgbClr val="037C03"/>
                </a:solidFill>
                <a:effectLst>
                  <a:outerShdw blurRad="38100" dist="38100" dir="2700000" algn="tl">
                    <a:srgbClr val="000000"/>
                  </a:outerShdw>
                </a:effectLst>
                <a:latin typeface="Symbol" pitchFamily="18" charset="2"/>
                <a:cs typeface="+mn-cs"/>
              </a:rPr>
              <a:t>³ </a:t>
            </a:r>
            <a:r>
              <a:rPr lang="en-US" altLang="en-US" sz="1600" b="0">
                <a:solidFill>
                  <a:srgbClr val="037C03"/>
                </a:solidFill>
                <a:effectLst>
                  <a:outerShdw blurRad="38100" dist="38100" dir="2700000" algn="tl">
                    <a:srgbClr val="000000"/>
                  </a:outerShdw>
                </a:effectLst>
                <a:latin typeface="Arial" pitchFamily="34" charset="0"/>
                <a:cs typeface="+mn-cs"/>
              </a:rPr>
              <a:t>TOTAL MOTOR FLA x 1.1</a:t>
            </a:r>
          </a:p>
        </p:txBody>
      </p:sp>
      <p:sp>
        <p:nvSpPr>
          <p:cNvPr id="106520" name="Text Box 24"/>
          <p:cNvSpPr txBox="1">
            <a:spLocks noChangeArrowheads="1"/>
          </p:cNvSpPr>
          <p:nvPr/>
        </p:nvSpPr>
        <p:spPr bwMode="auto">
          <a:xfrm>
            <a:off x="612775" y="3598863"/>
            <a:ext cx="7677150" cy="1189037"/>
          </a:xfrm>
          <a:prstGeom prst="rect">
            <a:avLst/>
          </a:prstGeom>
          <a:noFill/>
          <a:ln w="12700">
            <a:noFill/>
            <a:miter lim="800000"/>
            <a:headEnd/>
            <a:tailEnd/>
          </a:ln>
          <a:effectLst/>
        </p:spPr>
        <p:txBody>
          <a:bodyPr>
            <a:spAutoFit/>
          </a:bodyPr>
          <a:lstStyle/>
          <a:p>
            <a:pP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3.) One cannot apply single phase input voltage to a VFD &amp; get three phase output voltage (True or False)</a:t>
            </a:r>
          </a:p>
          <a:p>
            <a:pPr eaLnBrk="0" hangingPunct="0">
              <a:spcBef>
                <a:spcPct val="50000"/>
              </a:spcBef>
              <a:defRPr/>
            </a:pPr>
            <a:endParaRPr lang="en-US" altLang="en-US" sz="2400" b="0">
              <a:solidFill>
                <a:srgbClr val="037C03"/>
              </a:solidFill>
              <a:effectLst>
                <a:outerShdw blurRad="38100" dist="38100" dir="2700000" algn="tl">
                  <a:srgbClr val="000000"/>
                </a:outerShdw>
              </a:effectLst>
              <a:latin typeface="Arial" pitchFamily="34" charset="0"/>
              <a:cs typeface="+mn-cs"/>
            </a:endParaRPr>
          </a:p>
        </p:txBody>
      </p:sp>
      <p:sp>
        <p:nvSpPr>
          <p:cNvPr id="106521" name="Text Box 25"/>
          <p:cNvSpPr txBox="1">
            <a:spLocks noChangeArrowheads="1"/>
          </p:cNvSpPr>
          <p:nvPr/>
        </p:nvSpPr>
        <p:spPr bwMode="auto">
          <a:xfrm>
            <a:off x="612775" y="4678363"/>
            <a:ext cx="7683500" cy="641350"/>
          </a:xfrm>
          <a:prstGeom prst="rect">
            <a:avLst/>
          </a:prstGeom>
          <a:noFill/>
          <a:ln w="12700">
            <a:noFill/>
            <a:miter lim="800000"/>
            <a:headEnd/>
            <a:tailEnd/>
          </a:ln>
          <a:effectLst/>
        </p:spPr>
        <p:txBody>
          <a:bodyPr>
            <a:spAutoFit/>
          </a:bodyPr>
          <a:lstStyle/>
          <a:p>
            <a:pPr eaLnBrk="0" hangingPunct="0">
              <a:spcBef>
                <a:spcPct val="50000"/>
              </a:spcBef>
              <a:defRPr/>
            </a:pPr>
            <a:r>
              <a:rPr lang="en-US" altLang="en-US" sz="1800" b="0">
                <a:solidFill>
                  <a:schemeClr val="bg2"/>
                </a:solidFill>
                <a:effectLst>
                  <a:outerShdw blurRad="38100" dist="38100" dir="2700000" algn="tl">
                    <a:srgbClr val="FFFFFF"/>
                  </a:outerShdw>
                </a:effectLst>
                <a:latin typeface="Arial" pitchFamily="34" charset="0"/>
                <a:cs typeface="+mn-cs"/>
              </a:rPr>
              <a:t>4.) Name the enclosure type that protects electronic equipment against water &amp; corrosion</a:t>
            </a:r>
            <a:endParaRPr lang="en-US" altLang="en-US" sz="2400" b="0">
              <a:solidFill>
                <a:srgbClr val="037C03"/>
              </a:solidFill>
              <a:effectLst>
                <a:outerShdw blurRad="38100" dist="38100" dir="2700000" algn="tl">
                  <a:srgbClr val="000000"/>
                </a:outerShdw>
              </a:effectLst>
              <a:latin typeface="Arial" pitchFamily="34" charset="0"/>
              <a:cs typeface="+mn-cs"/>
            </a:endParaRPr>
          </a:p>
        </p:txBody>
      </p:sp>
      <p:sp>
        <p:nvSpPr>
          <p:cNvPr id="106522" name="Text Box 26"/>
          <p:cNvSpPr txBox="1">
            <a:spLocks noChangeArrowheads="1"/>
          </p:cNvSpPr>
          <p:nvPr/>
        </p:nvSpPr>
        <p:spPr bwMode="auto">
          <a:xfrm>
            <a:off x="4727575" y="4098925"/>
            <a:ext cx="735013" cy="336550"/>
          </a:xfrm>
          <a:prstGeom prst="rect">
            <a:avLst/>
          </a:prstGeom>
          <a:noFill/>
          <a:ln w="12700">
            <a:noFill/>
            <a:miter lim="800000"/>
            <a:headEnd/>
            <a:tailEnd/>
          </a:ln>
          <a:effectLst/>
        </p:spPr>
        <p:txBody>
          <a:bodyPr wrap="none">
            <a:spAutoFit/>
          </a:bodyPr>
          <a:lstStyle/>
          <a:p>
            <a:pPr eaLnBrk="0" hangingPunct="0">
              <a:defRPr/>
            </a:pPr>
            <a:r>
              <a:rPr lang="en-US" altLang="en-US" sz="1600" b="0">
                <a:solidFill>
                  <a:srgbClr val="037C03"/>
                </a:solidFill>
                <a:effectLst>
                  <a:outerShdw blurRad="38100" dist="38100" dir="2700000" algn="tl">
                    <a:srgbClr val="000000"/>
                  </a:outerShdw>
                </a:effectLst>
                <a:latin typeface="Arial" pitchFamily="34" charset="0"/>
                <a:cs typeface="+mn-cs"/>
              </a:rPr>
              <a:t>TRUE</a:t>
            </a:r>
          </a:p>
        </p:txBody>
      </p:sp>
      <p:sp>
        <p:nvSpPr>
          <p:cNvPr id="106524" name="Text Box 28"/>
          <p:cNvSpPr txBox="1">
            <a:spLocks noChangeArrowheads="1"/>
          </p:cNvSpPr>
          <p:nvPr/>
        </p:nvSpPr>
        <p:spPr bwMode="auto">
          <a:xfrm>
            <a:off x="3146425" y="5089525"/>
            <a:ext cx="1074738" cy="336550"/>
          </a:xfrm>
          <a:prstGeom prst="rect">
            <a:avLst/>
          </a:prstGeom>
          <a:noFill/>
          <a:ln w="12700">
            <a:noFill/>
            <a:miter lim="800000"/>
            <a:headEnd/>
            <a:tailEnd/>
          </a:ln>
          <a:effectLst/>
        </p:spPr>
        <p:txBody>
          <a:bodyPr wrap="none">
            <a:spAutoFit/>
          </a:bodyPr>
          <a:lstStyle/>
          <a:p>
            <a:pPr eaLnBrk="0" hangingPunct="0">
              <a:spcBef>
                <a:spcPct val="50000"/>
              </a:spcBef>
              <a:defRPr/>
            </a:pPr>
            <a:r>
              <a:rPr lang="en-US" altLang="en-US" sz="1600" b="0">
                <a:solidFill>
                  <a:srgbClr val="037C03"/>
                </a:solidFill>
                <a:effectLst>
                  <a:outerShdw blurRad="38100" dist="38100" dir="2700000" algn="tl">
                    <a:srgbClr val="000000"/>
                  </a:outerShdw>
                </a:effectLst>
                <a:latin typeface="Arial" pitchFamily="34" charset="0"/>
                <a:cs typeface="+mn-cs"/>
              </a:rPr>
              <a:t>NEMA 4X</a:t>
            </a: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65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65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65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65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6522"/>
                                        </p:tgtEl>
                                        <p:attrNameLst>
                                          <p:attrName>style.visibility</p:attrName>
                                        </p:attrNameLst>
                                      </p:cBhvr>
                                      <p:to>
                                        <p:strVal val="visible"/>
                                      </p:to>
                                    </p:set>
                                    <p:anim calcmode="lin" valueType="num">
                                      <p:cBhvr additive="base">
                                        <p:cTn id="27" dur="500" fill="hold"/>
                                        <p:tgtEl>
                                          <p:spTgt spid="106522"/>
                                        </p:tgtEl>
                                        <p:attrNameLst>
                                          <p:attrName>ppt_x</p:attrName>
                                        </p:attrNameLst>
                                      </p:cBhvr>
                                      <p:tavLst>
                                        <p:tav tm="0">
                                          <p:val>
                                            <p:strVal val="1+#ppt_w/2"/>
                                          </p:val>
                                        </p:tav>
                                        <p:tav tm="100000">
                                          <p:val>
                                            <p:strVal val="#ppt_x"/>
                                          </p:val>
                                        </p:tav>
                                      </p:tavLst>
                                    </p:anim>
                                    <p:anim calcmode="lin" valueType="num">
                                      <p:cBhvr additive="base">
                                        <p:cTn id="28" dur="500" fill="hold"/>
                                        <p:tgtEl>
                                          <p:spTgt spid="10652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65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06524"/>
                                        </p:tgtEl>
                                        <p:attrNameLst>
                                          <p:attrName>style.visibility</p:attrName>
                                        </p:attrNameLst>
                                      </p:cBhvr>
                                      <p:to>
                                        <p:strVal val="visible"/>
                                      </p:to>
                                    </p:set>
                                    <p:anim calcmode="lin" valueType="num">
                                      <p:cBhvr additive="base">
                                        <p:cTn id="37" dur="500" fill="hold"/>
                                        <p:tgtEl>
                                          <p:spTgt spid="106524"/>
                                        </p:tgtEl>
                                        <p:attrNameLst>
                                          <p:attrName>ppt_x</p:attrName>
                                        </p:attrNameLst>
                                      </p:cBhvr>
                                      <p:tavLst>
                                        <p:tav tm="0">
                                          <p:val>
                                            <p:strVal val="1+#ppt_w/2"/>
                                          </p:val>
                                        </p:tav>
                                        <p:tav tm="100000">
                                          <p:val>
                                            <p:strVal val="#ppt_x"/>
                                          </p:val>
                                        </p:tav>
                                      </p:tavLst>
                                    </p:anim>
                                    <p:anim calcmode="lin" valueType="num">
                                      <p:cBhvr additive="base">
                                        <p:cTn id="38" dur="500" fill="hold"/>
                                        <p:tgtEl>
                                          <p:spTgt spid="1065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utoUpdateAnimBg="0"/>
      <p:bldP spid="106517" grpId="0" autoUpdateAnimBg="0"/>
      <p:bldP spid="106518" grpId="0" autoUpdateAnimBg="0"/>
      <p:bldP spid="106519" grpId="0" autoUpdateAnimBg="0"/>
      <p:bldP spid="106520" grpId="0" autoUpdateAnimBg="0"/>
      <p:bldP spid="106521" grpId="0" autoUpdateAnimBg="0"/>
      <p:bldP spid="106522" grpId="0" autoUpdateAnimBg="0"/>
      <p:bldP spid="10652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3B3D5110-CE66-4FAB-9E0D-6DE30EA71F2D}" type="slidenum">
              <a:rPr lang="en-US"/>
              <a:pPr>
                <a:defRPr/>
              </a:pPr>
              <a:t>66</a:t>
            </a:fld>
            <a:r>
              <a:rPr lang="en-US"/>
              <a:t> of 76</a:t>
            </a:r>
          </a:p>
        </p:txBody>
      </p:sp>
      <p:sp>
        <p:nvSpPr>
          <p:cNvPr id="312322" name="Rectangle 2"/>
          <p:cNvSpPr>
            <a:spLocks noChangeArrowheads="1"/>
          </p:cNvSpPr>
          <p:nvPr/>
        </p:nvSpPr>
        <p:spPr bwMode="auto">
          <a:xfrm>
            <a:off x="8459788" y="6540500"/>
            <a:ext cx="277812" cy="3048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12323" name="Rectangle 3"/>
          <p:cNvSpPr>
            <a:spLocks noChangeArrowheads="1"/>
          </p:cNvSpPr>
          <p:nvPr/>
        </p:nvSpPr>
        <p:spPr bwMode="auto">
          <a:xfrm>
            <a:off x="558800" y="1600200"/>
            <a:ext cx="8229600" cy="101282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hlink"/>
              </a:buClr>
              <a:buSzPct val="105000"/>
              <a:buFont typeface="Wingdings" pitchFamily="2" charset="2"/>
              <a:buNone/>
              <a:defRPr/>
            </a:pPr>
            <a:r>
              <a:rPr lang="en-US" altLang="en-US" sz="6000" dirty="0">
                <a:effectLst>
                  <a:outerShdw blurRad="38100" dist="38100" dir="2700000" algn="tl">
                    <a:srgbClr val="000000"/>
                  </a:outerShdw>
                </a:effectLst>
                <a:latin typeface="Arial" pitchFamily="34" charset="0"/>
                <a:cs typeface="+mn-cs"/>
              </a:rPr>
              <a:t>Questions???</a:t>
            </a:r>
            <a:r>
              <a:rPr lang="en-US" altLang="en-US" sz="2200" dirty="0">
                <a:effectLst>
                  <a:outerShdw blurRad="38100" dist="38100" dir="2700000" algn="tl">
                    <a:srgbClr val="000000"/>
                  </a:outerShdw>
                </a:effectLst>
                <a:latin typeface="Arial" pitchFamily="34" charset="0"/>
                <a:cs typeface="+mn-cs"/>
              </a:rPr>
              <a:t> </a:t>
            </a:r>
            <a:endParaRPr lang="en-US" altLang="en-US" sz="2200" dirty="0">
              <a:effectLst>
                <a:outerShdw blurRad="38100" dist="38100" dir="2700000" algn="tl">
                  <a:srgbClr val="000000"/>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20188" cy="1162050"/>
          </a:xfrm>
        </p:spPr>
        <p:txBody>
          <a:bodyPr/>
          <a:lstStyle/>
          <a:p>
            <a:pPr algn="ctr">
              <a:defRPr/>
            </a:pPr>
            <a:r>
              <a:rPr lang="en-US" altLang="en-US" sz="4800" smtClean="0"/>
              <a:t>VFD Principle No.1</a:t>
            </a:r>
          </a:p>
        </p:txBody>
      </p:sp>
      <p:sp>
        <p:nvSpPr>
          <p:cNvPr id="34819" name="Rectangle 3"/>
          <p:cNvSpPr>
            <a:spLocks noChangeArrowheads="1"/>
          </p:cNvSpPr>
          <p:nvPr/>
        </p:nvSpPr>
        <p:spPr bwMode="auto">
          <a:xfrm>
            <a:off x="644525" y="1430338"/>
            <a:ext cx="7783513" cy="819150"/>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The inverter changes AC power to DC power and then  changes it back to AC power</a:t>
            </a:r>
          </a:p>
        </p:txBody>
      </p:sp>
      <p:grpSp>
        <p:nvGrpSpPr>
          <p:cNvPr id="30723" name="Group 47"/>
          <p:cNvGrpSpPr>
            <a:grpSpLocks/>
          </p:cNvGrpSpPr>
          <p:nvPr/>
        </p:nvGrpSpPr>
        <p:grpSpPr bwMode="auto">
          <a:xfrm>
            <a:off x="1617663" y="5599113"/>
            <a:ext cx="5849937" cy="649287"/>
            <a:chOff x="1017" y="3353"/>
            <a:chExt cx="3685" cy="409"/>
          </a:xfrm>
        </p:grpSpPr>
        <p:sp>
          <p:nvSpPr>
            <p:cNvPr id="34820" name="Rectangle 4"/>
            <p:cNvSpPr>
              <a:spLocks noChangeArrowheads="1"/>
            </p:cNvSpPr>
            <p:nvPr/>
          </p:nvSpPr>
          <p:spPr bwMode="auto">
            <a:xfrm>
              <a:off x="1017" y="3360"/>
              <a:ext cx="688" cy="402"/>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3600" b="0">
                  <a:solidFill>
                    <a:schemeClr val="bg2"/>
                  </a:solidFill>
                  <a:effectLst>
                    <a:outerShdw blurRad="38100" dist="38100" dir="2700000" algn="tl">
                      <a:srgbClr val="FFFFFF"/>
                    </a:outerShdw>
                  </a:effectLst>
                  <a:latin typeface="Arial" pitchFamily="34" charset="0"/>
                  <a:cs typeface="+mn-cs"/>
                </a:rPr>
                <a:t>AC</a:t>
              </a:r>
            </a:p>
          </p:txBody>
        </p:sp>
        <p:sp>
          <p:nvSpPr>
            <p:cNvPr id="34821" name="Rectangle 5"/>
            <p:cNvSpPr>
              <a:spLocks noChangeArrowheads="1"/>
            </p:cNvSpPr>
            <p:nvPr/>
          </p:nvSpPr>
          <p:spPr bwMode="auto">
            <a:xfrm>
              <a:off x="4125" y="3353"/>
              <a:ext cx="577" cy="402"/>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3600" b="0">
                  <a:solidFill>
                    <a:schemeClr val="bg2"/>
                  </a:solidFill>
                  <a:effectLst>
                    <a:outerShdw blurRad="38100" dist="38100" dir="2700000" algn="tl">
                      <a:srgbClr val="FFFFFF"/>
                    </a:outerShdw>
                  </a:effectLst>
                  <a:latin typeface="Arial" pitchFamily="34" charset="0"/>
                  <a:cs typeface="+mn-cs"/>
                </a:rPr>
                <a:t>AC</a:t>
              </a:r>
            </a:p>
          </p:txBody>
        </p:sp>
        <p:sp>
          <p:nvSpPr>
            <p:cNvPr id="34822" name="Rectangle 6"/>
            <p:cNvSpPr>
              <a:spLocks noChangeArrowheads="1"/>
            </p:cNvSpPr>
            <p:nvPr/>
          </p:nvSpPr>
          <p:spPr bwMode="auto">
            <a:xfrm>
              <a:off x="2579" y="3356"/>
              <a:ext cx="577" cy="402"/>
            </a:xfrm>
            <a:prstGeom prst="rect">
              <a:avLst/>
            </a:prstGeom>
            <a:noFill/>
            <a:ln w="12700">
              <a:noFill/>
              <a:miter lim="800000"/>
              <a:headEnd/>
              <a:tailEnd/>
            </a:ln>
            <a:effectLst/>
          </p:spPr>
          <p:txBody>
            <a:bodyPr lIns="90488" tIns="44450" rIns="90488" bIns="44450">
              <a:spAutoFit/>
            </a:bodyPr>
            <a:lstStyle/>
            <a:p>
              <a:pPr eaLnBrk="0" hangingPunct="0">
                <a:spcBef>
                  <a:spcPct val="50000"/>
                </a:spcBef>
                <a:defRPr/>
              </a:pPr>
              <a:r>
                <a:rPr lang="en-US" altLang="en-US" sz="3600" b="0">
                  <a:solidFill>
                    <a:schemeClr val="bg2"/>
                  </a:solidFill>
                  <a:effectLst>
                    <a:outerShdw blurRad="38100" dist="38100" dir="2700000" algn="tl">
                      <a:srgbClr val="FFFFFF"/>
                    </a:outerShdw>
                  </a:effectLst>
                  <a:latin typeface="Arial" pitchFamily="34" charset="0"/>
                  <a:cs typeface="+mn-cs"/>
                </a:rPr>
                <a:t>DC</a:t>
              </a:r>
            </a:p>
          </p:txBody>
        </p:sp>
        <p:sp>
          <p:nvSpPr>
            <p:cNvPr id="34823" name="Line 7"/>
            <p:cNvSpPr>
              <a:spLocks noChangeShapeType="1"/>
            </p:cNvSpPr>
            <p:nvPr/>
          </p:nvSpPr>
          <p:spPr bwMode="auto">
            <a:xfrm>
              <a:off x="1568" y="3536"/>
              <a:ext cx="1008" cy="0"/>
            </a:xfrm>
            <a:prstGeom prst="line">
              <a:avLst/>
            </a:prstGeom>
            <a:noFill/>
            <a:ln w="508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24" name="Line 8"/>
            <p:cNvSpPr>
              <a:spLocks noChangeShapeType="1"/>
            </p:cNvSpPr>
            <p:nvPr/>
          </p:nvSpPr>
          <p:spPr bwMode="auto">
            <a:xfrm>
              <a:off x="3136" y="3528"/>
              <a:ext cx="1008" cy="0"/>
            </a:xfrm>
            <a:prstGeom prst="line">
              <a:avLst/>
            </a:prstGeom>
            <a:noFill/>
            <a:ln w="50800">
              <a:solidFill>
                <a:srgbClr val="CF0E30"/>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nvGrpSpPr>
          <p:cNvPr id="30724" name="Group 45"/>
          <p:cNvGrpSpPr>
            <a:grpSpLocks/>
          </p:cNvGrpSpPr>
          <p:nvPr/>
        </p:nvGrpSpPr>
        <p:grpSpPr bwMode="auto">
          <a:xfrm>
            <a:off x="1484313" y="2547938"/>
            <a:ext cx="6135687" cy="2786062"/>
            <a:chOff x="735" y="1512"/>
            <a:chExt cx="3865" cy="1755"/>
          </a:xfrm>
        </p:grpSpPr>
        <p:grpSp>
          <p:nvGrpSpPr>
            <p:cNvPr id="30725" name="Group 38"/>
            <p:cNvGrpSpPr>
              <a:grpSpLocks/>
            </p:cNvGrpSpPr>
            <p:nvPr/>
          </p:nvGrpSpPr>
          <p:grpSpPr bwMode="auto">
            <a:xfrm>
              <a:off x="735" y="1512"/>
              <a:ext cx="3865" cy="1755"/>
              <a:chOff x="735" y="1512"/>
              <a:chExt cx="3865" cy="1755"/>
            </a:xfrm>
          </p:grpSpPr>
          <p:pic>
            <p:nvPicPr>
              <p:cNvPr id="30732" name="Picture 9"/>
              <p:cNvPicPr>
                <a:picLocks noChangeArrowheads="1"/>
              </p:cNvPicPr>
              <p:nvPr/>
            </p:nvPicPr>
            <p:blipFill>
              <a:blip r:embed="rId4"/>
              <a:srcRect/>
              <a:stretch>
                <a:fillRect/>
              </a:stretch>
            </p:blipFill>
            <p:spPr bwMode="auto">
              <a:xfrm>
                <a:off x="735" y="1512"/>
                <a:ext cx="3865" cy="1755"/>
              </a:xfrm>
              <a:prstGeom prst="rect">
                <a:avLst/>
              </a:prstGeom>
              <a:noFill/>
              <a:ln w="12700">
                <a:noFill/>
                <a:miter lim="800000"/>
                <a:headEnd/>
                <a:tailEnd/>
              </a:ln>
            </p:spPr>
          </p:pic>
          <p:sp>
            <p:nvSpPr>
              <p:cNvPr id="34826" name="Oval 10"/>
              <p:cNvSpPr>
                <a:spLocks noChangeArrowheads="1"/>
              </p:cNvSpPr>
              <p:nvPr/>
            </p:nvSpPr>
            <p:spPr bwMode="auto">
              <a:xfrm>
                <a:off x="1969" y="1774"/>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27" name="Oval 11"/>
              <p:cNvSpPr>
                <a:spLocks noChangeArrowheads="1"/>
              </p:cNvSpPr>
              <p:nvPr/>
            </p:nvSpPr>
            <p:spPr bwMode="auto">
              <a:xfrm>
                <a:off x="2128" y="1771"/>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28" name="Oval 12"/>
              <p:cNvSpPr>
                <a:spLocks noChangeArrowheads="1"/>
              </p:cNvSpPr>
              <p:nvPr/>
            </p:nvSpPr>
            <p:spPr bwMode="auto">
              <a:xfrm>
                <a:off x="1810" y="2131"/>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29" name="Oval 13"/>
              <p:cNvSpPr>
                <a:spLocks noChangeArrowheads="1"/>
              </p:cNvSpPr>
              <p:nvPr/>
            </p:nvSpPr>
            <p:spPr bwMode="auto">
              <a:xfrm>
                <a:off x="1975" y="2296"/>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0" name="Oval 14"/>
              <p:cNvSpPr>
                <a:spLocks noChangeArrowheads="1"/>
              </p:cNvSpPr>
              <p:nvPr/>
            </p:nvSpPr>
            <p:spPr bwMode="auto">
              <a:xfrm>
                <a:off x="2137" y="2467"/>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1" name="Oval 15"/>
              <p:cNvSpPr>
                <a:spLocks noChangeArrowheads="1"/>
              </p:cNvSpPr>
              <p:nvPr/>
            </p:nvSpPr>
            <p:spPr bwMode="auto">
              <a:xfrm>
                <a:off x="1978" y="280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2" name="Oval 16"/>
              <p:cNvSpPr>
                <a:spLocks noChangeArrowheads="1"/>
              </p:cNvSpPr>
              <p:nvPr/>
            </p:nvSpPr>
            <p:spPr bwMode="auto">
              <a:xfrm>
                <a:off x="2137" y="2803"/>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3" name="Oval 17"/>
              <p:cNvSpPr>
                <a:spLocks noChangeArrowheads="1"/>
              </p:cNvSpPr>
              <p:nvPr/>
            </p:nvSpPr>
            <p:spPr bwMode="auto">
              <a:xfrm>
                <a:off x="2659" y="2803"/>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4" name="Oval 18"/>
              <p:cNvSpPr>
                <a:spLocks noChangeArrowheads="1"/>
              </p:cNvSpPr>
              <p:nvPr/>
            </p:nvSpPr>
            <p:spPr bwMode="auto">
              <a:xfrm>
                <a:off x="3169" y="2809"/>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5" name="Oval 19"/>
              <p:cNvSpPr>
                <a:spLocks noChangeArrowheads="1"/>
              </p:cNvSpPr>
              <p:nvPr/>
            </p:nvSpPr>
            <p:spPr bwMode="auto">
              <a:xfrm>
                <a:off x="3280" y="281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6" name="Oval 20"/>
              <p:cNvSpPr>
                <a:spLocks noChangeArrowheads="1"/>
              </p:cNvSpPr>
              <p:nvPr/>
            </p:nvSpPr>
            <p:spPr bwMode="auto">
              <a:xfrm>
                <a:off x="3160" y="2488"/>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7" name="Oval 21"/>
              <p:cNvSpPr>
                <a:spLocks noChangeArrowheads="1"/>
              </p:cNvSpPr>
              <p:nvPr/>
            </p:nvSpPr>
            <p:spPr bwMode="auto">
              <a:xfrm>
                <a:off x="3160" y="2086"/>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8" name="Oval 22"/>
              <p:cNvSpPr>
                <a:spLocks noChangeArrowheads="1"/>
              </p:cNvSpPr>
              <p:nvPr/>
            </p:nvSpPr>
            <p:spPr bwMode="auto">
              <a:xfrm>
                <a:off x="3160" y="215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39" name="Oval 23"/>
              <p:cNvSpPr>
                <a:spLocks noChangeArrowheads="1"/>
              </p:cNvSpPr>
              <p:nvPr/>
            </p:nvSpPr>
            <p:spPr bwMode="auto">
              <a:xfrm>
                <a:off x="3511" y="2485"/>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0" name="Oval 24"/>
              <p:cNvSpPr>
                <a:spLocks noChangeArrowheads="1"/>
              </p:cNvSpPr>
              <p:nvPr/>
            </p:nvSpPr>
            <p:spPr bwMode="auto">
              <a:xfrm>
                <a:off x="3634" y="2809"/>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1" name="Oval 25"/>
              <p:cNvSpPr>
                <a:spLocks noChangeArrowheads="1"/>
              </p:cNvSpPr>
              <p:nvPr/>
            </p:nvSpPr>
            <p:spPr bwMode="auto">
              <a:xfrm>
                <a:off x="3514" y="281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2" name="Oval 26"/>
              <p:cNvSpPr>
                <a:spLocks noChangeArrowheads="1"/>
              </p:cNvSpPr>
              <p:nvPr/>
            </p:nvSpPr>
            <p:spPr bwMode="auto">
              <a:xfrm>
                <a:off x="3850" y="2488"/>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3" name="Oval 27"/>
              <p:cNvSpPr>
                <a:spLocks noChangeArrowheads="1"/>
              </p:cNvSpPr>
              <p:nvPr/>
            </p:nvSpPr>
            <p:spPr bwMode="auto">
              <a:xfrm>
                <a:off x="3847" y="2404"/>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4" name="Oval 28"/>
              <p:cNvSpPr>
                <a:spLocks noChangeArrowheads="1"/>
              </p:cNvSpPr>
              <p:nvPr/>
            </p:nvSpPr>
            <p:spPr bwMode="auto">
              <a:xfrm>
                <a:off x="3850" y="281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5" name="Oval 29"/>
              <p:cNvSpPr>
                <a:spLocks noChangeArrowheads="1"/>
              </p:cNvSpPr>
              <p:nvPr/>
            </p:nvSpPr>
            <p:spPr bwMode="auto">
              <a:xfrm>
                <a:off x="3505" y="2278"/>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6" name="Oval 30"/>
              <p:cNvSpPr>
                <a:spLocks noChangeArrowheads="1"/>
              </p:cNvSpPr>
              <p:nvPr/>
            </p:nvSpPr>
            <p:spPr bwMode="auto">
              <a:xfrm>
                <a:off x="3508" y="2083"/>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7" name="Oval 31"/>
              <p:cNvSpPr>
                <a:spLocks noChangeArrowheads="1"/>
              </p:cNvSpPr>
              <p:nvPr/>
            </p:nvSpPr>
            <p:spPr bwMode="auto">
              <a:xfrm>
                <a:off x="3844" y="20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8" name="Oval 32"/>
              <p:cNvSpPr>
                <a:spLocks noChangeArrowheads="1"/>
              </p:cNvSpPr>
              <p:nvPr/>
            </p:nvSpPr>
            <p:spPr bwMode="auto">
              <a:xfrm>
                <a:off x="3841"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49" name="Oval 33"/>
              <p:cNvSpPr>
                <a:spLocks noChangeArrowheads="1"/>
              </p:cNvSpPr>
              <p:nvPr/>
            </p:nvSpPr>
            <p:spPr bwMode="auto">
              <a:xfrm>
                <a:off x="3622" y="1777"/>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0" name="Oval 34"/>
              <p:cNvSpPr>
                <a:spLocks noChangeArrowheads="1"/>
              </p:cNvSpPr>
              <p:nvPr/>
            </p:nvSpPr>
            <p:spPr bwMode="auto">
              <a:xfrm>
                <a:off x="3502"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1" name="Oval 35"/>
              <p:cNvSpPr>
                <a:spLocks noChangeArrowheads="1"/>
              </p:cNvSpPr>
              <p:nvPr/>
            </p:nvSpPr>
            <p:spPr bwMode="auto">
              <a:xfrm>
                <a:off x="3271" y="1774"/>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2" name="Oval 36"/>
              <p:cNvSpPr>
                <a:spLocks noChangeArrowheads="1"/>
              </p:cNvSpPr>
              <p:nvPr/>
            </p:nvSpPr>
            <p:spPr bwMode="auto">
              <a:xfrm>
                <a:off x="3160"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3" name="Oval 37"/>
              <p:cNvSpPr>
                <a:spLocks noChangeArrowheads="1"/>
              </p:cNvSpPr>
              <p:nvPr/>
            </p:nvSpPr>
            <p:spPr bwMode="auto">
              <a:xfrm>
                <a:off x="2644"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34855" name="AutoShape 39"/>
            <p:cNvSpPr>
              <a:spLocks noChangeArrowheads="1"/>
            </p:cNvSpPr>
            <p:nvPr/>
          </p:nvSpPr>
          <p:spPr bwMode="auto">
            <a:xfrm rot="7620000">
              <a:off x="3814" y="1990"/>
              <a:ext cx="49" cy="51"/>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6" name="AutoShape 40"/>
            <p:cNvSpPr>
              <a:spLocks noChangeArrowheads="1"/>
            </p:cNvSpPr>
            <p:nvPr/>
          </p:nvSpPr>
          <p:spPr bwMode="auto">
            <a:xfrm rot="7620000">
              <a:off x="3478" y="1990"/>
              <a:ext cx="49" cy="51"/>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7" name="AutoShape 41"/>
            <p:cNvSpPr>
              <a:spLocks noChangeArrowheads="1"/>
            </p:cNvSpPr>
            <p:nvPr/>
          </p:nvSpPr>
          <p:spPr bwMode="auto">
            <a:xfrm rot="7620000">
              <a:off x="3134" y="1990"/>
              <a:ext cx="49" cy="51"/>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8" name="AutoShape 42"/>
            <p:cNvSpPr>
              <a:spLocks noChangeArrowheads="1"/>
            </p:cNvSpPr>
            <p:nvPr/>
          </p:nvSpPr>
          <p:spPr bwMode="auto">
            <a:xfrm rot="7620000">
              <a:off x="3142" y="2690"/>
              <a:ext cx="49" cy="51"/>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59" name="AutoShape 43"/>
            <p:cNvSpPr>
              <a:spLocks noChangeArrowheads="1"/>
            </p:cNvSpPr>
            <p:nvPr/>
          </p:nvSpPr>
          <p:spPr bwMode="auto">
            <a:xfrm rot="7620000">
              <a:off x="3490" y="2698"/>
              <a:ext cx="49" cy="51"/>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60" name="AutoShape 44"/>
            <p:cNvSpPr>
              <a:spLocks noChangeArrowheads="1"/>
            </p:cNvSpPr>
            <p:nvPr/>
          </p:nvSpPr>
          <p:spPr bwMode="auto">
            <a:xfrm rot="7620000">
              <a:off x="3830" y="2686"/>
              <a:ext cx="49" cy="51"/>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0" y="0"/>
            <a:ext cx="7772400" cy="1162050"/>
          </a:xfrm>
        </p:spPr>
        <p:txBody>
          <a:bodyPr/>
          <a:lstStyle/>
          <a:p>
            <a:pPr algn="ctr">
              <a:defRPr/>
            </a:pPr>
            <a:r>
              <a:rPr lang="en-US" altLang="en-US" sz="4800" smtClean="0"/>
              <a:t>Converter Section</a:t>
            </a:r>
          </a:p>
        </p:txBody>
      </p:sp>
      <p:sp>
        <p:nvSpPr>
          <p:cNvPr id="131075" name="Rectangle 3"/>
          <p:cNvSpPr>
            <a:spLocks noChangeArrowheads="1"/>
          </p:cNvSpPr>
          <p:nvPr/>
        </p:nvSpPr>
        <p:spPr bwMode="auto">
          <a:xfrm>
            <a:off x="114300" y="2116138"/>
            <a:ext cx="9144000" cy="1731962"/>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Made up of diodes that convert input AC voltage to DC voltage</a:t>
            </a:r>
            <a:br>
              <a:rPr lang="en-US" altLang="en-US" sz="2400" b="0">
                <a:solidFill>
                  <a:schemeClr val="bg2"/>
                </a:solidFill>
                <a:effectLst>
                  <a:outerShdw blurRad="38100" dist="38100" dir="2700000" algn="tl">
                    <a:srgbClr val="FFFFFF"/>
                  </a:outerShdw>
                </a:effectLst>
                <a:latin typeface="Arial" pitchFamily="34" charset="0"/>
                <a:cs typeface="+mn-cs"/>
              </a:rPr>
            </a:br>
            <a:r>
              <a:rPr lang="en-US" altLang="en-US" sz="2400" b="0">
                <a:solidFill>
                  <a:schemeClr val="bg2"/>
                </a:solidFill>
                <a:effectLst>
                  <a:outerShdw blurRad="38100" dist="38100" dir="2700000" algn="tl">
                    <a:srgbClr val="FFFFFF"/>
                  </a:outerShdw>
                </a:effectLst>
                <a:latin typeface="Arial" pitchFamily="34" charset="0"/>
                <a:cs typeface="+mn-cs"/>
              </a:rPr>
              <a:t/>
            </a:r>
            <a:br>
              <a:rPr lang="en-US" altLang="en-US" sz="2400" b="0">
                <a:solidFill>
                  <a:schemeClr val="bg2"/>
                </a:solidFill>
                <a:effectLst>
                  <a:outerShdw blurRad="38100" dist="38100" dir="2700000" algn="tl">
                    <a:srgbClr val="FFFFFF"/>
                  </a:outerShdw>
                </a:effectLst>
                <a:latin typeface="Arial" pitchFamily="34" charset="0"/>
                <a:cs typeface="+mn-cs"/>
              </a:rPr>
            </a:br>
            <a:endParaRPr lang="en-US" altLang="en-US" sz="2400" b="0">
              <a:solidFill>
                <a:schemeClr val="bg2"/>
              </a:solidFill>
              <a:effectLst>
                <a:outerShdw blurRad="38100" dist="38100" dir="2700000" algn="tl">
                  <a:srgbClr val="FFFFFF"/>
                </a:outerShdw>
              </a:effectLst>
              <a:latin typeface="Arial" pitchFamily="34" charset="0"/>
              <a:cs typeface="+mn-cs"/>
            </a:endParaRPr>
          </a:p>
          <a:p>
            <a:pPr eaLnBrk="0" hangingPunct="0">
              <a:spcBef>
                <a:spcPct val="50000"/>
              </a:spcBef>
              <a:buClr>
                <a:schemeClr val="accent1"/>
              </a:buClr>
              <a:buSzPct val="75000"/>
              <a:buFont typeface="Monotype Sorts" pitchFamily="2" charset="2"/>
              <a:buNone/>
              <a:defRPr/>
            </a:pPr>
            <a:r>
              <a:rPr lang="en-US" altLang="en-US" sz="2400" b="0">
                <a:solidFill>
                  <a:schemeClr val="bg2"/>
                </a:solidFill>
                <a:effectLst>
                  <a:outerShdw blurRad="38100" dist="38100" dir="2700000" algn="tl">
                    <a:srgbClr val="FFFFFF"/>
                  </a:outerShdw>
                </a:effectLst>
                <a:latin typeface="Arial" pitchFamily="34" charset="0"/>
                <a:cs typeface="+mn-cs"/>
              </a:rPr>
              <a:t> </a:t>
            </a:r>
          </a:p>
        </p:txBody>
      </p:sp>
      <p:pic>
        <p:nvPicPr>
          <p:cNvPr id="32771" name="Picture 19"/>
          <p:cNvPicPr>
            <a:picLocks noChangeArrowheads="1"/>
          </p:cNvPicPr>
          <p:nvPr/>
        </p:nvPicPr>
        <p:blipFill>
          <a:blip r:embed="rId4"/>
          <a:srcRect/>
          <a:stretch>
            <a:fillRect/>
          </a:stretch>
        </p:blipFill>
        <p:spPr bwMode="auto">
          <a:xfrm>
            <a:off x="5238750" y="3305175"/>
            <a:ext cx="3257550" cy="2349500"/>
          </a:xfrm>
          <a:prstGeom prst="rect">
            <a:avLst/>
          </a:prstGeom>
          <a:noFill/>
          <a:ln w="12700">
            <a:noFill/>
            <a:miter lim="800000"/>
            <a:headEnd/>
            <a:tailEnd/>
          </a:ln>
        </p:spPr>
      </p:pic>
      <p:grpSp>
        <p:nvGrpSpPr>
          <p:cNvPr id="32772" name="Group 21"/>
          <p:cNvGrpSpPr>
            <a:grpSpLocks/>
          </p:cNvGrpSpPr>
          <p:nvPr/>
        </p:nvGrpSpPr>
        <p:grpSpPr bwMode="auto">
          <a:xfrm>
            <a:off x="279400" y="2955925"/>
            <a:ext cx="3841750" cy="3338513"/>
            <a:chOff x="2900" y="1968"/>
            <a:chExt cx="2576" cy="2251"/>
          </a:xfrm>
        </p:grpSpPr>
        <p:pic>
          <p:nvPicPr>
            <p:cNvPr id="32781" name="Picture 22"/>
            <p:cNvPicPr>
              <a:picLocks noChangeArrowheads="1"/>
            </p:cNvPicPr>
            <p:nvPr/>
          </p:nvPicPr>
          <p:blipFill>
            <a:blip r:embed="rId5"/>
            <a:srcRect/>
            <a:stretch>
              <a:fillRect/>
            </a:stretch>
          </p:blipFill>
          <p:spPr bwMode="auto">
            <a:xfrm>
              <a:off x="2955" y="1968"/>
              <a:ext cx="2514" cy="1995"/>
            </a:xfrm>
            <a:prstGeom prst="rect">
              <a:avLst/>
            </a:prstGeom>
            <a:noFill/>
            <a:ln w="12700">
              <a:noFill/>
              <a:miter lim="800000"/>
              <a:headEnd/>
              <a:tailEnd/>
            </a:ln>
          </p:spPr>
        </p:pic>
        <p:sp>
          <p:nvSpPr>
            <p:cNvPr id="32782" name="Rectangle 23"/>
            <p:cNvSpPr>
              <a:spLocks noChangeArrowheads="1"/>
            </p:cNvSpPr>
            <p:nvPr/>
          </p:nvSpPr>
          <p:spPr bwMode="auto">
            <a:xfrm>
              <a:off x="2979" y="2007"/>
              <a:ext cx="353" cy="584"/>
            </a:xfrm>
            <a:prstGeom prst="rect">
              <a:avLst/>
            </a:prstGeom>
            <a:noFill/>
            <a:ln w="12700">
              <a:noFill/>
              <a:miter lim="800000"/>
              <a:headEnd/>
              <a:tailEnd/>
            </a:ln>
          </p:spPr>
          <p:txBody>
            <a:bodyPr lIns="87313" tIns="44450" rIns="87313" bIns="44450">
              <a:spAutoFit/>
            </a:bodyPr>
            <a:lstStyle/>
            <a:p>
              <a:pPr defTabSz="825500" eaLnBrk="0" hangingPunct="0">
                <a:spcBef>
                  <a:spcPct val="50000"/>
                </a:spcBef>
              </a:pPr>
              <a:r>
                <a:rPr lang="en-US" altLang="en-US" sz="5100" b="0">
                  <a:solidFill>
                    <a:schemeClr val="bg2"/>
                  </a:solidFill>
                </a:rPr>
                <a:t>+</a:t>
              </a:r>
            </a:p>
          </p:txBody>
        </p:sp>
        <p:sp>
          <p:nvSpPr>
            <p:cNvPr id="32783" name="Rectangle 24"/>
            <p:cNvSpPr>
              <a:spLocks noChangeArrowheads="1"/>
            </p:cNvSpPr>
            <p:nvPr/>
          </p:nvSpPr>
          <p:spPr bwMode="auto">
            <a:xfrm>
              <a:off x="3047" y="3592"/>
              <a:ext cx="295" cy="585"/>
            </a:xfrm>
            <a:prstGeom prst="rect">
              <a:avLst/>
            </a:prstGeom>
            <a:noFill/>
            <a:ln w="12700">
              <a:noFill/>
              <a:miter lim="800000"/>
              <a:headEnd/>
              <a:tailEnd/>
            </a:ln>
          </p:spPr>
          <p:txBody>
            <a:bodyPr lIns="87313" tIns="44450" rIns="87313" bIns="44450">
              <a:spAutoFit/>
            </a:bodyPr>
            <a:lstStyle/>
            <a:p>
              <a:pPr defTabSz="825500" eaLnBrk="0" hangingPunct="0">
                <a:spcBef>
                  <a:spcPct val="50000"/>
                </a:spcBef>
              </a:pPr>
              <a:r>
                <a:rPr lang="en-US" altLang="en-US" sz="5100" b="0" i="0">
                  <a:solidFill>
                    <a:schemeClr val="bg2"/>
                  </a:solidFill>
                </a:rPr>
                <a:t>-</a:t>
              </a:r>
            </a:p>
          </p:txBody>
        </p:sp>
        <p:sp>
          <p:nvSpPr>
            <p:cNvPr id="32784" name="Rectangle 25"/>
            <p:cNvSpPr>
              <a:spLocks noChangeArrowheads="1"/>
            </p:cNvSpPr>
            <p:nvPr/>
          </p:nvSpPr>
          <p:spPr bwMode="auto">
            <a:xfrm>
              <a:off x="2900" y="3984"/>
              <a:ext cx="2576" cy="235"/>
            </a:xfrm>
            <a:prstGeom prst="rect">
              <a:avLst/>
            </a:prstGeom>
            <a:noFill/>
            <a:ln w="12700">
              <a:noFill/>
              <a:miter lim="800000"/>
              <a:headEnd/>
              <a:tailEnd/>
            </a:ln>
          </p:spPr>
          <p:txBody>
            <a:bodyPr lIns="87313" tIns="44450" rIns="87313" bIns="44450">
              <a:spAutoFit/>
            </a:bodyPr>
            <a:lstStyle/>
            <a:p>
              <a:pPr algn="ctr" defTabSz="825500" eaLnBrk="0" hangingPunct="0">
                <a:spcBef>
                  <a:spcPct val="50000"/>
                </a:spcBef>
              </a:pPr>
              <a:r>
                <a:rPr lang="en-US" altLang="en-US" sz="1700" b="0" i="0">
                  <a:solidFill>
                    <a:schemeClr val="bg2"/>
                  </a:solidFill>
                </a:rPr>
                <a:t>Schematic diagram </a:t>
              </a:r>
            </a:p>
          </p:txBody>
        </p:sp>
      </p:grpSp>
      <p:grpSp>
        <p:nvGrpSpPr>
          <p:cNvPr id="32773" name="Group 26"/>
          <p:cNvGrpSpPr>
            <a:grpSpLocks/>
          </p:cNvGrpSpPr>
          <p:nvPr/>
        </p:nvGrpSpPr>
        <p:grpSpPr bwMode="auto">
          <a:xfrm>
            <a:off x="60325" y="190500"/>
            <a:ext cx="1301750" cy="1681163"/>
            <a:chOff x="314" y="2621"/>
            <a:chExt cx="820" cy="1059"/>
          </a:xfrm>
        </p:grpSpPr>
        <p:sp>
          <p:nvSpPr>
            <p:cNvPr id="32774" name="Rectangle 27"/>
            <p:cNvSpPr>
              <a:spLocks noChangeArrowheads="1"/>
            </p:cNvSpPr>
            <p:nvPr/>
          </p:nvSpPr>
          <p:spPr bwMode="auto">
            <a:xfrm>
              <a:off x="335" y="3470"/>
              <a:ext cx="745" cy="21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600" b="0" i="0">
                  <a:solidFill>
                    <a:schemeClr val="bg2"/>
                  </a:solidFill>
                </a:rPr>
                <a:t>Anode (+)</a:t>
              </a:r>
            </a:p>
          </p:txBody>
        </p:sp>
        <p:sp>
          <p:nvSpPr>
            <p:cNvPr id="32775" name="Rectangle 28"/>
            <p:cNvSpPr>
              <a:spLocks noChangeArrowheads="1"/>
            </p:cNvSpPr>
            <p:nvPr/>
          </p:nvSpPr>
          <p:spPr bwMode="auto">
            <a:xfrm>
              <a:off x="314" y="2621"/>
              <a:ext cx="820" cy="210"/>
            </a:xfrm>
            <a:prstGeom prst="rect">
              <a:avLst/>
            </a:prstGeom>
            <a:noFill/>
            <a:ln w="12700">
              <a:noFill/>
              <a:miter lim="800000"/>
              <a:headEnd/>
              <a:tailEnd/>
            </a:ln>
          </p:spPr>
          <p:txBody>
            <a:bodyPr lIns="90488" tIns="44450" rIns="90488" bIns="44450">
              <a:spAutoFit/>
            </a:bodyPr>
            <a:lstStyle/>
            <a:p>
              <a:pPr algn="ctr" eaLnBrk="0" hangingPunct="0">
                <a:spcBef>
                  <a:spcPct val="50000"/>
                </a:spcBef>
              </a:pPr>
              <a:r>
                <a:rPr lang="en-US" altLang="en-US" sz="1600" b="0" i="0">
                  <a:solidFill>
                    <a:schemeClr val="bg2"/>
                  </a:solidFill>
                </a:rPr>
                <a:t>Cathode (-)</a:t>
              </a:r>
            </a:p>
          </p:txBody>
        </p:sp>
        <p:grpSp>
          <p:nvGrpSpPr>
            <p:cNvPr id="32776" name="Group 29"/>
            <p:cNvGrpSpPr>
              <a:grpSpLocks/>
            </p:cNvGrpSpPr>
            <p:nvPr/>
          </p:nvGrpSpPr>
          <p:grpSpPr bwMode="auto">
            <a:xfrm>
              <a:off x="570" y="2851"/>
              <a:ext cx="258" cy="575"/>
              <a:chOff x="570" y="2851"/>
              <a:chExt cx="258" cy="575"/>
            </a:xfrm>
          </p:grpSpPr>
          <p:sp>
            <p:nvSpPr>
              <p:cNvPr id="131102" name="Line 30"/>
              <p:cNvSpPr>
                <a:spLocks noChangeShapeType="1"/>
              </p:cNvSpPr>
              <p:nvPr/>
            </p:nvSpPr>
            <p:spPr bwMode="auto">
              <a:xfrm>
                <a:off x="698" y="2851"/>
                <a:ext cx="4" cy="575"/>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nvGrpSpPr>
              <p:cNvPr id="32778" name="Group 31"/>
              <p:cNvGrpSpPr>
                <a:grpSpLocks/>
              </p:cNvGrpSpPr>
              <p:nvPr/>
            </p:nvGrpSpPr>
            <p:grpSpPr bwMode="auto">
              <a:xfrm>
                <a:off x="570" y="3078"/>
                <a:ext cx="258" cy="169"/>
                <a:chOff x="570" y="3078"/>
                <a:chExt cx="258" cy="169"/>
              </a:xfrm>
            </p:grpSpPr>
            <p:sp>
              <p:nvSpPr>
                <p:cNvPr id="131104" name="AutoShape 32"/>
                <p:cNvSpPr>
                  <a:spLocks noChangeArrowheads="1"/>
                </p:cNvSpPr>
                <p:nvPr/>
              </p:nvSpPr>
              <p:spPr bwMode="auto">
                <a:xfrm>
                  <a:off x="574" y="3082"/>
                  <a:ext cx="250" cy="165"/>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1105" name="Line 33"/>
                <p:cNvSpPr>
                  <a:spLocks noChangeShapeType="1"/>
                </p:cNvSpPr>
                <p:nvPr/>
              </p:nvSpPr>
              <p:spPr bwMode="auto">
                <a:xfrm>
                  <a:off x="570" y="3078"/>
                  <a:ext cx="258" cy="0"/>
                </a:xfrm>
                <a:prstGeom prst="line">
                  <a:avLst/>
                </a:prstGeom>
                <a:noFill/>
                <a:ln w="254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gr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762000" y="-76200"/>
            <a:ext cx="7772400" cy="1162050"/>
          </a:xfrm>
        </p:spPr>
        <p:txBody>
          <a:bodyPr/>
          <a:lstStyle/>
          <a:p>
            <a:pPr algn="ctr">
              <a:defRPr/>
            </a:pPr>
            <a:r>
              <a:rPr lang="en-US" altLang="en-US" sz="4800" smtClean="0"/>
              <a:t>DC Bus</a:t>
            </a:r>
          </a:p>
        </p:txBody>
      </p:sp>
      <p:sp>
        <p:nvSpPr>
          <p:cNvPr id="133123" name="Rectangle 3"/>
          <p:cNvSpPr>
            <a:spLocks noChangeArrowheads="1"/>
          </p:cNvSpPr>
          <p:nvPr/>
        </p:nvSpPr>
        <p:spPr bwMode="auto">
          <a:xfrm>
            <a:off x="438150" y="1544638"/>
            <a:ext cx="8513763" cy="1001712"/>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accent1"/>
              </a:buClr>
              <a:buSzPct val="75000"/>
              <a:buFont typeface="Monotype Sorts" pitchFamily="2" charset="2"/>
              <a:buChar char="n"/>
              <a:defRPr/>
            </a:pPr>
            <a:r>
              <a:rPr lang="en-US" altLang="en-US" sz="2400" b="0">
                <a:solidFill>
                  <a:schemeClr val="bg2"/>
                </a:solidFill>
                <a:effectLst>
                  <a:outerShdw blurRad="38100" dist="38100" dir="2700000" algn="tl">
                    <a:srgbClr val="FFFFFF"/>
                  </a:outerShdw>
                </a:effectLst>
                <a:latin typeface="Arial" pitchFamily="34" charset="0"/>
                <a:cs typeface="+mn-cs"/>
              </a:rPr>
              <a:t> Made up of capacitors used to smooth &amp; store DC voltage</a:t>
            </a:r>
          </a:p>
          <a:p>
            <a:pPr eaLnBrk="0" hangingPunct="0">
              <a:spcBef>
                <a:spcPct val="50000"/>
              </a:spcBef>
              <a:buClr>
                <a:schemeClr val="accent1"/>
              </a:buClr>
              <a:buSzPct val="75000"/>
              <a:buFont typeface="Monotype Sorts" pitchFamily="2" charset="2"/>
              <a:buNone/>
              <a:defRPr/>
            </a:pPr>
            <a:r>
              <a:rPr lang="en-US" altLang="en-US" sz="2400" b="0">
                <a:solidFill>
                  <a:schemeClr val="bg2"/>
                </a:solidFill>
                <a:effectLst>
                  <a:outerShdw blurRad="38100" dist="38100" dir="2700000" algn="tl">
                    <a:srgbClr val="FFFFFF"/>
                  </a:outerShdw>
                </a:effectLst>
                <a:latin typeface="Arial" pitchFamily="34" charset="0"/>
                <a:cs typeface="+mn-cs"/>
              </a:rPr>
              <a:t> </a:t>
            </a:r>
          </a:p>
        </p:txBody>
      </p:sp>
      <p:pic>
        <p:nvPicPr>
          <p:cNvPr id="34819" name="Picture 11"/>
          <p:cNvPicPr>
            <a:picLocks noChangeArrowheads="1"/>
          </p:cNvPicPr>
          <p:nvPr/>
        </p:nvPicPr>
        <p:blipFill>
          <a:blip r:embed="rId4"/>
          <a:srcRect/>
          <a:stretch>
            <a:fillRect/>
          </a:stretch>
        </p:blipFill>
        <p:spPr bwMode="auto">
          <a:xfrm>
            <a:off x="4029075" y="4924425"/>
            <a:ext cx="882650" cy="1819275"/>
          </a:xfrm>
          <a:prstGeom prst="rect">
            <a:avLst/>
          </a:prstGeom>
          <a:noFill/>
          <a:ln w="12700">
            <a:noFill/>
            <a:miter lim="800000"/>
            <a:headEnd/>
            <a:tailEnd/>
          </a:ln>
        </p:spPr>
      </p:pic>
      <p:grpSp>
        <p:nvGrpSpPr>
          <p:cNvPr id="34820" name="Group 61"/>
          <p:cNvGrpSpPr>
            <a:grpSpLocks/>
          </p:cNvGrpSpPr>
          <p:nvPr/>
        </p:nvGrpSpPr>
        <p:grpSpPr bwMode="auto">
          <a:xfrm>
            <a:off x="65088" y="5703888"/>
            <a:ext cx="684212" cy="1071562"/>
            <a:chOff x="785" y="2705"/>
            <a:chExt cx="479" cy="783"/>
          </a:xfrm>
        </p:grpSpPr>
        <p:sp>
          <p:nvSpPr>
            <p:cNvPr id="133134" name="Line 14"/>
            <p:cNvSpPr>
              <a:spLocks noChangeShapeType="1"/>
            </p:cNvSpPr>
            <p:nvPr/>
          </p:nvSpPr>
          <p:spPr bwMode="auto">
            <a:xfrm>
              <a:off x="884" y="3024"/>
              <a:ext cx="380"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35" name="Arc 15"/>
            <p:cNvSpPr>
              <a:spLocks/>
            </p:cNvSpPr>
            <p:nvPr/>
          </p:nvSpPr>
          <p:spPr bwMode="auto">
            <a:xfrm>
              <a:off x="1062" y="3123"/>
              <a:ext cx="202" cy="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36" name="Arc 16"/>
            <p:cNvSpPr>
              <a:spLocks/>
            </p:cNvSpPr>
            <p:nvPr/>
          </p:nvSpPr>
          <p:spPr bwMode="auto">
            <a:xfrm>
              <a:off x="889" y="3123"/>
              <a:ext cx="160" cy="94"/>
            </a:xfrm>
            <a:custGeom>
              <a:avLst/>
              <a:gdLst>
                <a:gd name="G0" fmla="+- 21600 0 0"/>
                <a:gd name="G1" fmla="+- 21600 0 0"/>
                <a:gd name="G2" fmla="+- 21600 0 0"/>
                <a:gd name="T0" fmla="*/ 0 w 21600"/>
                <a:gd name="T1" fmla="*/ 21600 h 21600"/>
                <a:gd name="T2" fmla="*/ 21507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6"/>
                    <a:pt x="9614" y="51"/>
                    <a:pt x="21507" y="0"/>
                  </a:cubicBezTo>
                </a:path>
                <a:path w="21600" h="21600" stroke="0" extrusionOk="0">
                  <a:moveTo>
                    <a:pt x="0" y="21600"/>
                  </a:moveTo>
                  <a:cubicBezTo>
                    <a:pt x="0" y="9706"/>
                    <a:pt x="9614" y="51"/>
                    <a:pt x="21507" y="0"/>
                  </a:cubicBezTo>
                  <a:lnTo>
                    <a:pt x="21600" y="21600"/>
                  </a:lnTo>
                  <a:close/>
                </a:path>
              </a:pathLst>
            </a:custGeom>
            <a:noFill/>
            <a:ln w="25400" cap="rnd">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37" name="Line 17"/>
            <p:cNvSpPr>
              <a:spLocks noChangeShapeType="1"/>
            </p:cNvSpPr>
            <p:nvPr/>
          </p:nvSpPr>
          <p:spPr bwMode="auto">
            <a:xfrm flipV="1">
              <a:off x="1072" y="2828"/>
              <a:ext cx="0" cy="196"/>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38" name="Line 18"/>
            <p:cNvSpPr>
              <a:spLocks noChangeShapeType="1"/>
            </p:cNvSpPr>
            <p:nvPr/>
          </p:nvSpPr>
          <p:spPr bwMode="auto">
            <a:xfrm>
              <a:off x="1072" y="3126"/>
              <a:ext cx="0" cy="362"/>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34870" name="Rectangle 19"/>
            <p:cNvSpPr>
              <a:spLocks noChangeArrowheads="1"/>
            </p:cNvSpPr>
            <p:nvPr/>
          </p:nvSpPr>
          <p:spPr bwMode="auto">
            <a:xfrm>
              <a:off x="785" y="2705"/>
              <a:ext cx="190" cy="421"/>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3200" i="0">
                  <a:solidFill>
                    <a:schemeClr val="bg2"/>
                  </a:solidFill>
                </a:rPr>
                <a:t>+</a:t>
              </a:r>
            </a:p>
          </p:txBody>
        </p:sp>
      </p:grpSp>
      <p:grpSp>
        <p:nvGrpSpPr>
          <p:cNvPr id="34821" name="Group 60"/>
          <p:cNvGrpSpPr>
            <a:grpSpLocks/>
          </p:cNvGrpSpPr>
          <p:nvPr/>
        </p:nvGrpSpPr>
        <p:grpSpPr bwMode="auto">
          <a:xfrm>
            <a:off x="8161338" y="5551488"/>
            <a:ext cx="684212" cy="1147762"/>
            <a:chOff x="4361" y="2765"/>
            <a:chExt cx="431" cy="723"/>
          </a:xfrm>
        </p:grpSpPr>
        <p:sp>
          <p:nvSpPr>
            <p:cNvPr id="34859" name="Rectangle 10"/>
            <p:cNvSpPr>
              <a:spLocks noChangeArrowheads="1"/>
            </p:cNvSpPr>
            <p:nvPr/>
          </p:nvSpPr>
          <p:spPr bwMode="auto">
            <a:xfrm>
              <a:off x="4361" y="2765"/>
              <a:ext cx="274" cy="363"/>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altLang="en-US" sz="3200" i="0">
                  <a:solidFill>
                    <a:schemeClr val="bg2"/>
                  </a:solidFill>
                </a:rPr>
                <a:t>+</a:t>
              </a:r>
            </a:p>
          </p:txBody>
        </p:sp>
        <p:grpSp>
          <p:nvGrpSpPr>
            <p:cNvPr id="34860" name="Group 22"/>
            <p:cNvGrpSpPr>
              <a:grpSpLocks/>
            </p:cNvGrpSpPr>
            <p:nvPr/>
          </p:nvGrpSpPr>
          <p:grpSpPr bwMode="auto">
            <a:xfrm>
              <a:off x="4534" y="2908"/>
              <a:ext cx="258" cy="580"/>
              <a:chOff x="4234" y="2716"/>
              <a:chExt cx="546" cy="808"/>
            </a:xfrm>
          </p:grpSpPr>
          <p:sp>
            <p:nvSpPr>
              <p:cNvPr id="133125" name="Line 5"/>
              <p:cNvSpPr>
                <a:spLocks noChangeShapeType="1"/>
              </p:cNvSpPr>
              <p:nvPr/>
            </p:nvSpPr>
            <p:spPr bwMode="auto">
              <a:xfrm>
                <a:off x="4234" y="2956"/>
                <a:ext cx="546"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28" name="Line 8"/>
              <p:cNvSpPr>
                <a:spLocks noChangeShapeType="1"/>
              </p:cNvSpPr>
              <p:nvPr/>
            </p:nvSpPr>
            <p:spPr bwMode="auto">
              <a:xfrm flipV="1">
                <a:off x="4505" y="2716"/>
                <a:ext cx="0" cy="24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29" name="Line 9"/>
              <p:cNvSpPr>
                <a:spLocks noChangeShapeType="1"/>
              </p:cNvSpPr>
              <p:nvPr/>
            </p:nvSpPr>
            <p:spPr bwMode="auto">
              <a:xfrm>
                <a:off x="4505" y="3080"/>
                <a:ext cx="0" cy="444"/>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40" name="Line 20"/>
              <p:cNvSpPr>
                <a:spLocks noChangeShapeType="1"/>
              </p:cNvSpPr>
              <p:nvPr/>
            </p:nvSpPr>
            <p:spPr bwMode="auto">
              <a:xfrm>
                <a:off x="4234" y="3075"/>
                <a:ext cx="546" cy="0"/>
              </a:xfrm>
              <a:prstGeom prst="line">
                <a:avLst/>
              </a:prstGeom>
              <a:noFill/>
              <a:ln w="50800">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latin typeface="Arial" pitchFamily="34" charset="0"/>
                  <a:cs typeface="+mn-cs"/>
                </a:endParaRPr>
              </a:p>
            </p:txBody>
          </p:sp>
        </p:grpSp>
      </p:grpSp>
      <p:grpSp>
        <p:nvGrpSpPr>
          <p:cNvPr id="34822" name="Group 24"/>
          <p:cNvGrpSpPr>
            <a:grpSpLocks/>
          </p:cNvGrpSpPr>
          <p:nvPr/>
        </p:nvGrpSpPr>
        <p:grpSpPr bwMode="auto">
          <a:xfrm>
            <a:off x="1541463" y="2262188"/>
            <a:ext cx="5907087" cy="2462212"/>
            <a:chOff x="735" y="1512"/>
            <a:chExt cx="3865" cy="1755"/>
          </a:xfrm>
        </p:grpSpPr>
        <p:pic>
          <p:nvPicPr>
            <p:cNvPr id="34830" name="Picture 25"/>
            <p:cNvPicPr>
              <a:picLocks noChangeArrowheads="1"/>
            </p:cNvPicPr>
            <p:nvPr/>
          </p:nvPicPr>
          <p:blipFill>
            <a:blip r:embed="rId5"/>
            <a:srcRect/>
            <a:stretch>
              <a:fillRect/>
            </a:stretch>
          </p:blipFill>
          <p:spPr bwMode="auto">
            <a:xfrm>
              <a:off x="735" y="1512"/>
              <a:ext cx="3865" cy="1755"/>
            </a:xfrm>
            <a:prstGeom prst="rect">
              <a:avLst/>
            </a:prstGeom>
            <a:noFill/>
            <a:ln w="12700">
              <a:noFill/>
              <a:miter lim="800000"/>
              <a:headEnd/>
              <a:tailEnd/>
            </a:ln>
          </p:spPr>
        </p:pic>
        <p:sp>
          <p:nvSpPr>
            <p:cNvPr id="133146" name="Oval 26"/>
            <p:cNvSpPr>
              <a:spLocks noChangeArrowheads="1"/>
            </p:cNvSpPr>
            <p:nvPr/>
          </p:nvSpPr>
          <p:spPr bwMode="auto">
            <a:xfrm>
              <a:off x="1969" y="1775"/>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47" name="Oval 27"/>
            <p:cNvSpPr>
              <a:spLocks noChangeArrowheads="1"/>
            </p:cNvSpPr>
            <p:nvPr/>
          </p:nvSpPr>
          <p:spPr bwMode="auto">
            <a:xfrm>
              <a:off x="2128" y="1771"/>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48" name="Oval 28"/>
            <p:cNvSpPr>
              <a:spLocks noChangeArrowheads="1"/>
            </p:cNvSpPr>
            <p:nvPr/>
          </p:nvSpPr>
          <p:spPr bwMode="auto">
            <a:xfrm>
              <a:off x="1810" y="2131"/>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49" name="Oval 29"/>
            <p:cNvSpPr>
              <a:spLocks noChangeArrowheads="1"/>
            </p:cNvSpPr>
            <p:nvPr/>
          </p:nvSpPr>
          <p:spPr bwMode="auto">
            <a:xfrm>
              <a:off x="1975" y="2296"/>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0" name="Oval 30"/>
            <p:cNvSpPr>
              <a:spLocks noChangeArrowheads="1"/>
            </p:cNvSpPr>
            <p:nvPr/>
          </p:nvSpPr>
          <p:spPr bwMode="auto">
            <a:xfrm>
              <a:off x="2137" y="2467"/>
              <a:ext cx="33"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1" name="Oval 31"/>
            <p:cNvSpPr>
              <a:spLocks noChangeArrowheads="1"/>
            </p:cNvSpPr>
            <p:nvPr/>
          </p:nvSpPr>
          <p:spPr bwMode="auto">
            <a:xfrm>
              <a:off x="1978" y="2800"/>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2" name="Oval 32"/>
            <p:cNvSpPr>
              <a:spLocks noChangeArrowheads="1"/>
            </p:cNvSpPr>
            <p:nvPr/>
          </p:nvSpPr>
          <p:spPr bwMode="auto">
            <a:xfrm>
              <a:off x="2137" y="2803"/>
              <a:ext cx="33"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3" name="Oval 33"/>
            <p:cNvSpPr>
              <a:spLocks noChangeArrowheads="1"/>
            </p:cNvSpPr>
            <p:nvPr/>
          </p:nvSpPr>
          <p:spPr bwMode="auto">
            <a:xfrm>
              <a:off x="2659" y="2803"/>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4" name="Oval 34"/>
            <p:cNvSpPr>
              <a:spLocks noChangeArrowheads="1"/>
            </p:cNvSpPr>
            <p:nvPr/>
          </p:nvSpPr>
          <p:spPr bwMode="auto">
            <a:xfrm>
              <a:off x="3169" y="2809"/>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5" name="Oval 35"/>
            <p:cNvSpPr>
              <a:spLocks noChangeArrowheads="1"/>
            </p:cNvSpPr>
            <p:nvPr/>
          </p:nvSpPr>
          <p:spPr bwMode="auto">
            <a:xfrm>
              <a:off x="3280" y="281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6" name="Oval 36"/>
            <p:cNvSpPr>
              <a:spLocks noChangeArrowheads="1"/>
            </p:cNvSpPr>
            <p:nvPr/>
          </p:nvSpPr>
          <p:spPr bwMode="auto">
            <a:xfrm>
              <a:off x="3160" y="2489"/>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7" name="Oval 37"/>
            <p:cNvSpPr>
              <a:spLocks noChangeArrowheads="1"/>
            </p:cNvSpPr>
            <p:nvPr/>
          </p:nvSpPr>
          <p:spPr bwMode="auto">
            <a:xfrm>
              <a:off x="3160" y="2086"/>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8" name="Oval 38"/>
            <p:cNvSpPr>
              <a:spLocks noChangeArrowheads="1"/>
            </p:cNvSpPr>
            <p:nvPr/>
          </p:nvSpPr>
          <p:spPr bwMode="auto">
            <a:xfrm>
              <a:off x="3160" y="2152"/>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59" name="Oval 39"/>
            <p:cNvSpPr>
              <a:spLocks noChangeArrowheads="1"/>
            </p:cNvSpPr>
            <p:nvPr/>
          </p:nvSpPr>
          <p:spPr bwMode="auto">
            <a:xfrm>
              <a:off x="3511" y="2485"/>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0" name="Oval 40"/>
            <p:cNvSpPr>
              <a:spLocks noChangeArrowheads="1"/>
            </p:cNvSpPr>
            <p:nvPr/>
          </p:nvSpPr>
          <p:spPr bwMode="auto">
            <a:xfrm>
              <a:off x="3634" y="2809"/>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1" name="Oval 41"/>
            <p:cNvSpPr>
              <a:spLocks noChangeArrowheads="1"/>
            </p:cNvSpPr>
            <p:nvPr/>
          </p:nvSpPr>
          <p:spPr bwMode="auto">
            <a:xfrm>
              <a:off x="3514" y="281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2" name="Oval 42"/>
            <p:cNvSpPr>
              <a:spLocks noChangeArrowheads="1"/>
            </p:cNvSpPr>
            <p:nvPr/>
          </p:nvSpPr>
          <p:spPr bwMode="auto">
            <a:xfrm>
              <a:off x="3850" y="2489"/>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3" name="Oval 43"/>
            <p:cNvSpPr>
              <a:spLocks noChangeArrowheads="1"/>
            </p:cNvSpPr>
            <p:nvPr/>
          </p:nvSpPr>
          <p:spPr bwMode="auto">
            <a:xfrm>
              <a:off x="3847" y="2404"/>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4" name="Oval 44"/>
            <p:cNvSpPr>
              <a:spLocks noChangeArrowheads="1"/>
            </p:cNvSpPr>
            <p:nvPr/>
          </p:nvSpPr>
          <p:spPr bwMode="auto">
            <a:xfrm>
              <a:off x="3850" y="2812"/>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5" name="Oval 45"/>
            <p:cNvSpPr>
              <a:spLocks noChangeArrowheads="1"/>
            </p:cNvSpPr>
            <p:nvPr/>
          </p:nvSpPr>
          <p:spPr bwMode="auto">
            <a:xfrm>
              <a:off x="3505" y="2278"/>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6" name="Oval 46"/>
            <p:cNvSpPr>
              <a:spLocks noChangeArrowheads="1"/>
            </p:cNvSpPr>
            <p:nvPr/>
          </p:nvSpPr>
          <p:spPr bwMode="auto">
            <a:xfrm>
              <a:off x="3508" y="2083"/>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7" name="Oval 47"/>
            <p:cNvSpPr>
              <a:spLocks noChangeArrowheads="1"/>
            </p:cNvSpPr>
            <p:nvPr/>
          </p:nvSpPr>
          <p:spPr bwMode="auto">
            <a:xfrm>
              <a:off x="3844" y="20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8" name="Oval 48"/>
            <p:cNvSpPr>
              <a:spLocks noChangeArrowheads="1"/>
            </p:cNvSpPr>
            <p:nvPr/>
          </p:nvSpPr>
          <p:spPr bwMode="auto">
            <a:xfrm>
              <a:off x="3841"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69" name="Oval 49"/>
            <p:cNvSpPr>
              <a:spLocks noChangeArrowheads="1"/>
            </p:cNvSpPr>
            <p:nvPr/>
          </p:nvSpPr>
          <p:spPr bwMode="auto">
            <a:xfrm>
              <a:off x="3622" y="1777"/>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0" name="Oval 50"/>
            <p:cNvSpPr>
              <a:spLocks noChangeArrowheads="1"/>
            </p:cNvSpPr>
            <p:nvPr/>
          </p:nvSpPr>
          <p:spPr bwMode="auto">
            <a:xfrm>
              <a:off x="3502"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1" name="Oval 51"/>
            <p:cNvSpPr>
              <a:spLocks noChangeArrowheads="1"/>
            </p:cNvSpPr>
            <p:nvPr/>
          </p:nvSpPr>
          <p:spPr bwMode="auto">
            <a:xfrm>
              <a:off x="3272" y="1775"/>
              <a:ext cx="33"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2" name="Oval 52"/>
            <p:cNvSpPr>
              <a:spLocks noChangeArrowheads="1"/>
            </p:cNvSpPr>
            <p:nvPr/>
          </p:nvSpPr>
          <p:spPr bwMode="auto">
            <a:xfrm>
              <a:off x="3160" y="1780"/>
              <a:ext cx="32"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3" name="Oval 53"/>
            <p:cNvSpPr>
              <a:spLocks noChangeArrowheads="1"/>
            </p:cNvSpPr>
            <p:nvPr/>
          </p:nvSpPr>
          <p:spPr bwMode="auto">
            <a:xfrm>
              <a:off x="2644" y="1780"/>
              <a:ext cx="34" cy="34"/>
            </a:xfrm>
            <a:prstGeom prst="ellipse">
              <a:avLst/>
            </a:prstGeom>
            <a:solidFill>
              <a:schemeClr val="bg2"/>
            </a:solidFill>
            <a:ln w="127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grpSp>
      <p:sp>
        <p:nvSpPr>
          <p:cNvPr id="133174" name="AutoShape 54"/>
          <p:cNvSpPr>
            <a:spLocks noChangeArrowheads="1"/>
          </p:cNvSpPr>
          <p:nvPr/>
        </p:nvSpPr>
        <p:spPr bwMode="auto">
          <a:xfrm rot="7620000">
            <a:off x="6249194" y="2929731"/>
            <a:ext cx="69850" cy="77788"/>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5" name="AutoShape 55"/>
          <p:cNvSpPr>
            <a:spLocks noChangeArrowheads="1"/>
          </p:cNvSpPr>
          <p:nvPr/>
        </p:nvSpPr>
        <p:spPr bwMode="auto">
          <a:xfrm rot="7620000">
            <a:off x="5736432" y="2929731"/>
            <a:ext cx="69850" cy="77787"/>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6" name="AutoShape 56"/>
          <p:cNvSpPr>
            <a:spLocks noChangeArrowheads="1"/>
          </p:cNvSpPr>
          <p:nvPr/>
        </p:nvSpPr>
        <p:spPr bwMode="auto">
          <a:xfrm rot="7620000">
            <a:off x="5210969" y="2929731"/>
            <a:ext cx="69850" cy="77788"/>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7" name="AutoShape 57"/>
          <p:cNvSpPr>
            <a:spLocks noChangeArrowheads="1"/>
          </p:cNvSpPr>
          <p:nvPr/>
        </p:nvSpPr>
        <p:spPr bwMode="auto">
          <a:xfrm rot="7620000">
            <a:off x="5222876" y="3911600"/>
            <a:ext cx="68262" cy="77787"/>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8" name="AutoShape 58"/>
          <p:cNvSpPr>
            <a:spLocks noChangeArrowheads="1"/>
          </p:cNvSpPr>
          <p:nvPr/>
        </p:nvSpPr>
        <p:spPr bwMode="auto">
          <a:xfrm rot="7620000">
            <a:off x="5754687" y="3922713"/>
            <a:ext cx="68263" cy="77788"/>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79" name="AutoShape 59"/>
          <p:cNvSpPr>
            <a:spLocks noChangeArrowheads="1"/>
          </p:cNvSpPr>
          <p:nvPr/>
        </p:nvSpPr>
        <p:spPr bwMode="auto">
          <a:xfrm rot="7620000">
            <a:off x="6274594" y="3906044"/>
            <a:ext cx="69850" cy="77788"/>
          </a:xfrm>
          <a:prstGeom prst="triangle">
            <a:avLst>
              <a:gd name="adj" fmla="val 49995"/>
            </a:avLst>
          </a:prstGeom>
          <a:solidFill>
            <a:schemeClr val="bg2"/>
          </a:solidFill>
          <a:ln w="12700">
            <a:solidFill>
              <a:schemeClr val="bg2"/>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
        <p:nvSpPr>
          <p:cNvPr id="133182" name="AutoShape 62"/>
          <p:cNvSpPr>
            <a:spLocks noChangeArrowheads="1"/>
          </p:cNvSpPr>
          <p:nvPr/>
        </p:nvSpPr>
        <p:spPr bwMode="auto">
          <a:xfrm>
            <a:off x="4019550" y="2609850"/>
            <a:ext cx="952500" cy="1790700"/>
          </a:xfrm>
          <a:prstGeom prst="roundRect">
            <a:avLst>
              <a:gd name="adj" fmla="val 16667"/>
            </a:avLst>
          </a:prstGeom>
          <a:noFill/>
          <a:ln w="38100">
            <a:solidFill>
              <a:schemeClr val="accent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itchFamily="34" charset="0"/>
              <a:cs typeface="+mn-cs"/>
            </a:endParaRPr>
          </a:p>
        </p:txBody>
      </p:sp>
    </p:spTree>
  </p:cSld>
  <p:clrMapOvr>
    <a:overrideClrMapping bg1="dk2" tx1="lt1" bg2="dk1" tx2="lt2" accent1="accent1" accent2="accent2" accent3="accent3" accent4="accent4" accent5="accent5" accent6="accent6" hlink="hlink" folHlink="folHlink"/>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eb2cffca-3a4f-43e6-a396-a4cea2b30345"/>
  <p:tag name="AUDIO_IMPORT" val="C:\Documents and Settings\paula\My Documents\Classes\A1000\Features and Benefits\Narration\Slide 24.wav"/>
  <p:tag name="ELAPSEDTIME" val="50.569"/>
  <p:tag name="TIMELINE" val="38.9/48.0"/>
  <p:tag name="ARTICULATE_SLIDE_PAUSE" val="1"/>
  <p:tag name="ARTICULATE_NAV_LEVEL" val="1"/>
  <p:tag name="ARTICULATE_PLAYLIST_ID" val="-1"/>
  <p:tag name="ARTICULATE_LOCK_SLIDE" val="0"/>
  <p:tag name="ARTICULATE_SLIDE_NAV" val="26"/>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6"/>
</p:tagLst>
</file>

<file path=ppt/theme/theme1.xml><?xml version="1.0" encoding="utf-8"?>
<a:theme xmlns:a="http://schemas.openxmlformats.org/drawingml/2006/main" name="multbars">
  <a:themeElements>
    <a:clrScheme name="">
      <a:dk1>
        <a:srgbClr val="000000"/>
      </a:dk1>
      <a:lt1>
        <a:srgbClr val="FFFFFF"/>
      </a:lt1>
      <a:dk2>
        <a:srgbClr val="009688"/>
      </a:dk2>
      <a:lt2>
        <a:srgbClr val="FFFFFF"/>
      </a:lt2>
      <a:accent1>
        <a:srgbClr val="FC0128"/>
      </a:accent1>
      <a:accent2>
        <a:srgbClr val="114FFB"/>
      </a:accent2>
      <a:accent3>
        <a:srgbClr val="AAC9C3"/>
      </a:accent3>
      <a:accent4>
        <a:srgbClr val="DADADA"/>
      </a:accent4>
      <a:accent5>
        <a:srgbClr val="FDAAAC"/>
      </a:accent5>
      <a:accent6>
        <a:srgbClr val="0E47E3"/>
      </a:accent6>
      <a:hlink>
        <a:srgbClr val="CECECE"/>
      </a:hlink>
      <a:folHlink>
        <a:srgbClr val="8CF4EA"/>
      </a:folHlink>
    </a:clrScheme>
    <a:fontScheme name="multba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1" i="1"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1" i="1"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multbar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ultbar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ultbar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ultbar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ultba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ultba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ultba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919191"/>
    </a:dk1>
    <a:lt1>
      <a:srgbClr val="FFFFFF"/>
    </a:lt1>
    <a:dk2>
      <a:srgbClr val="114FFB"/>
    </a:dk2>
    <a:lt2>
      <a:srgbClr val="FFFFFF"/>
    </a:lt2>
    <a:accent1>
      <a:srgbClr val="618FFD"/>
    </a:accent1>
    <a:accent2>
      <a:srgbClr val="DADADA"/>
    </a:accent2>
    <a:accent3>
      <a:srgbClr val="AAB2FD"/>
    </a:accent3>
    <a:accent4>
      <a:srgbClr val="DADADA"/>
    </a:accent4>
    <a:accent5>
      <a:srgbClr val="B7C6FE"/>
    </a:accent5>
    <a:accent6>
      <a:srgbClr val="C5C5C5"/>
    </a:accent6>
    <a:hlink>
      <a:srgbClr val="FC0128"/>
    </a:hlink>
    <a:folHlink>
      <a:srgbClr val="8CF4EA"/>
    </a:folHlink>
  </a:clrScheme>
</a:themeOverride>
</file>

<file path=ppt/theme/themeOverride10.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11.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12.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13.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14.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15.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16.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17.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18.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19.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xml><?xml version="1.0" encoding="utf-8"?>
<a:themeOverride xmlns:a="http://schemas.openxmlformats.org/drawingml/2006/main">
  <a:clrScheme name="">
    <a:dk1>
      <a:srgbClr val="919191"/>
    </a:dk1>
    <a:lt1>
      <a:srgbClr val="FFFFFF"/>
    </a:lt1>
    <a:dk2>
      <a:srgbClr val="114FFB"/>
    </a:dk2>
    <a:lt2>
      <a:srgbClr val="FAFD00"/>
    </a:lt2>
    <a:accent1>
      <a:srgbClr val="618FFD"/>
    </a:accent1>
    <a:accent2>
      <a:srgbClr val="DADADA"/>
    </a:accent2>
    <a:accent3>
      <a:srgbClr val="AAB2FD"/>
    </a:accent3>
    <a:accent4>
      <a:srgbClr val="DADADA"/>
    </a:accent4>
    <a:accent5>
      <a:srgbClr val="B7C6FE"/>
    </a:accent5>
    <a:accent6>
      <a:srgbClr val="C5C5C5"/>
    </a:accent6>
    <a:hlink>
      <a:srgbClr val="FC0128"/>
    </a:hlink>
    <a:folHlink>
      <a:srgbClr val="8CF4EA"/>
    </a:folHlink>
  </a:clrScheme>
</a:themeOverride>
</file>

<file path=ppt/theme/themeOverride20.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1.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2.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3.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4.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5.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6.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7.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8.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29.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0.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1.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2.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3.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4.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35.xml><?xml version="1.0" encoding="utf-8"?>
<a:themeOverride xmlns:a="http://schemas.openxmlformats.org/drawingml/2006/main">
  <a:clrScheme name="">
    <a:dk1>
      <a:srgbClr val="000000"/>
    </a:dk1>
    <a:lt1>
      <a:srgbClr val="FFFFFF"/>
    </a:lt1>
    <a:dk2>
      <a:srgbClr val="114FFB"/>
    </a:dk2>
    <a:lt2>
      <a:srgbClr val="FFFFFF"/>
    </a:lt2>
    <a:accent1>
      <a:srgbClr val="FC0128"/>
    </a:accent1>
    <a:accent2>
      <a:srgbClr val="114FFB"/>
    </a:accent2>
    <a:accent3>
      <a:srgbClr val="AAB2FD"/>
    </a:accent3>
    <a:accent4>
      <a:srgbClr val="DADADA"/>
    </a:accent4>
    <a:accent5>
      <a:srgbClr val="FDAAAC"/>
    </a:accent5>
    <a:accent6>
      <a:srgbClr val="0E47E3"/>
    </a:accent6>
    <a:hlink>
      <a:srgbClr val="CECECE"/>
    </a:hlink>
    <a:folHlink>
      <a:srgbClr val="8CF4EA"/>
    </a:folHlink>
  </a:clrScheme>
</a:themeOverride>
</file>

<file path=ppt/theme/themeOverride36.xml><?xml version="1.0" encoding="utf-8"?>
<a:themeOverride xmlns:a="http://schemas.openxmlformats.org/drawingml/2006/main">
  <a:clrScheme name="">
    <a:dk1>
      <a:srgbClr val="000000"/>
    </a:dk1>
    <a:lt1>
      <a:srgbClr val="FFFFFF"/>
    </a:lt1>
    <a:dk2>
      <a:srgbClr val="114FFB"/>
    </a:dk2>
    <a:lt2>
      <a:srgbClr val="FFFFFF"/>
    </a:lt2>
    <a:accent1>
      <a:srgbClr val="FC0128"/>
    </a:accent1>
    <a:accent2>
      <a:srgbClr val="114FFB"/>
    </a:accent2>
    <a:accent3>
      <a:srgbClr val="AAB2FD"/>
    </a:accent3>
    <a:accent4>
      <a:srgbClr val="DADADA"/>
    </a:accent4>
    <a:accent5>
      <a:srgbClr val="FDAAAC"/>
    </a:accent5>
    <a:accent6>
      <a:srgbClr val="0E47E3"/>
    </a:accent6>
    <a:hlink>
      <a:srgbClr val="CECECE"/>
    </a:hlink>
    <a:folHlink>
      <a:srgbClr val="8CF4EA"/>
    </a:folHlink>
  </a:clrScheme>
</a:themeOverride>
</file>

<file path=ppt/theme/themeOverride37.xml><?xml version="1.0" encoding="utf-8"?>
<a:themeOverride xmlns:a="http://schemas.openxmlformats.org/drawingml/2006/main">
  <a:clrScheme name="">
    <a:dk1>
      <a:srgbClr val="000000"/>
    </a:dk1>
    <a:lt1>
      <a:srgbClr val="FFFFFF"/>
    </a:lt1>
    <a:dk2>
      <a:srgbClr val="114FFB"/>
    </a:dk2>
    <a:lt2>
      <a:srgbClr val="FFFFFF"/>
    </a:lt2>
    <a:accent1>
      <a:srgbClr val="FC0128"/>
    </a:accent1>
    <a:accent2>
      <a:srgbClr val="114FFB"/>
    </a:accent2>
    <a:accent3>
      <a:srgbClr val="AAB2FD"/>
    </a:accent3>
    <a:accent4>
      <a:srgbClr val="DADADA"/>
    </a:accent4>
    <a:accent5>
      <a:srgbClr val="FDAAAC"/>
    </a:accent5>
    <a:accent6>
      <a:srgbClr val="0E47E3"/>
    </a:accent6>
    <a:hlink>
      <a:srgbClr val="CECECE"/>
    </a:hlink>
    <a:folHlink>
      <a:srgbClr val="8CF4EA"/>
    </a:folHlink>
  </a:clrScheme>
</a:themeOverride>
</file>

<file path=ppt/theme/themeOverride38.xml><?xml version="1.0" encoding="utf-8"?>
<a:themeOverride xmlns:a="http://schemas.openxmlformats.org/drawingml/2006/main">
  <a:clrScheme name="">
    <a:dk1>
      <a:srgbClr val="000000"/>
    </a:dk1>
    <a:lt1>
      <a:srgbClr val="FFFFFF"/>
    </a:lt1>
    <a:dk2>
      <a:srgbClr val="114FFB"/>
    </a:dk2>
    <a:lt2>
      <a:srgbClr val="FFFFFF"/>
    </a:lt2>
    <a:accent1>
      <a:srgbClr val="FC0128"/>
    </a:accent1>
    <a:accent2>
      <a:srgbClr val="114FFB"/>
    </a:accent2>
    <a:accent3>
      <a:srgbClr val="AAB2FD"/>
    </a:accent3>
    <a:accent4>
      <a:srgbClr val="DADADA"/>
    </a:accent4>
    <a:accent5>
      <a:srgbClr val="FDAAAC"/>
    </a:accent5>
    <a:accent6>
      <a:srgbClr val="0E47E3"/>
    </a:accent6>
    <a:hlink>
      <a:srgbClr val="CECECE"/>
    </a:hlink>
    <a:folHlink>
      <a:srgbClr val="8CF4EA"/>
    </a:folHlink>
  </a:clrScheme>
</a:themeOverride>
</file>

<file path=ppt/theme/themeOverride39.xml><?xml version="1.0" encoding="utf-8"?>
<a:themeOverride xmlns:a="http://schemas.openxmlformats.org/drawingml/2006/main">
  <a:clrScheme name="">
    <a:dk1>
      <a:srgbClr val="919191"/>
    </a:dk1>
    <a:lt1>
      <a:srgbClr val="FFFFFF"/>
    </a:lt1>
    <a:dk2>
      <a:srgbClr val="114FFB"/>
    </a:dk2>
    <a:lt2>
      <a:srgbClr val="FAFD00"/>
    </a:lt2>
    <a:accent1>
      <a:srgbClr val="618FFD"/>
    </a:accent1>
    <a:accent2>
      <a:srgbClr val="DADADA"/>
    </a:accent2>
    <a:accent3>
      <a:srgbClr val="AAB2FD"/>
    </a:accent3>
    <a:accent4>
      <a:srgbClr val="DADADA"/>
    </a:accent4>
    <a:accent5>
      <a:srgbClr val="B7C6FE"/>
    </a:accent5>
    <a:accent6>
      <a:srgbClr val="C5C5C5"/>
    </a:accent6>
    <a:hlink>
      <a:srgbClr val="FC0128"/>
    </a:hlink>
    <a:folHlink>
      <a:srgbClr val="8CF4EA"/>
    </a:folHlink>
  </a:clrScheme>
</a:themeOverride>
</file>

<file path=ppt/theme/themeOverride4.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0.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1.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2.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3.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4.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5.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6.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7.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8.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49.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50.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1.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2.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3.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4.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5.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6.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57.xml><?xml version="1.0" encoding="utf-8"?>
<a:themeOverride xmlns:a="http://schemas.openxmlformats.org/drawingml/2006/main">
  <a:clrScheme name="">
    <a:dk1>
      <a:srgbClr val="000000"/>
    </a:dk1>
    <a:lt1>
      <a:srgbClr val="FFFFFF"/>
    </a:lt1>
    <a:dk2>
      <a:srgbClr val="F76681"/>
    </a:dk2>
    <a:lt2>
      <a:srgbClr val="FFFFFF"/>
    </a:lt2>
    <a:accent1>
      <a:srgbClr val="FC0128"/>
    </a:accent1>
    <a:accent2>
      <a:srgbClr val="114FFB"/>
    </a:accent2>
    <a:accent3>
      <a:srgbClr val="FAB8C1"/>
    </a:accent3>
    <a:accent4>
      <a:srgbClr val="DADADA"/>
    </a:accent4>
    <a:accent5>
      <a:srgbClr val="FDAAAC"/>
    </a:accent5>
    <a:accent6>
      <a:srgbClr val="0E47E3"/>
    </a:accent6>
    <a:hlink>
      <a:srgbClr val="CECECE"/>
    </a:hlink>
    <a:folHlink>
      <a:srgbClr val="8CF4EA"/>
    </a:folHlink>
  </a:clrScheme>
</a:themeOverride>
</file>

<file path=ppt/theme/themeOverride58.xml><?xml version="1.0" encoding="utf-8"?>
<a:themeOverride xmlns:a="http://schemas.openxmlformats.org/drawingml/2006/main">
  <a:clrScheme name="">
    <a:dk1>
      <a:srgbClr val="000000"/>
    </a:dk1>
    <a:lt1>
      <a:srgbClr val="FFFFFF"/>
    </a:lt1>
    <a:dk2>
      <a:srgbClr val="F76681"/>
    </a:dk2>
    <a:lt2>
      <a:srgbClr val="FFFFFF"/>
    </a:lt2>
    <a:accent1>
      <a:srgbClr val="FC0128"/>
    </a:accent1>
    <a:accent2>
      <a:srgbClr val="114FFB"/>
    </a:accent2>
    <a:accent3>
      <a:srgbClr val="FAB8C1"/>
    </a:accent3>
    <a:accent4>
      <a:srgbClr val="DADADA"/>
    </a:accent4>
    <a:accent5>
      <a:srgbClr val="FDAAAC"/>
    </a:accent5>
    <a:accent6>
      <a:srgbClr val="0E47E3"/>
    </a:accent6>
    <a:hlink>
      <a:srgbClr val="CECECE"/>
    </a:hlink>
    <a:folHlink>
      <a:srgbClr val="8CF4EA"/>
    </a:folHlink>
  </a:clrScheme>
</a:themeOverride>
</file>

<file path=ppt/theme/themeOverride59.xml><?xml version="1.0" encoding="utf-8"?>
<a:themeOverride xmlns:a="http://schemas.openxmlformats.org/drawingml/2006/main">
  <a:clrScheme name="">
    <a:dk1>
      <a:srgbClr val="919191"/>
    </a:dk1>
    <a:lt1>
      <a:srgbClr val="FFFFFF"/>
    </a:lt1>
    <a:dk2>
      <a:srgbClr val="114FFB"/>
    </a:dk2>
    <a:lt2>
      <a:srgbClr val="FAFD00"/>
    </a:lt2>
    <a:accent1>
      <a:srgbClr val="618FFD"/>
    </a:accent1>
    <a:accent2>
      <a:srgbClr val="DADADA"/>
    </a:accent2>
    <a:accent3>
      <a:srgbClr val="AAB2FD"/>
    </a:accent3>
    <a:accent4>
      <a:srgbClr val="DADADA"/>
    </a:accent4>
    <a:accent5>
      <a:srgbClr val="B7C6FE"/>
    </a:accent5>
    <a:accent6>
      <a:srgbClr val="C5C5C5"/>
    </a:accent6>
    <a:hlink>
      <a:srgbClr val="FC0128"/>
    </a:hlink>
    <a:folHlink>
      <a:srgbClr val="8CF4EA"/>
    </a:folHlink>
  </a:clrScheme>
</a:themeOverride>
</file>

<file path=ppt/theme/themeOverride6.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7.xml><?xml version="1.0" encoding="utf-8"?>
<a:themeOverride xmlns:a="http://schemas.openxmlformats.org/drawingml/2006/main">
  <a:clrScheme name="">
    <a:dk1>
      <a:srgbClr val="000000"/>
    </a:dk1>
    <a:lt1>
      <a:srgbClr val="FFFFFF"/>
    </a:lt1>
    <a:dk2>
      <a:srgbClr val="3365FB"/>
    </a:dk2>
    <a:lt2>
      <a:srgbClr val="FFFFFF"/>
    </a:lt2>
    <a:accent1>
      <a:srgbClr val="FC0128"/>
    </a:accent1>
    <a:accent2>
      <a:srgbClr val="114FFB"/>
    </a:accent2>
    <a:accent3>
      <a:srgbClr val="ADB8FD"/>
    </a:accent3>
    <a:accent4>
      <a:srgbClr val="DADADA"/>
    </a:accent4>
    <a:accent5>
      <a:srgbClr val="FDAAAC"/>
    </a:accent5>
    <a:accent6>
      <a:srgbClr val="0E47E3"/>
    </a:accent6>
    <a:hlink>
      <a:srgbClr val="CECECE"/>
    </a:hlink>
    <a:folHlink>
      <a:srgbClr val="8CF4EA"/>
    </a:folHlink>
  </a:clrScheme>
</a:themeOverride>
</file>

<file path=ppt/theme/themeOverride8.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ppt/theme/themeOverride9.xml><?xml version="1.0" encoding="utf-8"?>
<a:themeOverride xmlns:a="http://schemas.openxmlformats.org/drawingml/2006/main">
  <a:clrScheme name="">
    <a:dk1>
      <a:srgbClr val="000000"/>
    </a:dk1>
    <a:lt1>
      <a:srgbClr val="FFFFFF"/>
    </a:lt1>
    <a:dk2>
      <a:srgbClr val="618FFD"/>
    </a:dk2>
    <a:lt2>
      <a:srgbClr val="FFFFFF"/>
    </a:lt2>
    <a:accent1>
      <a:srgbClr val="FC0128"/>
    </a:accent1>
    <a:accent2>
      <a:srgbClr val="114FFB"/>
    </a:accent2>
    <a:accent3>
      <a:srgbClr val="B7C6FE"/>
    </a:accent3>
    <a:accent4>
      <a:srgbClr val="DADADA"/>
    </a:accent4>
    <a:accent5>
      <a:srgbClr val="FDAAAC"/>
    </a:accent5>
    <a:accent6>
      <a:srgbClr val="0E47E3"/>
    </a:accent6>
    <a:hlink>
      <a:srgbClr val="CECECE"/>
    </a:hlink>
    <a:folHlink>
      <a:srgbClr val="8CF4EA"/>
    </a:folHlink>
  </a:clrScheme>
</a:themeOverride>
</file>

<file path=docProps/app.xml><?xml version="1.0" encoding="utf-8"?>
<Properties xmlns="http://schemas.openxmlformats.org/officeDocument/2006/extended-properties" xmlns:vt="http://schemas.openxmlformats.org/officeDocument/2006/docPropsVTypes">
  <Template>f:\apps\pwrpt4\template\sldshow\multbars.ppt</Template>
  <TotalTime>4644</TotalTime>
  <Pages>57</Pages>
  <Words>3727</Words>
  <Application>Microsoft Office PowerPoint</Application>
  <PresentationFormat>On-screen Show (4:3)</PresentationFormat>
  <Paragraphs>740</Paragraphs>
  <Slides>66</Slides>
  <Notes>61</Notes>
  <HiddenSlides>1</HiddenSlides>
  <MMClips>0</MMClips>
  <ScaleCrop>false</ScaleCrop>
  <HeadingPairs>
    <vt:vector size="8" baseType="variant">
      <vt:variant>
        <vt:lpstr>Fonts Used</vt:lpstr>
      </vt:variant>
      <vt:variant>
        <vt:i4>11</vt:i4>
      </vt:variant>
      <vt:variant>
        <vt:lpstr>Design Template</vt:lpstr>
      </vt:variant>
      <vt:variant>
        <vt:i4>14</vt:i4>
      </vt:variant>
      <vt:variant>
        <vt:lpstr>Embedded OLE Servers</vt:lpstr>
      </vt:variant>
      <vt:variant>
        <vt:i4>6</vt:i4>
      </vt:variant>
      <vt:variant>
        <vt:lpstr>Slide Titles</vt:lpstr>
      </vt:variant>
      <vt:variant>
        <vt:i4>66</vt:i4>
      </vt:variant>
    </vt:vector>
  </HeadingPairs>
  <TitlesOfParts>
    <vt:vector size="97" baseType="lpstr">
      <vt:lpstr>Arial</vt:lpstr>
      <vt:lpstr>Times New Roman</vt:lpstr>
      <vt:lpstr>Monotype Sorts</vt:lpstr>
      <vt:lpstr>MS PGothic</vt:lpstr>
      <vt:lpstr>Impact</vt:lpstr>
      <vt:lpstr>Symbol</vt:lpstr>
      <vt:lpstr>MS Shell Dlg</vt:lpstr>
      <vt:lpstr>HG丸ｺﾞｼｯｸM-PRO</vt:lpstr>
      <vt:lpstr>Arial Unicode MS</vt:lpstr>
      <vt:lpstr>Wingdings</vt:lpstr>
      <vt:lpstr>System</vt:lpstr>
      <vt:lpstr>multbars</vt:lpstr>
      <vt:lpstr>multbars</vt:lpstr>
      <vt:lpstr>multbars</vt:lpstr>
      <vt:lpstr>multbars</vt:lpstr>
      <vt:lpstr>multbars</vt:lpstr>
      <vt:lpstr>multbars</vt:lpstr>
      <vt:lpstr>multbars</vt:lpstr>
      <vt:lpstr>multbars</vt:lpstr>
      <vt:lpstr>multbars</vt:lpstr>
      <vt:lpstr>multbars</vt:lpstr>
      <vt:lpstr>multbars</vt:lpstr>
      <vt:lpstr>multbars</vt:lpstr>
      <vt:lpstr>multbars</vt:lpstr>
      <vt:lpstr>multbars</vt:lpstr>
      <vt:lpstr>Microsoft ClipArt Gallery</vt:lpstr>
      <vt:lpstr>Clip</vt:lpstr>
      <vt:lpstr>Document</vt:lpstr>
      <vt:lpstr>VISIO</vt:lpstr>
      <vt:lpstr>Photo Editor Photo</vt:lpstr>
      <vt:lpstr>Worksheet</vt:lpstr>
      <vt:lpstr>Dykman Electrical Presents:</vt:lpstr>
      <vt:lpstr>Slide 2</vt:lpstr>
      <vt:lpstr>Variable Frequency Drive (VFD)</vt:lpstr>
      <vt:lpstr>VFD Interconnection Diagram</vt:lpstr>
      <vt:lpstr>VFD Sections</vt:lpstr>
      <vt:lpstr>VFD Basic Configuration</vt:lpstr>
      <vt:lpstr>VFD Principle No.1</vt:lpstr>
      <vt:lpstr>Converter Section</vt:lpstr>
      <vt:lpstr>DC Bus</vt:lpstr>
      <vt:lpstr>Soft Charge Resistor &amp; Contactor</vt:lpstr>
      <vt:lpstr>DC Bus Fuse</vt:lpstr>
      <vt:lpstr>The DC Bus</vt:lpstr>
      <vt:lpstr>Inverter Section</vt:lpstr>
      <vt:lpstr>Control Board</vt:lpstr>
      <vt:lpstr>Gate Drive Boards</vt:lpstr>
      <vt:lpstr>A Typical VFD Block Diagram</vt:lpstr>
      <vt:lpstr>VFD Basic Configuration</vt:lpstr>
      <vt:lpstr>VFD Principle No. 2</vt:lpstr>
      <vt:lpstr>VFD Principle No. 2</vt:lpstr>
      <vt:lpstr>VFD Principle No. 2</vt:lpstr>
      <vt:lpstr>Loads and Load Characteristics</vt:lpstr>
      <vt:lpstr>Loads and Load Characteristics</vt:lpstr>
      <vt:lpstr>Loads and Load Characteristics</vt:lpstr>
      <vt:lpstr>Loads and Load Characteristics</vt:lpstr>
      <vt:lpstr>VFD Principle No. 3</vt:lpstr>
      <vt:lpstr>VFD Principle No. 3</vt:lpstr>
      <vt:lpstr>VFD Principle No. 3</vt:lpstr>
      <vt:lpstr>VFD Principle No. 3</vt:lpstr>
      <vt:lpstr>VFD Principle No. 3</vt:lpstr>
      <vt:lpstr>VFD Principle No. 3</vt:lpstr>
      <vt:lpstr>VFD Principle No. 3</vt:lpstr>
      <vt:lpstr>Question?</vt:lpstr>
      <vt:lpstr>Types of Motor Enclosures</vt:lpstr>
      <vt:lpstr>Question?</vt:lpstr>
      <vt:lpstr>Slide 35</vt:lpstr>
      <vt:lpstr>Carrier Frequency (fc)</vt:lpstr>
      <vt:lpstr>VFD Principle No. 5</vt:lpstr>
      <vt:lpstr>VFD Principle No. 6</vt:lpstr>
      <vt:lpstr>VFD Principle No. 6</vt:lpstr>
      <vt:lpstr>VFD Principle No. 6</vt:lpstr>
      <vt:lpstr>Component Identification Exercise</vt:lpstr>
      <vt:lpstr>Component Identification Exercise</vt:lpstr>
      <vt:lpstr>Component Identification Exercise</vt:lpstr>
      <vt:lpstr>Component Identification Exercise</vt:lpstr>
      <vt:lpstr>Slide 45</vt:lpstr>
      <vt:lpstr>Topics of Discussion</vt:lpstr>
      <vt:lpstr>Figuring MCCB Current Rating</vt:lpstr>
      <vt:lpstr>Figuring MCCB Current Rating</vt:lpstr>
      <vt:lpstr>Question?</vt:lpstr>
      <vt:lpstr>Single-Phase Input</vt:lpstr>
      <vt:lpstr>Motor Overload Protection</vt:lpstr>
      <vt:lpstr>Operating Multiple Motors</vt:lpstr>
      <vt:lpstr>Operating Multiple Motors</vt:lpstr>
      <vt:lpstr>Input Contactor</vt:lpstr>
      <vt:lpstr>Output Contactor</vt:lpstr>
      <vt:lpstr>Embedded Functional Safety</vt:lpstr>
      <vt:lpstr>High Altitude Derating</vt:lpstr>
      <vt:lpstr>Input Reactor</vt:lpstr>
      <vt:lpstr>DC Reactor</vt:lpstr>
      <vt:lpstr>Output Reactor</vt:lpstr>
      <vt:lpstr>Sine Wave Filter</vt:lpstr>
      <vt:lpstr>NEMA/UL/CSA Enclosure Types</vt:lpstr>
      <vt:lpstr>IEC Protection Classifications</vt:lpstr>
      <vt:lpstr>Exercise</vt:lpstr>
      <vt:lpstr>Exercise</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VFD Principles</dc:title>
  <dc:creator>Yaskawa Electric America, Inc. Training Department</dc:creator>
  <cp:lastModifiedBy>Jarred McKenzie</cp:lastModifiedBy>
  <cp:revision>298</cp:revision>
  <cp:lastPrinted>1995-05-03T15:31:54Z</cp:lastPrinted>
  <dcterms:created xsi:type="dcterms:W3CDTF">1996-08-09T22:22:12Z</dcterms:created>
  <dcterms:modified xsi:type="dcterms:W3CDTF">2013-04-16T16:00:03Z</dcterms:modified>
</cp:coreProperties>
</file>